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Lst>
  <p:notesMasterIdLst>
    <p:notesMasterId r:id="rId42"/>
  </p:notesMasterIdLst>
  <p:sldIdLst>
    <p:sldId id="356" r:id="rId3"/>
    <p:sldId id="477" r:id="rId4"/>
    <p:sldId id="382" r:id="rId5"/>
    <p:sldId id="385" r:id="rId6"/>
    <p:sldId id="318" r:id="rId7"/>
    <p:sldId id="263" r:id="rId8"/>
    <p:sldId id="483" r:id="rId9"/>
    <p:sldId id="296" r:id="rId10"/>
    <p:sldId id="700" r:id="rId11"/>
    <p:sldId id="336" r:id="rId12"/>
    <p:sldId id="311" r:id="rId13"/>
    <p:sldId id="372" r:id="rId14"/>
    <p:sldId id="321" r:id="rId15"/>
    <p:sldId id="473" r:id="rId16"/>
    <p:sldId id="301" r:id="rId17"/>
    <p:sldId id="325" r:id="rId18"/>
    <p:sldId id="306" r:id="rId19"/>
    <p:sldId id="295" r:id="rId20"/>
    <p:sldId id="313" r:id="rId21"/>
    <p:sldId id="481" r:id="rId22"/>
    <p:sldId id="314" r:id="rId23"/>
    <p:sldId id="291" r:id="rId24"/>
    <p:sldId id="322" r:id="rId25"/>
    <p:sldId id="277" r:id="rId26"/>
    <p:sldId id="482" r:id="rId27"/>
    <p:sldId id="278" r:id="rId28"/>
    <p:sldId id="316" r:id="rId29"/>
    <p:sldId id="282" r:id="rId30"/>
    <p:sldId id="457" r:id="rId31"/>
    <p:sldId id="458" r:id="rId32"/>
    <p:sldId id="485" r:id="rId33"/>
    <p:sldId id="486" r:id="rId34"/>
    <p:sldId id="488" r:id="rId35"/>
    <p:sldId id="487" r:id="rId36"/>
    <p:sldId id="459" r:id="rId37"/>
    <p:sldId id="350" r:id="rId38"/>
    <p:sldId id="460" r:id="rId39"/>
    <p:sldId id="489" r:id="rId40"/>
    <p:sldId id="37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9"/>
    <p:restoredTop sz="80247"/>
  </p:normalViewPr>
  <p:slideViewPr>
    <p:cSldViewPr snapToGrid="0">
      <p:cViewPr varScale="1">
        <p:scale>
          <a:sx n="88" d="100"/>
          <a:sy n="88" d="100"/>
        </p:scale>
        <p:origin x="11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diagrams/_rels/data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B1E652-D9BC-A244-8EAD-957A9E5A9037}" type="doc">
      <dgm:prSet loTypeId="urn:microsoft.com/office/officeart/2005/8/layout/cycle6" loCatId="" qsTypeId="urn:microsoft.com/office/officeart/2005/8/quickstyle/simple1" qsCatId="simple" csTypeId="urn:microsoft.com/office/officeart/2005/8/colors/accent0_2" csCatId="mainScheme" phldr="1"/>
      <dgm:spPr/>
      <dgm:t>
        <a:bodyPr/>
        <a:lstStyle/>
        <a:p>
          <a:endParaRPr lang="en-GB"/>
        </a:p>
      </dgm:t>
    </dgm:pt>
    <dgm:pt modelId="{DC2A3D8C-B96A-C44F-A918-547541D14719}">
      <dgm:prSet phldrT="[Text]"/>
      <dgm:spPr/>
      <dgm:t>
        <a:bodyPr/>
        <a:lstStyle/>
        <a:p>
          <a:r>
            <a:rPr lang="en-GB" dirty="0"/>
            <a:t>Digital Assets</a:t>
          </a:r>
        </a:p>
      </dgm:t>
    </dgm:pt>
    <dgm:pt modelId="{F4ED0C72-8A74-AA4D-B568-8AC5C4EDA587}" type="parTrans" cxnId="{1DFA2114-0847-3044-9F40-081F223015F4}">
      <dgm:prSet/>
      <dgm:spPr/>
      <dgm:t>
        <a:bodyPr/>
        <a:lstStyle/>
        <a:p>
          <a:endParaRPr lang="en-GB"/>
        </a:p>
      </dgm:t>
    </dgm:pt>
    <dgm:pt modelId="{13F34C63-C4F7-0645-8D42-A58ADCE28F6A}" type="sibTrans" cxnId="{1DFA2114-0847-3044-9F40-081F223015F4}">
      <dgm:prSet/>
      <dgm:spPr/>
      <dgm:t>
        <a:bodyPr/>
        <a:lstStyle/>
        <a:p>
          <a:endParaRPr lang="en-GB"/>
        </a:p>
      </dgm:t>
    </dgm:pt>
    <dgm:pt modelId="{3C314445-4BE6-8C43-B9AB-CA22D7EB3460}">
      <dgm:prSet phldrT="[Text]"/>
      <dgm:spPr/>
      <dgm:t>
        <a:bodyPr/>
        <a:lstStyle/>
        <a:p>
          <a:r>
            <a:rPr lang="en-GB" dirty="0"/>
            <a:t>Distributed Ledger</a:t>
          </a:r>
        </a:p>
      </dgm:t>
    </dgm:pt>
    <dgm:pt modelId="{B4BCF14A-1742-874D-A80A-E67C1E6DF4D7}" type="parTrans" cxnId="{2467FE47-A25D-8141-93D0-22AAC55E89D3}">
      <dgm:prSet/>
      <dgm:spPr/>
      <dgm:t>
        <a:bodyPr/>
        <a:lstStyle/>
        <a:p>
          <a:endParaRPr lang="en-GB"/>
        </a:p>
      </dgm:t>
    </dgm:pt>
    <dgm:pt modelId="{E5FBF65C-AA12-8948-AD86-28E624156BE2}" type="sibTrans" cxnId="{2467FE47-A25D-8141-93D0-22AAC55E89D3}">
      <dgm:prSet/>
      <dgm:spPr/>
      <dgm:t>
        <a:bodyPr/>
        <a:lstStyle/>
        <a:p>
          <a:endParaRPr lang="en-GB"/>
        </a:p>
      </dgm:t>
    </dgm:pt>
    <dgm:pt modelId="{C95DDA6A-4428-4548-8942-2FA3B3DDF2D1}">
      <dgm:prSet phldrT="[Text]"/>
      <dgm:spPr/>
      <dgm:t>
        <a:bodyPr/>
        <a:lstStyle/>
        <a:p>
          <a:r>
            <a:rPr lang="en-GB" dirty="0"/>
            <a:t>Cryptography</a:t>
          </a:r>
        </a:p>
      </dgm:t>
    </dgm:pt>
    <dgm:pt modelId="{9FCD7B23-9819-9B43-B37F-246219AA6ECA}" type="parTrans" cxnId="{B7C0544E-325F-3942-9A1C-B9D81502D356}">
      <dgm:prSet/>
      <dgm:spPr/>
      <dgm:t>
        <a:bodyPr/>
        <a:lstStyle/>
        <a:p>
          <a:endParaRPr lang="en-GB"/>
        </a:p>
      </dgm:t>
    </dgm:pt>
    <dgm:pt modelId="{137536C8-CACA-544E-8AD5-773D8B12DB0E}" type="sibTrans" cxnId="{B7C0544E-325F-3942-9A1C-B9D81502D356}">
      <dgm:prSet/>
      <dgm:spPr/>
      <dgm:t>
        <a:bodyPr/>
        <a:lstStyle/>
        <a:p>
          <a:endParaRPr lang="en-GB"/>
        </a:p>
      </dgm:t>
    </dgm:pt>
    <dgm:pt modelId="{8C8C3400-9BB2-BF4E-8989-8079F6E4D33D}">
      <dgm:prSet phldrT="[Text]"/>
      <dgm:spPr/>
      <dgm:t>
        <a:bodyPr/>
        <a:lstStyle/>
        <a:p>
          <a:r>
            <a:rPr lang="en-GB" dirty="0"/>
            <a:t>Consensus mechanisms</a:t>
          </a:r>
        </a:p>
      </dgm:t>
    </dgm:pt>
    <dgm:pt modelId="{D635488F-187E-314C-9C07-8FF57414E1BE}" type="parTrans" cxnId="{C92115B8-3693-364E-9E20-CE7709F612D0}">
      <dgm:prSet/>
      <dgm:spPr/>
      <dgm:t>
        <a:bodyPr/>
        <a:lstStyle/>
        <a:p>
          <a:endParaRPr lang="en-GB"/>
        </a:p>
      </dgm:t>
    </dgm:pt>
    <dgm:pt modelId="{BFD754FD-6FDC-6247-8752-205CBA96DDE1}" type="sibTrans" cxnId="{C92115B8-3693-364E-9E20-CE7709F612D0}">
      <dgm:prSet/>
      <dgm:spPr/>
      <dgm:t>
        <a:bodyPr/>
        <a:lstStyle/>
        <a:p>
          <a:endParaRPr lang="en-GB"/>
        </a:p>
      </dgm:t>
    </dgm:pt>
    <dgm:pt modelId="{144582AC-3B1B-404D-8925-5DDF475DAD39}">
      <dgm:prSet phldrT="[Text]"/>
      <dgm:spPr/>
      <dgm:t>
        <a:bodyPr/>
        <a:lstStyle/>
        <a:p>
          <a:r>
            <a:rPr lang="en-GB" dirty="0"/>
            <a:t>Timestamped Transactions</a:t>
          </a:r>
        </a:p>
      </dgm:t>
    </dgm:pt>
    <dgm:pt modelId="{DB28CAE3-B3A2-EB48-BE39-FB824DCC644E}" type="parTrans" cxnId="{F5362BEA-8434-3542-95F3-FC9E6AE2F5D0}">
      <dgm:prSet/>
      <dgm:spPr/>
      <dgm:t>
        <a:bodyPr/>
        <a:lstStyle/>
        <a:p>
          <a:endParaRPr lang="en-GB"/>
        </a:p>
      </dgm:t>
    </dgm:pt>
    <dgm:pt modelId="{B123B319-6A70-2544-ACE2-5B061CF3DC57}" type="sibTrans" cxnId="{F5362BEA-8434-3542-95F3-FC9E6AE2F5D0}">
      <dgm:prSet/>
      <dgm:spPr/>
      <dgm:t>
        <a:bodyPr/>
        <a:lstStyle/>
        <a:p>
          <a:endParaRPr lang="en-GB"/>
        </a:p>
      </dgm:t>
    </dgm:pt>
    <dgm:pt modelId="{9DCFE032-5DA9-BF46-84F2-C796D50C0C66}" type="pres">
      <dgm:prSet presAssocID="{05B1E652-D9BC-A244-8EAD-957A9E5A9037}" presName="cycle" presStyleCnt="0">
        <dgm:presLayoutVars>
          <dgm:dir/>
          <dgm:resizeHandles val="exact"/>
        </dgm:presLayoutVars>
      </dgm:prSet>
      <dgm:spPr/>
    </dgm:pt>
    <dgm:pt modelId="{C8CBF499-D8F0-D345-9036-35B7796FAB4B}" type="pres">
      <dgm:prSet presAssocID="{DC2A3D8C-B96A-C44F-A918-547541D14719}" presName="node" presStyleLbl="node1" presStyleIdx="0" presStyleCnt="5">
        <dgm:presLayoutVars>
          <dgm:bulletEnabled val="1"/>
        </dgm:presLayoutVars>
      </dgm:prSet>
      <dgm:spPr/>
    </dgm:pt>
    <dgm:pt modelId="{E545FBA4-74AA-AA44-B21C-4EAC49F06191}" type="pres">
      <dgm:prSet presAssocID="{DC2A3D8C-B96A-C44F-A918-547541D14719}" presName="spNode" presStyleCnt="0"/>
      <dgm:spPr/>
    </dgm:pt>
    <dgm:pt modelId="{77963CA9-9981-234F-A72B-2B102A25EA33}" type="pres">
      <dgm:prSet presAssocID="{13F34C63-C4F7-0645-8D42-A58ADCE28F6A}" presName="sibTrans" presStyleLbl="sibTrans1D1" presStyleIdx="0" presStyleCnt="5"/>
      <dgm:spPr/>
    </dgm:pt>
    <dgm:pt modelId="{8BEF8841-06D3-FB47-9EF0-EF7CB2B8DBA1}" type="pres">
      <dgm:prSet presAssocID="{3C314445-4BE6-8C43-B9AB-CA22D7EB3460}" presName="node" presStyleLbl="node1" presStyleIdx="1" presStyleCnt="5">
        <dgm:presLayoutVars>
          <dgm:bulletEnabled val="1"/>
        </dgm:presLayoutVars>
      </dgm:prSet>
      <dgm:spPr/>
    </dgm:pt>
    <dgm:pt modelId="{80A75E74-4C4B-DD4D-9F06-D714370CE74F}" type="pres">
      <dgm:prSet presAssocID="{3C314445-4BE6-8C43-B9AB-CA22D7EB3460}" presName="spNode" presStyleCnt="0"/>
      <dgm:spPr/>
    </dgm:pt>
    <dgm:pt modelId="{32D35AF3-1AFE-CE45-B0A9-DA5A356797C5}" type="pres">
      <dgm:prSet presAssocID="{E5FBF65C-AA12-8948-AD86-28E624156BE2}" presName="sibTrans" presStyleLbl="sibTrans1D1" presStyleIdx="1" presStyleCnt="5"/>
      <dgm:spPr/>
    </dgm:pt>
    <dgm:pt modelId="{D83256C1-C5E1-0344-95ED-E50BBD82126D}" type="pres">
      <dgm:prSet presAssocID="{C95DDA6A-4428-4548-8942-2FA3B3DDF2D1}" presName="node" presStyleLbl="node1" presStyleIdx="2" presStyleCnt="5">
        <dgm:presLayoutVars>
          <dgm:bulletEnabled val="1"/>
        </dgm:presLayoutVars>
      </dgm:prSet>
      <dgm:spPr/>
    </dgm:pt>
    <dgm:pt modelId="{94C9BDB3-F2F6-2146-8A49-0B218E9F7FEC}" type="pres">
      <dgm:prSet presAssocID="{C95DDA6A-4428-4548-8942-2FA3B3DDF2D1}" presName="spNode" presStyleCnt="0"/>
      <dgm:spPr/>
    </dgm:pt>
    <dgm:pt modelId="{2975C73D-8F7A-1040-83BC-D79A6D029D1D}" type="pres">
      <dgm:prSet presAssocID="{137536C8-CACA-544E-8AD5-773D8B12DB0E}" presName="sibTrans" presStyleLbl="sibTrans1D1" presStyleIdx="2" presStyleCnt="5"/>
      <dgm:spPr/>
    </dgm:pt>
    <dgm:pt modelId="{09B67ED0-1989-DB4E-8244-D5048DC23E54}" type="pres">
      <dgm:prSet presAssocID="{144582AC-3B1B-404D-8925-5DDF475DAD39}" presName="node" presStyleLbl="node1" presStyleIdx="3" presStyleCnt="5">
        <dgm:presLayoutVars>
          <dgm:bulletEnabled val="1"/>
        </dgm:presLayoutVars>
      </dgm:prSet>
      <dgm:spPr/>
    </dgm:pt>
    <dgm:pt modelId="{D517D45E-F458-4845-937E-E0B58AFECC17}" type="pres">
      <dgm:prSet presAssocID="{144582AC-3B1B-404D-8925-5DDF475DAD39}" presName="spNode" presStyleCnt="0"/>
      <dgm:spPr/>
    </dgm:pt>
    <dgm:pt modelId="{3C716654-3132-0845-9B95-018B17B3BEA7}" type="pres">
      <dgm:prSet presAssocID="{B123B319-6A70-2544-ACE2-5B061CF3DC57}" presName="sibTrans" presStyleLbl="sibTrans1D1" presStyleIdx="3" presStyleCnt="5"/>
      <dgm:spPr/>
    </dgm:pt>
    <dgm:pt modelId="{0C315F3C-78C1-9146-9EDA-F9B7C6E75A77}" type="pres">
      <dgm:prSet presAssocID="{8C8C3400-9BB2-BF4E-8989-8079F6E4D33D}" presName="node" presStyleLbl="node1" presStyleIdx="4" presStyleCnt="5">
        <dgm:presLayoutVars>
          <dgm:bulletEnabled val="1"/>
        </dgm:presLayoutVars>
      </dgm:prSet>
      <dgm:spPr/>
    </dgm:pt>
    <dgm:pt modelId="{C23AE89A-2C95-D34A-A2B2-9B23B786595E}" type="pres">
      <dgm:prSet presAssocID="{8C8C3400-9BB2-BF4E-8989-8079F6E4D33D}" presName="spNode" presStyleCnt="0"/>
      <dgm:spPr/>
    </dgm:pt>
    <dgm:pt modelId="{68E39545-F66B-9142-97DC-BC916483DAC0}" type="pres">
      <dgm:prSet presAssocID="{BFD754FD-6FDC-6247-8752-205CBA96DDE1}" presName="sibTrans" presStyleLbl="sibTrans1D1" presStyleIdx="4" presStyleCnt="5"/>
      <dgm:spPr/>
    </dgm:pt>
  </dgm:ptLst>
  <dgm:cxnLst>
    <dgm:cxn modelId="{1DFA2114-0847-3044-9F40-081F223015F4}" srcId="{05B1E652-D9BC-A244-8EAD-957A9E5A9037}" destId="{DC2A3D8C-B96A-C44F-A918-547541D14719}" srcOrd="0" destOrd="0" parTransId="{F4ED0C72-8A74-AA4D-B568-8AC5C4EDA587}" sibTransId="{13F34C63-C4F7-0645-8D42-A58ADCE28F6A}"/>
    <dgm:cxn modelId="{ED64D741-7B7D-D34A-AFA8-16A79932287E}" type="presOf" srcId="{13F34C63-C4F7-0645-8D42-A58ADCE28F6A}" destId="{77963CA9-9981-234F-A72B-2B102A25EA33}" srcOrd="0" destOrd="0" presId="urn:microsoft.com/office/officeart/2005/8/layout/cycle6"/>
    <dgm:cxn modelId="{16AB9243-B50E-184C-B2BA-1C953175C7CE}" type="presOf" srcId="{137536C8-CACA-544E-8AD5-773D8B12DB0E}" destId="{2975C73D-8F7A-1040-83BC-D79A6D029D1D}" srcOrd="0" destOrd="0" presId="urn:microsoft.com/office/officeart/2005/8/layout/cycle6"/>
    <dgm:cxn modelId="{2467FE47-A25D-8141-93D0-22AAC55E89D3}" srcId="{05B1E652-D9BC-A244-8EAD-957A9E5A9037}" destId="{3C314445-4BE6-8C43-B9AB-CA22D7EB3460}" srcOrd="1" destOrd="0" parTransId="{B4BCF14A-1742-874D-A80A-E67C1E6DF4D7}" sibTransId="{E5FBF65C-AA12-8948-AD86-28E624156BE2}"/>
    <dgm:cxn modelId="{6EBC7749-C513-3B44-92F6-8A27520402F8}" type="presOf" srcId="{B123B319-6A70-2544-ACE2-5B061CF3DC57}" destId="{3C716654-3132-0845-9B95-018B17B3BEA7}" srcOrd="0" destOrd="0" presId="urn:microsoft.com/office/officeart/2005/8/layout/cycle6"/>
    <dgm:cxn modelId="{B7C0544E-325F-3942-9A1C-B9D81502D356}" srcId="{05B1E652-D9BC-A244-8EAD-957A9E5A9037}" destId="{C95DDA6A-4428-4548-8942-2FA3B3DDF2D1}" srcOrd="2" destOrd="0" parTransId="{9FCD7B23-9819-9B43-B37F-246219AA6ECA}" sibTransId="{137536C8-CACA-544E-8AD5-773D8B12DB0E}"/>
    <dgm:cxn modelId="{1649C96D-1A66-E248-ACF9-3364B0601336}" type="presOf" srcId="{8C8C3400-9BB2-BF4E-8989-8079F6E4D33D}" destId="{0C315F3C-78C1-9146-9EDA-F9B7C6E75A77}" srcOrd="0" destOrd="0" presId="urn:microsoft.com/office/officeart/2005/8/layout/cycle6"/>
    <dgm:cxn modelId="{932ADB75-FF5F-C648-8E50-05372B7420AE}" type="presOf" srcId="{C95DDA6A-4428-4548-8942-2FA3B3DDF2D1}" destId="{D83256C1-C5E1-0344-95ED-E50BBD82126D}" srcOrd="0" destOrd="0" presId="urn:microsoft.com/office/officeart/2005/8/layout/cycle6"/>
    <dgm:cxn modelId="{EA27767B-D365-044D-A9CF-3EF5EE3E8F9E}" type="presOf" srcId="{BFD754FD-6FDC-6247-8752-205CBA96DDE1}" destId="{68E39545-F66B-9142-97DC-BC916483DAC0}" srcOrd="0" destOrd="0" presId="urn:microsoft.com/office/officeart/2005/8/layout/cycle6"/>
    <dgm:cxn modelId="{DA34C07B-FF8C-7A4F-B480-E72616083119}" type="presOf" srcId="{05B1E652-D9BC-A244-8EAD-957A9E5A9037}" destId="{9DCFE032-5DA9-BF46-84F2-C796D50C0C66}" srcOrd="0" destOrd="0" presId="urn:microsoft.com/office/officeart/2005/8/layout/cycle6"/>
    <dgm:cxn modelId="{7634BE85-411F-7949-A9F2-B87E3A68230E}" type="presOf" srcId="{E5FBF65C-AA12-8948-AD86-28E624156BE2}" destId="{32D35AF3-1AFE-CE45-B0A9-DA5A356797C5}" srcOrd="0" destOrd="0" presId="urn:microsoft.com/office/officeart/2005/8/layout/cycle6"/>
    <dgm:cxn modelId="{C92115B8-3693-364E-9E20-CE7709F612D0}" srcId="{05B1E652-D9BC-A244-8EAD-957A9E5A9037}" destId="{8C8C3400-9BB2-BF4E-8989-8079F6E4D33D}" srcOrd="4" destOrd="0" parTransId="{D635488F-187E-314C-9C07-8FF57414E1BE}" sibTransId="{BFD754FD-6FDC-6247-8752-205CBA96DDE1}"/>
    <dgm:cxn modelId="{C755A3C4-082C-7547-8E94-EAC89352FCBF}" type="presOf" srcId="{DC2A3D8C-B96A-C44F-A918-547541D14719}" destId="{C8CBF499-D8F0-D345-9036-35B7796FAB4B}" srcOrd="0" destOrd="0" presId="urn:microsoft.com/office/officeart/2005/8/layout/cycle6"/>
    <dgm:cxn modelId="{4AC2C0E2-AADF-A744-87AA-919D0E42D881}" type="presOf" srcId="{144582AC-3B1B-404D-8925-5DDF475DAD39}" destId="{09B67ED0-1989-DB4E-8244-D5048DC23E54}" srcOrd="0" destOrd="0" presId="urn:microsoft.com/office/officeart/2005/8/layout/cycle6"/>
    <dgm:cxn modelId="{F5362BEA-8434-3542-95F3-FC9E6AE2F5D0}" srcId="{05B1E652-D9BC-A244-8EAD-957A9E5A9037}" destId="{144582AC-3B1B-404D-8925-5DDF475DAD39}" srcOrd="3" destOrd="0" parTransId="{DB28CAE3-B3A2-EB48-BE39-FB824DCC644E}" sibTransId="{B123B319-6A70-2544-ACE2-5B061CF3DC57}"/>
    <dgm:cxn modelId="{096C86F7-B298-E54C-AB99-5F34B9798CA8}" type="presOf" srcId="{3C314445-4BE6-8C43-B9AB-CA22D7EB3460}" destId="{8BEF8841-06D3-FB47-9EF0-EF7CB2B8DBA1}" srcOrd="0" destOrd="0" presId="urn:microsoft.com/office/officeart/2005/8/layout/cycle6"/>
    <dgm:cxn modelId="{89A349CB-E87B-DA46-AECA-2FE6EE2D7D3A}" type="presParOf" srcId="{9DCFE032-5DA9-BF46-84F2-C796D50C0C66}" destId="{C8CBF499-D8F0-D345-9036-35B7796FAB4B}" srcOrd="0" destOrd="0" presId="urn:microsoft.com/office/officeart/2005/8/layout/cycle6"/>
    <dgm:cxn modelId="{609D259E-9336-1246-BDC2-AF5EBBDFED02}" type="presParOf" srcId="{9DCFE032-5DA9-BF46-84F2-C796D50C0C66}" destId="{E545FBA4-74AA-AA44-B21C-4EAC49F06191}" srcOrd="1" destOrd="0" presId="urn:microsoft.com/office/officeart/2005/8/layout/cycle6"/>
    <dgm:cxn modelId="{AAEE56BB-9BB9-5C45-A80D-2DB8AB25776D}" type="presParOf" srcId="{9DCFE032-5DA9-BF46-84F2-C796D50C0C66}" destId="{77963CA9-9981-234F-A72B-2B102A25EA33}" srcOrd="2" destOrd="0" presId="urn:microsoft.com/office/officeart/2005/8/layout/cycle6"/>
    <dgm:cxn modelId="{41F9D0E6-E47A-D048-8C5C-3087C9037624}" type="presParOf" srcId="{9DCFE032-5DA9-BF46-84F2-C796D50C0C66}" destId="{8BEF8841-06D3-FB47-9EF0-EF7CB2B8DBA1}" srcOrd="3" destOrd="0" presId="urn:microsoft.com/office/officeart/2005/8/layout/cycle6"/>
    <dgm:cxn modelId="{00C48AA1-89EB-8246-83B0-5DF552AB3952}" type="presParOf" srcId="{9DCFE032-5DA9-BF46-84F2-C796D50C0C66}" destId="{80A75E74-4C4B-DD4D-9F06-D714370CE74F}" srcOrd="4" destOrd="0" presId="urn:microsoft.com/office/officeart/2005/8/layout/cycle6"/>
    <dgm:cxn modelId="{17C0F492-406D-E343-B664-FE49D5E4B385}" type="presParOf" srcId="{9DCFE032-5DA9-BF46-84F2-C796D50C0C66}" destId="{32D35AF3-1AFE-CE45-B0A9-DA5A356797C5}" srcOrd="5" destOrd="0" presId="urn:microsoft.com/office/officeart/2005/8/layout/cycle6"/>
    <dgm:cxn modelId="{20FB3AA6-8AFF-D843-AA50-6E05916885DB}" type="presParOf" srcId="{9DCFE032-5DA9-BF46-84F2-C796D50C0C66}" destId="{D83256C1-C5E1-0344-95ED-E50BBD82126D}" srcOrd="6" destOrd="0" presId="urn:microsoft.com/office/officeart/2005/8/layout/cycle6"/>
    <dgm:cxn modelId="{B218B8AE-0E90-C24F-8955-7FFF11DBAB0F}" type="presParOf" srcId="{9DCFE032-5DA9-BF46-84F2-C796D50C0C66}" destId="{94C9BDB3-F2F6-2146-8A49-0B218E9F7FEC}" srcOrd="7" destOrd="0" presId="urn:microsoft.com/office/officeart/2005/8/layout/cycle6"/>
    <dgm:cxn modelId="{D81D4822-05EA-C44A-80AF-2BABCAF9FE58}" type="presParOf" srcId="{9DCFE032-5DA9-BF46-84F2-C796D50C0C66}" destId="{2975C73D-8F7A-1040-83BC-D79A6D029D1D}" srcOrd="8" destOrd="0" presId="urn:microsoft.com/office/officeart/2005/8/layout/cycle6"/>
    <dgm:cxn modelId="{E067ED92-961F-F344-B3DF-9A06F11C6287}" type="presParOf" srcId="{9DCFE032-5DA9-BF46-84F2-C796D50C0C66}" destId="{09B67ED0-1989-DB4E-8244-D5048DC23E54}" srcOrd="9" destOrd="0" presId="urn:microsoft.com/office/officeart/2005/8/layout/cycle6"/>
    <dgm:cxn modelId="{B35F5D60-999D-9241-9D40-86810C7C3852}" type="presParOf" srcId="{9DCFE032-5DA9-BF46-84F2-C796D50C0C66}" destId="{D517D45E-F458-4845-937E-E0B58AFECC17}" srcOrd="10" destOrd="0" presId="urn:microsoft.com/office/officeart/2005/8/layout/cycle6"/>
    <dgm:cxn modelId="{2FAACA3D-3514-CE49-9AC4-0C37CF7C021E}" type="presParOf" srcId="{9DCFE032-5DA9-BF46-84F2-C796D50C0C66}" destId="{3C716654-3132-0845-9B95-018B17B3BEA7}" srcOrd="11" destOrd="0" presId="urn:microsoft.com/office/officeart/2005/8/layout/cycle6"/>
    <dgm:cxn modelId="{ACC5B514-BEBE-264E-B20A-01542BBD6B63}" type="presParOf" srcId="{9DCFE032-5DA9-BF46-84F2-C796D50C0C66}" destId="{0C315F3C-78C1-9146-9EDA-F9B7C6E75A77}" srcOrd="12" destOrd="0" presId="urn:microsoft.com/office/officeart/2005/8/layout/cycle6"/>
    <dgm:cxn modelId="{F1A5DA9C-433E-594E-B851-6E5ABCB3291A}" type="presParOf" srcId="{9DCFE032-5DA9-BF46-84F2-C796D50C0C66}" destId="{C23AE89A-2C95-D34A-A2B2-9B23B786595E}" srcOrd="13" destOrd="0" presId="urn:microsoft.com/office/officeart/2005/8/layout/cycle6"/>
    <dgm:cxn modelId="{5BBDE3BB-2431-2142-A875-8159A7761012}" type="presParOf" srcId="{9DCFE032-5DA9-BF46-84F2-C796D50C0C66}" destId="{68E39545-F66B-9142-97DC-BC916483DAC0}"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E4F956-10C6-4245-A978-622F674650D0}" type="doc">
      <dgm:prSet loTypeId="urn:microsoft.com/office/officeart/2005/8/layout/process2" loCatId="process" qsTypeId="urn:microsoft.com/office/officeart/2005/8/quickstyle/simple1" qsCatId="simple" csTypeId="urn:microsoft.com/office/officeart/2005/8/colors/accent0_1" csCatId="mainScheme" phldr="1"/>
      <dgm:spPr/>
      <dgm:t>
        <a:bodyPr/>
        <a:lstStyle/>
        <a:p>
          <a:endParaRPr lang="en-GB"/>
        </a:p>
      </dgm:t>
    </dgm:pt>
    <dgm:pt modelId="{337074EF-2476-4F2E-9790-CC64E56DEADF}">
      <dgm:prSet phldrT="[Text]" custT="1"/>
      <dgm:spPr/>
      <dgm:t>
        <a:bodyPr/>
        <a:lstStyle/>
        <a:p>
          <a:r>
            <a:rPr lang="en-GB" sz="1100">
              <a:latin typeface="Times New Roman" panose="02020603050405020304" pitchFamily="18" charset="0"/>
              <a:cs typeface="Times New Roman" panose="02020603050405020304" pitchFamily="18" charset="0"/>
            </a:rPr>
            <a:t>Engage the required SC partners</a:t>
          </a:r>
        </a:p>
      </dgm:t>
    </dgm:pt>
    <dgm:pt modelId="{5A171C26-31D2-4143-878C-C89EABF59314}" type="parTrans" cxnId="{E21EE1F4-FA55-4C83-8BB4-E0E57ECDCB64}">
      <dgm:prSet/>
      <dgm:spPr/>
      <dgm:t>
        <a:bodyPr/>
        <a:lstStyle/>
        <a:p>
          <a:endParaRPr lang="en-GB" sz="1100">
            <a:latin typeface="Times New Roman" panose="02020603050405020304" pitchFamily="18" charset="0"/>
            <a:cs typeface="Times New Roman" panose="02020603050405020304" pitchFamily="18" charset="0"/>
          </a:endParaRPr>
        </a:p>
      </dgm:t>
    </dgm:pt>
    <dgm:pt modelId="{FA8E0A8D-4B9C-40ED-96C3-41ACBB05D186}" type="sibTrans" cxnId="{E21EE1F4-FA55-4C83-8BB4-E0E57ECDCB64}">
      <dgm:prSet custT="1"/>
      <dgm:spPr/>
      <dgm:t>
        <a:bodyPr/>
        <a:lstStyle/>
        <a:p>
          <a:endParaRPr lang="en-GB" sz="1100">
            <a:latin typeface="Times New Roman" panose="02020603050405020304" pitchFamily="18" charset="0"/>
            <a:cs typeface="Times New Roman" panose="02020603050405020304" pitchFamily="18" charset="0"/>
          </a:endParaRPr>
        </a:p>
      </dgm:t>
    </dgm:pt>
    <dgm:pt modelId="{8B8361D2-DD1E-462A-93B0-44EBFCBFBDC9}">
      <dgm:prSet phldrT="[Text]" custT="1"/>
      <dgm:spPr/>
      <dgm:t>
        <a:bodyPr/>
        <a:lstStyle/>
        <a:p>
          <a:r>
            <a:rPr lang="en-GB" sz="1100" dirty="0">
              <a:latin typeface="Times New Roman" panose="02020603050405020304" pitchFamily="18" charset="0"/>
              <a:cs typeface="Times New Roman" panose="02020603050405020304" pitchFamily="18" charset="0"/>
            </a:rPr>
            <a:t>Map the supply chain</a:t>
          </a:r>
        </a:p>
      </dgm:t>
    </dgm:pt>
    <dgm:pt modelId="{D2E840C6-190F-48D7-ABC4-2430764EAA39}" type="parTrans" cxnId="{13AE6AA1-2001-49C0-8561-3EAEBA80A33D}">
      <dgm:prSet/>
      <dgm:spPr/>
      <dgm:t>
        <a:bodyPr/>
        <a:lstStyle/>
        <a:p>
          <a:endParaRPr lang="en-GB" sz="1100">
            <a:latin typeface="Times New Roman" panose="02020603050405020304" pitchFamily="18" charset="0"/>
            <a:cs typeface="Times New Roman" panose="02020603050405020304" pitchFamily="18" charset="0"/>
          </a:endParaRPr>
        </a:p>
      </dgm:t>
    </dgm:pt>
    <dgm:pt modelId="{0E2CC0F8-9EC2-4DE3-953E-D7930BE5A36C}" type="sibTrans" cxnId="{13AE6AA1-2001-49C0-8561-3EAEBA80A33D}">
      <dgm:prSet custT="1"/>
      <dgm:spPr/>
      <dgm:t>
        <a:bodyPr/>
        <a:lstStyle/>
        <a:p>
          <a:endParaRPr lang="en-GB" sz="1100">
            <a:latin typeface="Times New Roman" panose="02020603050405020304" pitchFamily="18" charset="0"/>
            <a:cs typeface="Times New Roman" panose="02020603050405020304" pitchFamily="18" charset="0"/>
          </a:endParaRPr>
        </a:p>
      </dgm:t>
    </dgm:pt>
    <dgm:pt modelId="{B9ECB9D8-CF53-4AE8-9D34-F929DB98CFD7}">
      <dgm:prSet phldrT="[Text]" custT="1"/>
      <dgm:spPr/>
      <dgm:t>
        <a:bodyPr/>
        <a:lstStyle/>
        <a:p>
          <a:r>
            <a:rPr lang="en-GB" sz="1100">
              <a:latin typeface="Times New Roman" panose="02020603050405020304" pitchFamily="18" charset="0"/>
              <a:cs typeface="Times New Roman" panose="02020603050405020304" pitchFamily="18" charset="0"/>
            </a:rPr>
            <a:t>Identify data capture points</a:t>
          </a:r>
        </a:p>
      </dgm:t>
    </dgm:pt>
    <dgm:pt modelId="{8AB1561C-E9A3-4E22-B3BB-474F1F0633A1}" type="parTrans" cxnId="{544EDA2C-6CE8-43DF-8CA9-99D0A068777C}">
      <dgm:prSet/>
      <dgm:spPr/>
      <dgm:t>
        <a:bodyPr/>
        <a:lstStyle/>
        <a:p>
          <a:endParaRPr lang="en-GB" sz="1100">
            <a:latin typeface="Times New Roman" panose="02020603050405020304" pitchFamily="18" charset="0"/>
            <a:cs typeface="Times New Roman" panose="02020603050405020304" pitchFamily="18" charset="0"/>
          </a:endParaRPr>
        </a:p>
      </dgm:t>
    </dgm:pt>
    <dgm:pt modelId="{396407D9-070E-4260-8682-765AB31B501C}" type="sibTrans" cxnId="{544EDA2C-6CE8-43DF-8CA9-99D0A068777C}">
      <dgm:prSet custT="1"/>
      <dgm:spPr/>
      <dgm:t>
        <a:bodyPr/>
        <a:lstStyle/>
        <a:p>
          <a:endParaRPr lang="en-GB" sz="1100">
            <a:latin typeface="Times New Roman" panose="02020603050405020304" pitchFamily="18" charset="0"/>
            <a:cs typeface="Times New Roman" panose="02020603050405020304" pitchFamily="18" charset="0"/>
          </a:endParaRPr>
        </a:p>
      </dgm:t>
    </dgm:pt>
    <dgm:pt modelId="{B8DE3A69-54E1-4CF9-9549-98E6E672D039}">
      <dgm:prSet phldrT="[Text]" custT="1"/>
      <dgm:spPr/>
      <dgm:t>
        <a:bodyPr/>
        <a:lstStyle/>
        <a:p>
          <a:r>
            <a:rPr lang="en-GB" sz="1100">
              <a:latin typeface="Times New Roman" panose="02020603050405020304" pitchFamily="18" charset="0"/>
              <a:cs typeface="Times New Roman" panose="02020603050405020304" pitchFamily="18" charset="0"/>
            </a:rPr>
            <a:t>Define product identification methods and linkage between the different data capture points</a:t>
          </a:r>
        </a:p>
      </dgm:t>
    </dgm:pt>
    <dgm:pt modelId="{D9B3AD96-43DF-407C-BFB0-664C63C67695}" type="parTrans" cxnId="{B0DEF205-37B6-48CE-9FDB-BDD784BC4CCF}">
      <dgm:prSet/>
      <dgm:spPr/>
      <dgm:t>
        <a:bodyPr/>
        <a:lstStyle/>
        <a:p>
          <a:endParaRPr lang="en-GB" sz="1100">
            <a:latin typeface="Times New Roman" panose="02020603050405020304" pitchFamily="18" charset="0"/>
            <a:cs typeface="Times New Roman" panose="02020603050405020304" pitchFamily="18" charset="0"/>
          </a:endParaRPr>
        </a:p>
      </dgm:t>
    </dgm:pt>
    <dgm:pt modelId="{3D4B13A0-E4CE-42BC-BFED-F965C3B2439F}" type="sibTrans" cxnId="{B0DEF205-37B6-48CE-9FDB-BDD784BC4CCF}">
      <dgm:prSet custT="1"/>
      <dgm:spPr/>
      <dgm:t>
        <a:bodyPr/>
        <a:lstStyle/>
        <a:p>
          <a:endParaRPr lang="en-GB" sz="1100">
            <a:latin typeface="Times New Roman" panose="02020603050405020304" pitchFamily="18" charset="0"/>
            <a:cs typeface="Times New Roman" panose="02020603050405020304" pitchFamily="18" charset="0"/>
          </a:endParaRPr>
        </a:p>
      </dgm:t>
    </dgm:pt>
    <dgm:pt modelId="{3B0841FD-5881-47DB-B02C-87B43CBF71B7}">
      <dgm:prSet phldrT="[Text]" custT="1"/>
      <dgm:spPr/>
      <dgm:t>
        <a:bodyPr/>
        <a:lstStyle/>
        <a:p>
          <a:r>
            <a:rPr lang="en-GB" sz="1100">
              <a:latin typeface="Times New Roman" panose="02020603050405020304" pitchFamily="18" charset="0"/>
              <a:cs typeface="Times New Roman" panose="02020603050405020304" pitchFamily="18" charset="0"/>
            </a:rPr>
            <a:t>Identify data requirements at each data capture point</a:t>
          </a:r>
        </a:p>
      </dgm:t>
    </dgm:pt>
    <dgm:pt modelId="{307EE13E-A12F-4434-BD40-10D2B240518E}" type="parTrans" cxnId="{C20B084B-8F81-4214-9B92-65A8028E216B}">
      <dgm:prSet/>
      <dgm:spPr/>
      <dgm:t>
        <a:bodyPr/>
        <a:lstStyle/>
        <a:p>
          <a:endParaRPr lang="en-GB" sz="1100">
            <a:latin typeface="Times New Roman" panose="02020603050405020304" pitchFamily="18" charset="0"/>
            <a:cs typeface="Times New Roman" panose="02020603050405020304" pitchFamily="18" charset="0"/>
          </a:endParaRPr>
        </a:p>
      </dgm:t>
    </dgm:pt>
    <dgm:pt modelId="{76C89718-5006-4926-9C26-E040D43D1CEA}" type="sibTrans" cxnId="{C20B084B-8F81-4214-9B92-65A8028E216B}">
      <dgm:prSet custT="1"/>
      <dgm:spPr/>
      <dgm:t>
        <a:bodyPr/>
        <a:lstStyle/>
        <a:p>
          <a:endParaRPr lang="en-GB" sz="1100">
            <a:latin typeface="Times New Roman" panose="02020603050405020304" pitchFamily="18" charset="0"/>
            <a:cs typeface="Times New Roman" panose="02020603050405020304" pitchFamily="18" charset="0"/>
          </a:endParaRPr>
        </a:p>
      </dgm:t>
    </dgm:pt>
    <dgm:pt modelId="{8FBECFA1-56A7-43F7-80BA-6BC334962EA5}">
      <dgm:prSet phldrT="[Text]" custT="1"/>
      <dgm:spPr/>
      <dgm:t>
        <a:bodyPr/>
        <a:lstStyle/>
        <a:p>
          <a:r>
            <a:rPr lang="en-GB" sz="1100">
              <a:latin typeface="Times New Roman" panose="02020603050405020304" pitchFamily="18" charset="0"/>
              <a:cs typeface="Times New Roman" panose="02020603050405020304" pitchFamily="18" charset="0"/>
            </a:rPr>
            <a:t>Identify data upload methods at the different data capture points</a:t>
          </a:r>
        </a:p>
      </dgm:t>
    </dgm:pt>
    <dgm:pt modelId="{228C6958-724D-4D7D-9B6C-4B55B3FA043A}" type="parTrans" cxnId="{11649323-B264-4C27-991B-8C97952B6059}">
      <dgm:prSet/>
      <dgm:spPr/>
      <dgm:t>
        <a:bodyPr/>
        <a:lstStyle/>
        <a:p>
          <a:endParaRPr lang="en-GB" sz="1100">
            <a:latin typeface="Times New Roman" panose="02020603050405020304" pitchFamily="18" charset="0"/>
            <a:cs typeface="Times New Roman" panose="02020603050405020304" pitchFamily="18" charset="0"/>
          </a:endParaRPr>
        </a:p>
      </dgm:t>
    </dgm:pt>
    <dgm:pt modelId="{40B57A5E-5031-42F9-A686-1A9060CFE453}" type="sibTrans" cxnId="{11649323-B264-4C27-991B-8C97952B6059}">
      <dgm:prSet custT="1"/>
      <dgm:spPr/>
      <dgm:t>
        <a:bodyPr/>
        <a:lstStyle/>
        <a:p>
          <a:endParaRPr lang="en-GB" sz="1100">
            <a:latin typeface="Times New Roman" panose="02020603050405020304" pitchFamily="18" charset="0"/>
            <a:cs typeface="Times New Roman" panose="02020603050405020304" pitchFamily="18" charset="0"/>
          </a:endParaRPr>
        </a:p>
      </dgm:t>
    </dgm:pt>
    <dgm:pt modelId="{91A28626-9FFA-4C62-AF46-3B051F059D54}">
      <dgm:prSet phldrT="[Text]" custT="1"/>
      <dgm:spPr/>
      <dgm:t>
        <a:bodyPr/>
        <a:lstStyle/>
        <a:p>
          <a:r>
            <a:rPr lang="en-GB" sz="1100">
              <a:latin typeface="Times New Roman" panose="02020603050405020304" pitchFamily="18" charset="0"/>
              <a:cs typeface="Times New Roman" panose="02020603050405020304" pitchFamily="18" charset="0"/>
            </a:rPr>
            <a:t>Configure the blockchain platform</a:t>
          </a:r>
        </a:p>
      </dgm:t>
    </dgm:pt>
    <dgm:pt modelId="{57FBEE7D-77DA-484E-8F61-3D7F873840CA}" type="parTrans" cxnId="{9A5C8564-5C0D-465E-802D-B697F24B40F3}">
      <dgm:prSet/>
      <dgm:spPr/>
      <dgm:t>
        <a:bodyPr/>
        <a:lstStyle/>
        <a:p>
          <a:endParaRPr lang="en-GB" sz="1100">
            <a:latin typeface="Times New Roman" panose="02020603050405020304" pitchFamily="18" charset="0"/>
            <a:cs typeface="Times New Roman" panose="02020603050405020304" pitchFamily="18" charset="0"/>
          </a:endParaRPr>
        </a:p>
      </dgm:t>
    </dgm:pt>
    <dgm:pt modelId="{08A1744A-CB57-4379-8012-37FF8A4C3254}" type="sibTrans" cxnId="{9A5C8564-5C0D-465E-802D-B697F24B40F3}">
      <dgm:prSet/>
      <dgm:spPr/>
      <dgm:t>
        <a:bodyPr/>
        <a:lstStyle/>
        <a:p>
          <a:endParaRPr lang="en-GB" sz="1100">
            <a:latin typeface="Times New Roman" panose="02020603050405020304" pitchFamily="18" charset="0"/>
            <a:cs typeface="Times New Roman" panose="02020603050405020304" pitchFamily="18" charset="0"/>
          </a:endParaRPr>
        </a:p>
      </dgm:t>
    </dgm:pt>
    <dgm:pt modelId="{F0387930-D223-40D6-A1C2-C4FF2A7F3C8B}" type="pres">
      <dgm:prSet presAssocID="{26E4F956-10C6-4245-A978-622F674650D0}" presName="linearFlow" presStyleCnt="0">
        <dgm:presLayoutVars>
          <dgm:resizeHandles val="exact"/>
        </dgm:presLayoutVars>
      </dgm:prSet>
      <dgm:spPr/>
    </dgm:pt>
    <dgm:pt modelId="{6807272E-3410-46CC-9BF2-8D593F987FA2}" type="pres">
      <dgm:prSet presAssocID="{337074EF-2476-4F2E-9790-CC64E56DEADF}" presName="node" presStyleLbl="node1" presStyleIdx="0" presStyleCnt="7" custScaleX="305867">
        <dgm:presLayoutVars>
          <dgm:bulletEnabled val="1"/>
        </dgm:presLayoutVars>
      </dgm:prSet>
      <dgm:spPr/>
    </dgm:pt>
    <dgm:pt modelId="{DA560D75-506C-457B-8597-8D179A64DF8C}" type="pres">
      <dgm:prSet presAssocID="{FA8E0A8D-4B9C-40ED-96C3-41ACBB05D186}" presName="sibTrans" presStyleLbl="sibTrans2D1" presStyleIdx="0" presStyleCnt="6"/>
      <dgm:spPr/>
    </dgm:pt>
    <dgm:pt modelId="{6840CD05-9762-4011-9C1D-2F39B2752D9E}" type="pres">
      <dgm:prSet presAssocID="{FA8E0A8D-4B9C-40ED-96C3-41ACBB05D186}" presName="connectorText" presStyleLbl="sibTrans2D1" presStyleIdx="0" presStyleCnt="6"/>
      <dgm:spPr/>
    </dgm:pt>
    <dgm:pt modelId="{03F10C7D-1ABB-4B33-8251-2EAD362795E0}" type="pres">
      <dgm:prSet presAssocID="{8B8361D2-DD1E-462A-93B0-44EBFCBFBDC9}" presName="node" presStyleLbl="node1" presStyleIdx="1" presStyleCnt="7" custScaleX="305867">
        <dgm:presLayoutVars>
          <dgm:bulletEnabled val="1"/>
        </dgm:presLayoutVars>
      </dgm:prSet>
      <dgm:spPr/>
    </dgm:pt>
    <dgm:pt modelId="{1E772611-AAEE-41FF-A890-6E0D73579EF5}" type="pres">
      <dgm:prSet presAssocID="{0E2CC0F8-9EC2-4DE3-953E-D7930BE5A36C}" presName="sibTrans" presStyleLbl="sibTrans2D1" presStyleIdx="1" presStyleCnt="6"/>
      <dgm:spPr/>
    </dgm:pt>
    <dgm:pt modelId="{034A14BB-2C96-420C-B70F-FC2B28A91A24}" type="pres">
      <dgm:prSet presAssocID="{0E2CC0F8-9EC2-4DE3-953E-D7930BE5A36C}" presName="connectorText" presStyleLbl="sibTrans2D1" presStyleIdx="1" presStyleCnt="6"/>
      <dgm:spPr/>
    </dgm:pt>
    <dgm:pt modelId="{8CEDB4CC-87C2-4B33-A8C2-CEBE5B1A73CF}" type="pres">
      <dgm:prSet presAssocID="{B9ECB9D8-CF53-4AE8-9D34-F929DB98CFD7}" presName="node" presStyleLbl="node1" presStyleIdx="2" presStyleCnt="7" custScaleX="305867">
        <dgm:presLayoutVars>
          <dgm:bulletEnabled val="1"/>
        </dgm:presLayoutVars>
      </dgm:prSet>
      <dgm:spPr/>
    </dgm:pt>
    <dgm:pt modelId="{AC4031D2-1F23-4D27-82BD-5CE79A317028}" type="pres">
      <dgm:prSet presAssocID="{396407D9-070E-4260-8682-765AB31B501C}" presName="sibTrans" presStyleLbl="sibTrans2D1" presStyleIdx="2" presStyleCnt="6"/>
      <dgm:spPr/>
    </dgm:pt>
    <dgm:pt modelId="{9881E962-9B93-44F8-8549-535A8CE88CEE}" type="pres">
      <dgm:prSet presAssocID="{396407D9-070E-4260-8682-765AB31B501C}" presName="connectorText" presStyleLbl="sibTrans2D1" presStyleIdx="2" presStyleCnt="6"/>
      <dgm:spPr/>
    </dgm:pt>
    <dgm:pt modelId="{7C540356-8A19-4319-8346-C68B8D1EEA74}" type="pres">
      <dgm:prSet presAssocID="{B8DE3A69-54E1-4CF9-9549-98E6E672D039}" presName="node" presStyleLbl="node1" presStyleIdx="3" presStyleCnt="7" custScaleX="305867">
        <dgm:presLayoutVars>
          <dgm:bulletEnabled val="1"/>
        </dgm:presLayoutVars>
      </dgm:prSet>
      <dgm:spPr/>
    </dgm:pt>
    <dgm:pt modelId="{845A0B5D-F5D5-41B4-9EE7-7340D807A0F5}" type="pres">
      <dgm:prSet presAssocID="{3D4B13A0-E4CE-42BC-BFED-F965C3B2439F}" presName="sibTrans" presStyleLbl="sibTrans2D1" presStyleIdx="3" presStyleCnt="6"/>
      <dgm:spPr/>
    </dgm:pt>
    <dgm:pt modelId="{72B2A36C-51EB-4F5A-9FA3-1F06C5908A3B}" type="pres">
      <dgm:prSet presAssocID="{3D4B13A0-E4CE-42BC-BFED-F965C3B2439F}" presName="connectorText" presStyleLbl="sibTrans2D1" presStyleIdx="3" presStyleCnt="6"/>
      <dgm:spPr/>
    </dgm:pt>
    <dgm:pt modelId="{3A28E944-229B-4962-8759-09267A2C41A9}" type="pres">
      <dgm:prSet presAssocID="{3B0841FD-5881-47DB-B02C-87B43CBF71B7}" presName="node" presStyleLbl="node1" presStyleIdx="4" presStyleCnt="7" custScaleX="305867">
        <dgm:presLayoutVars>
          <dgm:bulletEnabled val="1"/>
        </dgm:presLayoutVars>
      </dgm:prSet>
      <dgm:spPr/>
    </dgm:pt>
    <dgm:pt modelId="{66685EF8-0987-44B1-A776-4CAA5F7F1EE1}" type="pres">
      <dgm:prSet presAssocID="{76C89718-5006-4926-9C26-E040D43D1CEA}" presName="sibTrans" presStyleLbl="sibTrans2D1" presStyleIdx="4" presStyleCnt="6"/>
      <dgm:spPr/>
    </dgm:pt>
    <dgm:pt modelId="{242C6981-C39B-44A7-992A-0B8E7A4DC9AE}" type="pres">
      <dgm:prSet presAssocID="{76C89718-5006-4926-9C26-E040D43D1CEA}" presName="connectorText" presStyleLbl="sibTrans2D1" presStyleIdx="4" presStyleCnt="6"/>
      <dgm:spPr/>
    </dgm:pt>
    <dgm:pt modelId="{06F6C2C5-1840-40C3-8ED4-63116B161103}" type="pres">
      <dgm:prSet presAssocID="{8FBECFA1-56A7-43F7-80BA-6BC334962EA5}" presName="node" presStyleLbl="node1" presStyleIdx="5" presStyleCnt="7" custScaleX="305867">
        <dgm:presLayoutVars>
          <dgm:bulletEnabled val="1"/>
        </dgm:presLayoutVars>
      </dgm:prSet>
      <dgm:spPr/>
    </dgm:pt>
    <dgm:pt modelId="{4F824B23-FA9C-4D0C-9DFC-CB33A5C94FBE}" type="pres">
      <dgm:prSet presAssocID="{40B57A5E-5031-42F9-A686-1A9060CFE453}" presName="sibTrans" presStyleLbl="sibTrans2D1" presStyleIdx="5" presStyleCnt="6"/>
      <dgm:spPr/>
    </dgm:pt>
    <dgm:pt modelId="{78327CD7-38C7-48E3-8A09-454E1640201E}" type="pres">
      <dgm:prSet presAssocID="{40B57A5E-5031-42F9-A686-1A9060CFE453}" presName="connectorText" presStyleLbl="sibTrans2D1" presStyleIdx="5" presStyleCnt="6"/>
      <dgm:spPr/>
    </dgm:pt>
    <dgm:pt modelId="{0FB41BCA-D0D1-414A-BD0B-719704C9CCCB}" type="pres">
      <dgm:prSet presAssocID="{91A28626-9FFA-4C62-AF46-3B051F059D54}" presName="node" presStyleLbl="node1" presStyleIdx="6" presStyleCnt="7" custScaleX="305867">
        <dgm:presLayoutVars>
          <dgm:bulletEnabled val="1"/>
        </dgm:presLayoutVars>
      </dgm:prSet>
      <dgm:spPr/>
    </dgm:pt>
  </dgm:ptLst>
  <dgm:cxnLst>
    <dgm:cxn modelId="{B0DEF205-37B6-48CE-9FDB-BDD784BC4CCF}" srcId="{26E4F956-10C6-4245-A978-622F674650D0}" destId="{B8DE3A69-54E1-4CF9-9549-98E6E672D039}" srcOrd="3" destOrd="0" parTransId="{D9B3AD96-43DF-407C-BFB0-664C63C67695}" sibTransId="{3D4B13A0-E4CE-42BC-BFED-F965C3B2439F}"/>
    <dgm:cxn modelId="{6A5FFA16-9CD1-4464-82F2-7C8EE3F9EBFB}" type="presOf" srcId="{3B0841FD-5881-47DB-B02C-87B43CBF71B7}" destId="{3A28E944-229B-4962-8759-09267A2C41A9}" srcOrd="0" destOrd="0" presId="urn:microsoft.com/office/officeart/2005/8/layout/process2"/>
    <dgm:cxn modelId="{8D63B822-EF9D-49FC-AC69-03EC500E5DCE}" type="presOf" srcId="{91A28626-9FFA-4C62-AF46-3B051F059D54}" destId="{0FB41BCA-D0D1-414A-BD0B-719704C9CCCB}" srcOrd="0" destOrd="0" presId="urn:microsoft.com/office/officeart/2005/8/layout/process2"/>
    <dgm:cxn modelId="{11649323-B264-4C27-991B-8C97952B6059}" srcId="{26E4F956-10C6-4245-A978-622F674650D0}" destId="{8FBECFA1-56A7-43F7-80BA-6BC334962EA5}" srcOrd="5" destOrd="0" parTransId="{228C6958-724D-4D7D-9B6C-4B55B3FA043A}" sibTransId="{40B57A5E-5031-42F9-A686-1A9060CFE453}"/>
    <dgm:cxn modelId="{544EDA2C-6CE8-43DF-8CA9-99D0A068777C}" srcId="{26E4F956-10C6-4245-A978-622F674650D0}" destId="{B9ECB9D8-CF53-4AE8-9D34-F929DB98CFD7}" srcOrd="2" destOrd="0" parTransId="{8AB1561C-E9A3-4E22-B3BB-474F1F0633A1}" sibTransId="{396407D9-070E-4260-8682-765AB31B501C}"/>
    <dgm:cxn modelId="{D27BDF31-2632-4D45-BFDC-915BCDA0CC1D}" type="presOf" srcId="{FA8E0A8D-4B9C-40ED-96C3-41ACBB05D186}" destId="{6840CD05-9762-4011-9C1D-2F39B2752D9E}" srcOrd="1" destOrd="0" presId="urn:microsoft.com/office/officeart/2005/8/layout/process2"/>
    <dgm:cxn modelId="{61447D35-5EAF-489C-A165-E1F68F250B89}" type="presOf" srcId="{3D4B13A0-E4CE-42BC-BFED-F965C3B2439F}" destId="{72B2A36C-51EB-4F5A-9FA3-1F06C5908A3B}" srcOrd="1" destOrd="0" presId="urn:microsoft.com/office/officeart/2005/8/layout/process2"/>
    <dgm:cxn modelId="{B35E3A45-F0F1-47A5-A004-33C4C3971062}" type="presOf" srcId="{40B57A5E-5031-42F9-A686-1A9060CFE453}" destId="{78327CD7-38C7-48E3-8A09-454E1640201E}" srcOrd="1" destOrd="0" presId="urn:microsoft.com/office/officeart/2005/8/layout/process2"/>
    <dgm:cxn modelId="{C20B084B-8F81-4214-9B92-65A8028E216B}" srcId="{26E4F956-10C6-4245-A978-622F674650D0}" destId="{3B0841FD-5881-47DB-B02C-87B43CBF71B7}" srcOrd="4" destOrd="0" parTransId="{307EE13E-A12F-4434-BD40-10D2B240518E}" sibTransId="{76C89718-5006-4926-9C26-E040D43D1CEA}"/>
    <dgm:cxn modelId="{9F87635C-ED4C-4C97-A72C-70D742C94EE7}" type="presOf" srcId="{B9ECB9D8-CF53-4AE8-9D34-F929DB98CFD7}" destId="{8CEDB4CC-87C2-4B33-A8C2-CEBE5B1A73CF}" srcOrd="0" destOrd="0" presId="urn:microsoft.com/office/officeart/2005/8/layout/process2"/>
    <dgm:cxn modelId="{9A5C8564-5C0D-465E-802D-B697F24B40F3}" srcId="{26E4F956-10C6-4245-A978-622F674650D0}" destId="{91A28626-9FFA-4C62-AF46-3B051F059D54}" srcOrd="6" destOrd="0" parTransId="{57FBEE7D-77DA-484E-8F61-3D7F873840CA}" sibTransId="{08A1744A-CB57-4379-8012-37FF8A4C3254}"/>
    <dgm:cxn modelId="{A351D567-3A21-4CD1-B935-B6737301A80C}" type="presOf" srcId="{40B57A5E-5031-42F9-A686-1A9060CFE453}" destId="{4F824B23-FA9C-4D0C-9DFC-CB33A5C94FBE}" srcOrd="0" destOrd="0" presId="urn:microsoft.com/office/officeart/2005/8/layout/process2"/>
    <dgm:cxn modelId="{CE03B169-51AD-4E95-A3A0-B151F0D91B92}" type="presOf" srcId="{337074EF-2476-4F2E-9790-CC64E56DEADF}" destId="{6807272E-3410-46CC-9BF2-8D593F987FA2}" srcOrd="0" destOrd="0" presId="urn:microsoft.com/office/officeart/2005/8/layout/process2"/>
    <dgm:cxn modelId="{FF952380-8A0F-4BA0-ADC4-A4AAE896CBF1}" type="presOf" srcId="{76C89718-5006-4926-9C26-E040D43D1CEA}" destId="{66685EF8-0987-44B1-A776-4CAA5F7F1EE1}" srcOrd="0" destOrd="0" presId="urn:microsoft.com/office/officeart/2005/8/layout/process2"/>
    <dgm:cxn modelId="{58EC6181-5EC9-4B91-B3D6-1C71ECDEA4C0}" type="presOf" srcId="{0E2CC0F8-9EC2-4DE3-953E-D7930BE5A36C}" destId="{1E772611-AAEE-41FF-A890-6E0D73579EF5}" srcOrd="0" destOrd="0" presId="urn:microsoft.com/office/officeart/2005/8/layout/process2"/>
    <dgm:cxn modelId="{07D7F894-D279-4AAE-8843-BDCD8D701ADE}" type="presOf" srcId="{8FBECFA1-56A7-43F7-80BA-6BC334962EA5}" destId="{06F6C2C5-1840-40C3-8ED4-63116B161103}" srcOrd="0" destOrd="0" presId="urn:microsoft.com/office/officeart/2005/8/layout/process2"/>
    <dgm:cxn modelId="{13AE6AA1-2001-49C0-8561-3EAEBA80A33D}" srcId="{26E4F956-10C6-4245-A978-622F674650D0}" destId="{8B8361D2-DD1E-462A-93B0-44EBFCBFBDC9}" srcOrd="1" destOrd="0" parTransId="{D2E840C6-190F-48D7-ABC4-2430764EAA39}" sibTransId="{0E2CC0F8-9EC2-4DE3-953E-D7930BE5A36C}"/>
    <dgm:cxn modelId="{338FEBA1-5383-4BAC-9A4F-35BF438D4536}" type="presOf" srcId="{FA8E0A8D-4B9C-40ED-96C3-41ACBB05D186}" destId="{DA560D75-506C-457B-8597-8D179A64DF8C}" srcOrd="0" destOrd="0" presId="urn:microsoft.com/office/officeart/2005/8/layout/process2"/>
    <dgm:cxn modelId="{2222B3A8-2888-4A4A-8A72-5F2F488BAD90}" type="presOf" srcId="{0E2CC0F8-9EC2-4DE3-953E-D7930BE5A36C}" destId="{034A14BB-2C96-420C-B70F-FC2B28A91A24}" srcOrd="1" destOrd="0" presId="urn:microsoft.com/office/officeart/2005/8/layout/process2"/>
    <dgm:cxn modelId="{4AB9B0AE-F936-49E7-891A-04A30617A0CE}" type="presOf" srcId="{396407D9-070E-4260-8682-765AB31B501C}" destId="{AC4031D2-1F23-4D27-82BD-5CE79A317028}" srcOrd="0" destOrd="0" presId="urn:microsoft.com/office/officeart/2005/8/layout/process2"/>
    <dgm:cxn modelId="{5FBF3DAF-59BB-48D5-954F-AE9443BAC715}" type="presOf" srcId="{76C89718-5006-4926-9C26-E040D43D1CEA}" destId="{242C6981-C39B-44A7-992A-0B8E7A4DC9AE}" srcOrd="1" destOrd="0" presId="urn:microsoft.com/office/officeart/2005/8/layout/process2"/>
    <dgm:cxn modelId="{02B659AF-12E6-4F65-9A33-836CCB30EF9C}" type="presOf" srcId="{396407D9-070E-4260-8682-765AB31B501C}" destId="{9881E962-9B93-44F8-8549-535A8CE88CEE}" srcOrd="1" destOrd="0" presId="urn:microsoft.com/office/officeart/2005/8/layout/process2"/>
    <dgm:cxn modelId="{E72842B4-10EA-44F6-82E8-B3EB3E8749FD}" type="presOf" srcId="{3D4B13A0-E4CE-42BC-BFED-F965C3B2439F}" destId="{845A0B5D-F5D5-41B4-9EE7-7340D807A0F5}" srcOrd="0" destOrd="0" presId="urn:microsoft.com/office/officeart/2005/8/layout/process2"/>
    <dgm:cxn modelId="{99655DE9-6275-4A05-A00F-C0301CA41AFB}" type="presOf" srcId="{8B8361D2-DD1E-462A-93B0-44EBFCBFBDC9}" destId="{03F10C7D-1ABB-4B33-8251-2EAD362795E0}" srcOrd="0" destOrd="0" presId="urn:microsoft.com/office/officeart/2005/8/layout/process2"/>
    <dgm:cxn modelId="{C5DDB8F0-23EB-4582-BE68-451BACFA7CBA}" type="presOf" srcId="{26E4F956-10C6-4245-A978-622F674650D0}" destId="{F0387930-D223-40D6-A1C2-C4FF2A7F3C8B}" srcOrd="0" destOrd="0" presId="urn:microsoft.com/office/officeart/2005/8/layout/process2"/>
    <dgm:cxn modelId="{E21EE1F4-FA55-4C83-8BB4-E0E57ECDCB64}" srcId="{26E4F956-10C6-4245-A978-622F674650D0}" destId="{337074EF-2476-4F2E-9790-CC64E56DEADF}" srcOrd="0" destOrd="0" parTransId="{5A171C26-31D2-4143-878C-C89EABF59314}" sibTransId="{FA8E0A8D-4B9C-40ED-96C3-41ACBB05D186}"/>
    <dgm:cxn modelId="{083102FB-6B9C-4661-9067-195D42E69F56}" type="presOf" srcId="{B8DE3A69-54E1-4CF9-9549-98E6E672D039}" destId="{7C540356-8A19-4319-8346-C68B8D1EEA74}" srcOrd="0" destOrd="0" presId="urn:microsoft.com/office/officeart/2005/8/layout/process2"/>
    <dgm:cxn modelId="{B68ED66A-E644-45FA-B16D-2796712D20B7}" type="presParOf" srcId="{F0387930-D223-40D6-A1C2-C4FF2A7F3C8B}" destId="{6807272E-3410-46CC-9BF2-8D593F987FA2}" srcOrd="0" destOrd="0" presId="urn:microsoft.com/office/officeart/2005/8/layout/process2"/>
    <dgm:cxn modelId="{2402E017-FBD0-4E2B-A869-7B0D5BE5622B}" type="presParOf" srcId="{F0387930-D223-40D6-A1C2-C4FF2A7F3C8B}" destId="{DA560D75-506C-457B-8597-8D179A64DF8C}" srcOrd="1" destOrd="0" presId="urn:microsoft.com/office/officeart/2005/8/layout/process2"/>
    <dgm:cxn modelId="{6ED91EFE-5FCC-45F8-B22F-74FFDEC29F53}" type="presParOf" srcId="{DA560D75-506C-457B-8597-8D179A64DF8C}" destId="{6840CD05-9762-4011-9C1D-2F39B2752D9E}" srcOrd="0" destOrd="0" presId="urn:microsoft.com/office/officeart/2005/8/layout/process2"/>
    <dgm:cxn modelId="{DB6D4F01-2D4A-4E0E-B062-2BD495298935}" type="presParOf" srcId="{F0387930-D223-40D6-A1C2-C4FF2A7F3C8B}" destId="{03F10C7D-1ABB-4B33-8251-2EAD362795E0}" srcOrd="2" destOrd="0" presId="urn:microsoft.com/office/officeart/2005/8/layout/process2"/>
    <dgm:cxn modelId="{80AE6D4B-380F-4F31-983E-EE9ADE93A255}" type="presParOf" srcId="{F0387930-D223-40D6-A1C2-C4FF2A7F3C8B}" destId="{1E772611-AAEE-41FF-A890-6E0D73579EF5}" srcOrd="3" destOrd="0" presId="urn:microsoft.com/office/officeart/2005/8/layout/process2"/>
    <dgm:cxn modelId="{998E3551-D4CE-493C-8995-685B1FC64B95}" type="presParOf" srcId="{1E772611-AAEE-41FF-A890-6E0D73579EF5}" destId="{034A14BB-2C96-420C-B70F-FC2B28A91A24}" srcOrd="0" destOrd="0" presId="urn:microsoft.com/office/officeart/2005/8/layout/process2"/>
    <dgm:cxn modelId="{6F4F8BDC-68FA-4AD3-ABF7-2C6DB3048376}" type="presParOf" srcId="{F0387930-D223-40D6-A1C2-C4FF2A7F3C8B}" destId="{8CEDB4CC-87C2-4B33-A8C2-CEBE5B1A73CF}" srcOrd="4" destOrd="0" presId="urn:microsoft.com/office/officeart/2005/8/layout/process2"/>
    <dgm:cxn modelId="{4855A82A-D387-4295-BF9B-173247F05F28}" type="presParOf" srcId="{F0387930-D223-40D6-A1C2-C4FF2A7F3C8B}" destId="{AC4031D2-1F23-4D27-82BD-5CE79A317028}" srcOrd="5" destOrd="0" presId="urn:microsoft.com/office/officeart/2005/8/layout/process2"/>
    <dgm:cxn modelId="{66390CF4-A995-4790-A33F-4E8FE99742FD}" type="presParOf" srcId="{AC4031D2-1F23-4D27-82BD-5CE79A317028}" destId="{9881E962-9B93-44F8-8549-535A8CE88CEE}" srcOrd="0" destOrd="0" presId="urn:microsoft.com/office/officeart/2005/8/layout/process2"/>
    <dgm:cxn modelId="{4B25EF43-2BE1-492F-8177-1F007BFB620F}" type="presParOf" srcId="{F0387930-D223-40D6-A1C2-C4FF2A7F3C8B}" destId="{7C540356-8A19-4319-8346-C68B8D1EEA74}" srcOrd="6" destOrd="0" presId="urn:microsoft.com/office/officeart/2005/8/layout/process2"/>
    <dgm:cxn modelId="{2EF5F99E-3D89-41CE-A99D-5BB6E30ADC3D}" type="presParOf" srcId="{F0387930-D223-40D6-A1C2-C4FF2A7F3C8B}" destId="{845A0B5D-F5D5-41B4-9EE7-7340D807A0F5}" srcOrd="7" destOrd="0" presId="urn:microsoft.com/office/officeart/2005/8/layout/process2"/>
    <dgm:cxn modelId="{AC7BBF0B-781D-4A84-8928-EDB86179F8F0}" type="presParOf" srcId="{845A0B5D-F5D5-41B4-9EE7-7340D807A0F5}" destId="{72B2A36C-51EB-4F5A-9FA3-1F06C5908A3B}" srcOrd="0" destOrd="0" presId="urn:microsoft.com/office/officeart/2005/8/layout/process2"/>
    <dgm:cxn modelId="{8AB25F2C-4CCF-495C-94AC-46DA39D4ECDA}" type="presParOf" srcId="{F0387930-D223-40D6-A1C2-C4FF2A7F3C8B}" destId="{3A28E944-229B-4962-8759-09267A2C41A9}" srcOrd="8" destOrd="0" presId="urn:microsoft.com/office/officeart/2005/8/layout/process2"/>
    <dgm:cxn modelId="{697F4A1A-4A1E-4BAA-A0CF-1E27549E5D6D}" type="presParOf" srcId="{F0387930-D223-40D6-A1C2-C4FF2A7F3C8B}" destId="{66685EF8-0987-44B1-A776-4CAA5F7F1EE1}" srcOrd="9" destOrd="0" presId="urn:microsoft.com/office/officeart/2005/8/layout/process2"/>
    <dgm:cxn modelId="{0478DD6D-9C45-4F0D-B4F0-3BE0E2F07FB7}" type="presParOf" srcId="{66685EF8-0987-44B1-A776-4CAA5F7F1EE1}" destId="{242C6981-C39B-44A7-992A-0B8E7A4DC9AE}" srcOrd="0" destOrd="0" presId="urn:microsoft.com/office/officeart/2005/8/layout/process2"/>
    <dgm:cxn modelId="{F59915D7-9F34-4080-9175-1494E2966582}" type="presParOf" srcId="{F0387930-D223-40D6-A1C2-C4FF2A7F3C8B}" destId="{06F6C2C5-1840-40C3-8ED4-63116B161103}" srcOrd="10" destOrd="0" presId="urn:microsoft.com/office/officeart/2005/8/layout/process2"/>
    <dgm:cxn modelId="{E9A09BD5-FBA9-4BFE-BC33-998B5FB3D997}" type="presParOf" srcId="{F0387930-D223-40D6-A1C2-C4FF2A7F3C8B}" destId="{4F824B23-FA9C-4D0C-9DFC-CB33A5C94FBE}" srcOrd="11" destOrd="0" presId="urn:microsoft.com/office/officeart/2005/8/layout/process2"/>
    <dgm:cxn modelId="{ED0A25F9-4DAC-4EFC-8D63-725523010080}" type="presParOf" srcId="{4F824B23-FA9C-4D0C-9DFC-CB33A5C94FBE}" destId="{78327CD7-38C7-48E3-8A09-454E1640201E}" srcOrd="0" destOrd="0" presId="urn:microsoft.com/office/officeart/2005/8/layout/process2"/>
    <dgm:cxn modelId="{08F73244-4264-4A5C-AE74-0AE02AB04E10}" type="presParOf" srcId="{F0387930-D223-40D6-A1C2-C4FF2A7F3C8B}" destId="{0FB41BCA-D0D1-414A-BD0B-719704C9CCCB}"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48A5E2-C565-E64D-8342-DE5C83921DF6}" type="doc">
      <dgm:prSet loTypeId="urn:microsoft.com/office/officeart/2005/8/layout/radial4" loCatId="" qsTypeId="urn:microsoft.com/office/officeart/2005/8/quickstyle/simple1" qsCatId="simple" csTypeId="urn:microsoft.com/office/officeart/2005/8/colors/colorful1" csCatId="colorful" phldr="1"/>
      <dgm:spPr/>
      <dgm:t>
        <a:bodyPr/>
        <a:lstStyle/>
        <a:p>
          <a:endParaRPr lang="en-GB"/>
        </a:p>
      </dgm:t>
    </dgm:pt>
    <dgm:pt modelId="{79B57D04-55AF-8749-AFFF-040064A1294D}">
      <dgm:prSet phldrT="[Text]" custT="1"/>
      <dgm:spPr/>
      <dgm:t>
        <a:bodyPr/>
        <a:lstStyle/>
        <a:p>
          <a:r>
            <a:rPr lang="en-GB" sz="1600" b="1">
              <a:latin typeface="Times" pitchFamily="2" charset="0"/>
            </a:rPr>
            <a:t>Supply chain traceability scope</a:t>
          </a:r>
        </a:p>
      </dgm:t>
    </dgm:pt>
    <dgm:pt modelId="{C72B42C2-6DCE-BB49-8F1D-1429170A6385}" type="parTrans" cxnId="{AE90FDA6-2AD2-184B-92F5-2E79DE2F534C}">
      <dgm:prSet/>
      <dgm:spPr/>
      <dgm:t>
        <a:bodyPr/>
        <a:lstStyle/>
        <a:p>
          <a:endParaRPr lang="en-GB" sz="3200" b="1">
            <a:latin typeface="Times" pitchFamily="2" charset="0"/>
          </a:endParaRPr>
        </a:p>
      </dgm:t>
    </dgm:pt>
    <dgm:pt modelId="{E1293A31-F264-C944-8772-1475C0885D96}" type="sibTrans" cxnId="{AE90FDA6-2AD2-184B-92F5-2E79DE2F534C}">
      <dgm:prSet/>
      <dgm:spPr/>
      <dgm:t>
        <a:bodyPr/>
        <a:lstStyle/>
        <a:p>
          <a:endParaRPr lang="en-GB" sz="3200" b="1">
            <a:latin typeface="Times" pitchFamily="2" charset="0"/>
          </a:endParaRPr>
        </a:p>
      </dgm:t>
    </dgm:pt>
    <dgm:pt modelId="{0376427E-876F-B141-AAB6-15C08A7401D1}">
      <dgm:prSet phldrT="[Text]" custT="1"/>
      <dgm:spPr/>
      <dgm:t>
        <a:bodyPr/>
        <a:lstStyle/>
        <a:p>
          <a:r>
            <a:rPr lang="en-GB" sz="1050" b="0">
              <a:latin typeface="Times" pitchFamily="2" charset="0"/>
            </a:rPr>
            <a:t>Purpose of traceability</a:t>
          </a:r>
        </a:p>
      </dgm:t>
    </dgm:pt>
    <dgm:pt modelId="{3BEE6028-B32D-BA40-9F95-ACDA2D38BAC5}" type="parTrans" cxnId="{1876576F-01EE-AC4F-A6E4-E32A9DF861CB}">
      <dgm:prSet/>
      <dgm:spPr/>
      <dgm:t>
        <a:bodyPr/>
        <a:lstStyle/>
        <a:p>
          <a:endParaRPr lang="en-GB" sz="3200" b="1">
            <a:latin typeface="Times" pitchFamily="2" charset="0"/>
          </a:endParaRPr>
        </a:p>
      </dgm:t>
    </dgm:pt>
    <dgm:pt modelId="{21B92F42-6FBE-354C-AA35-A9834E7C0087}" type="sibTrans" cxnId="{1876576F-01EE-AC4F-A6E4-E32A9DF861CB}">
      <dgm:prSet/>
      <dgm:spPr/>
      <dgm:t>
        <a:bodyPr/>
        <a:lstStyle/>
        <a:p>
          <a:endParaRPr lang="en-GB" sz="3200" b="1">
            <a:latin typeface="Times" pitchFamily="2" charset="0"/>
          </a:endParaRPr>
        </a:p>
      </dgm:t>
    </dgm:pt>
    <dgm:pt modelId="{6847D0C2-3143-B949-A56E-096C96F78291}">
      <dgm:prSet phldrT="[Text]" custT="1"/>
      <dgm:spPr/>
      <dgm:t>
        <a:bodyPr/>
        <a:lstStyle/>
        <a:p>
          <a:r>
            <a:rPr lang="en-GB" sz="1050" b="0">
              <a:latin typeface="Times" pitchFamily="2" charset="0"/>
            </a:rPr>
            <a:t>Supply chain configuration characteristics</a:t>
          </a:r>
        </a:p>
      </dgm:t>
    </dgm:pt>
    <dgm:pt modelId="{237C67CD-804A-E044-9829-37BA1D92A704}" type="parTrans" cxnId="{B7E11ED9-6600-1E4F-8E24-316C0C5F1936}">
      <dgm:prSet/>
      <dgm:spPr/>
      <dgm:t>
        <a:bodyPr/>
        <a:lstStyle/>
        <a:p>
          <a:endParaRPr lang="en-GB" sz="3200" b="1">
            <a:latin typeface="Times" pitchFamily="2" charset="0"/>
          </a:endParaRPr>
        </a:p>
      </dgm:t>
    </dgm:pt>
    <dgm:pt modelId="{AC1C6DCC-0A5F-BB49-AFFD-B6623C06685E}" type="sibTrans" cxnId="{B7E11ED9-6600-1E4F-8E24-316C0C5F1936}">
      <dgm:prSet/>
      <dgm:spPr/>
      <dgm:t>
        <a:bodyPr/>
        <a:lstStyle/>
        <a:p>
          <a:endParaRPr lang="en-GB" sz="3200" b="1">
            <a:latin typeface="Times" pitchFamily="2" charset="0"/>
          </a:endParaRPr>
        </a:p>
      </dgm:t>
    </dgm:pt>
    <dgm:pt modelId="{ACB0739C-B155-3346-A535-CBE64DF8322F}">
      <dgm:prSet phldrT="[Text]" custT="1"/>
      <dgm:spPr/>
      <dgm:t>
        <a:bodyPr/>
        <a:lstStyle/>
        <a:p>
          <a:r>
            <a:rPr lang="en-GB" sz="1050" b="0">
              <a:latin typeface="Times" pitchFamily="2" charset="0"/>
            </a:rPr>
            <a:t>Supply and Demand characteristics</a:t>
          </a:r>
        </a:p>
      </dgm:t>
    </dgm:pt>
    <dgm:pt modelId="{95CDF420-3193-8A48-830E-7D8F278E6267}" type="parTrans" cxnId="{A125BD96-743D-8640-A1B6-04CFDC759D98}">
      <dgm:prSet/>
      <dgm:spPr/>
      <dgm:t>
        <a:bodyPr/>
        <a:lstStyle/>
        <a:p>
          <a:endParaRPr lang="en-GB" sz="3200" b="1">
            <a:latin typeface="Times" pitchFamily="2" charset="0"/>
          </a:endParaRPr>
        </a:p>
      </dgm:t>
    </dgm:pt>
    <dgm:pt modelId="{591018F4-B73B-A841-B691-F150361E3AFD}" type="sibTrans" cxnId="{A125BD96-743D-8640-A1B6-04CFDC759D98}">
      <dgm:prSet/>
      <dgm:spPr/>
      <dgm:t>
        <a:bodyPr/>
        <a:lstStyle/>
        <a:p>
          <a:endParaRPr lang="en-GB" sz="3200" b="1">
            <a:latin typeface="Times" pitchFamily="2" charset="0"/>
          </a:endParaRPr>
        </a:p>
      </dgm:t>
    </dgm:pt>
    <dgm:pt modelId="{EB3A5CE5-184F-8540-A3C8-5B08B5F1EB21}">
      <dgm:prSet phldrT="[Text]" custT="1"/>
      <dgm:spPr/>
      <dgm:t>
        <a:bodyPr/>
        <a:lstStyle/>
        <a:p>
          <a:r>
            <a:rPr lang="en-GB" sz="1050" b="0">
              <a:latin typeface="Times" pitchFamily="2" charset="0"/>
            </a:rPr>
            <a:t>Product and Business Process characteristics</a:t>
          </a:r>
        </a:p>
      </dgm:t>
    </dgm:pt>
    <dgm:pt modelId="{DD969F1F-0093-FA4C-91EB-3EBF4F10D20B}" type="parTrans" cxnId="{E38162B7-E673-5442-98B1-12DBD3424059}">
      <dgm:prSet/>
      <dgm:spPr/>
      <dgm:t>
        <a:bodyPr/>
        <a:lstStyle/>
        <a:p>
          <a:endParaRPr lang="en-GB" sz="3200" b="1">
            <a:latin typeface="Times" pitchFamily="2" charset="0"/>
          </a:endParaRPr>
        </a:p>
      </dgm:t>
    </dgm:pt>
    <dgm:pt modelId="{E7A943B4-5EB6-4045-9065-DCC41D4C0D34}" type="sibTrans" cxnId="{E38162B7-E673-5442-98B1-12DBD3424059}">
      <dgm:prSet/>
      <dgm:spPr/>
      <dgm:t>
        <a:bodyPr/>
        <a:lstStyle/>
        <a:p>
          <a:endParaRPr lang="en-GB" sz="3200" b="1">
            <a:latin typeface="Times" pitchFamily="2" charset="0"/>
          </a:endParaRPr>
        </a:p>
      </dgm:t>
    </dgm:pt>
    <dgm:pt modelId="{DE84F0AE-8DCD-BF4C-98E2-7E98AB47976B}">
      <dgm:prSet phldrT="[Text]" custT="1"/>
      <dgm:spPr/>
      <dgm:t>
        <a:bodyPr/>
        <a:lstStyle/>
        <a:p>
          <a:r>
            <a:rPr lang="en-GB" sz="1050" b="0">
              <a:latin typeface="Times" pitchFamily="2" charset="0"/>
            </a:rPr>
            <a:t>Level of trust in the supply chain</a:t>
          </a:r>
        </a:p>
      </dgm:t>
    </dgm:pt>
    <dgm:pt modelId="{B7A79241-B0D8-454B-BBA5-5A0761AC3028}" type="parTrans" cxnId="{4AFB44FE-2C21-924A-82B5-1ADBF6889A15}">
      <dgm:prSet/>
      <dgm:spPr/>
      <dgm:t>
        <a:bodyPr/>
        <a:lstStyle/>
        <a:p>
          <a:endParaRPr lang="en-GB" sz="3200" b="1">
            <a:latin typeface="Times" pitchFamily="2" charset="0"/>
          </a:endParaRPr>
        </a:p>
      </dgm:t>
    </dgm:pt>
    <dgm:pt modelId="{45E02872-3DE0-4241-B273-C86312D3D7F5}" type="sibTrans" cxnId="{4AFB44FE-2C21-924A-82B5-1ADBF6889A15}">
      <dgm:prSet/>
      <dgm:spPr/>
      <dgm:t>
        <a:bodyPr/>
        <a:lstStyle/>
        <a:p>
          <a:endParaRPr lang="en-GB" sz="3200" b="1">
            <a:latin typeface="Times" pitchFamily="2" charset="0"/>
          </a:endParaRPr>
        </a:p>
      </dgm:t>
    </dgm:pt>
    <dgm:pt modelId="{FB34DA59-D3F7-1342-9B1A-335021D0ACB2}">
      <dgm:prSet phldrT="[Text]" custT="1"/>
      <dgm:spPr/>
      <dgm:t>
        <a:bodyPr/>
        <a:lstStyle/>
        <a:p>
          <a:r>
            <a:rPr lang="en-GB" sz="1050" b="0">
              <a:latin typeface="Times" pitchFamily="2" charset="0"/>
            </a:rPr>
            <a:t>Capabilities of existing traceability systems and technologies</a:t>
          </a:r>
        </a:p>
      </dgm:t>
    </dgm:pt>
    <dgm:pt modelId="{82B65D84-2E18-3E4D-BA89-E7BE1E3B6E59}" type="parTrans" cxnId="{6AFD3AA9-FD1C-884C-AAF1-742E03F97A29}">
      <dgm:prSet/>
      <dgm:spPr/>
      <dgm:t>
        <a:bodyPr/>
        <a:lstStyle/>
        <a:p>
          <a:endParaRPr lang="en-GB" sz="3200" b="1">
            <a:latin typeface="Times" pitchFamily="2" charset="0"/>
          </a:endParaRPr>
        </a:p>
      </dgm:t>
    </dgm:pt>
    <dgm:pt modelId="{84220943-2EFE-D34E-9B12-E2228F71D1FA}" type="sibTrans" cxnId="{6AFD3AA9-FD1C-884C-AAF1-742E03F97A29}">
      <dgm:prSet/>
      <dgm:spPr/>
      <dgm:t>
        <a:bodyPr/>
        <a:lstStyle/>
        <a:p>
          <a:endParaRPr lang="en-GB" sz="3200" b="1">
            <a:latin typeface="Times" pitchFamily="2" charset="0"/>
          </a:endParaRPr>
        </a:p>
      </dgm:t>
    </dgm:pt>
    <dgm:pt modelId="{B8E7A4D7-55A3-1649-9889-2039548DFC44}">
      <dgm:prSet phldrT="[Text]" custT="1"/>
      <dgm:spPr/>
      <dgm:t>
        <a:bodyPr/>
        <a:lstStyle/>
        <a:p>
          <a:r>
            <a:rPr lang="en-GB" sz="1050" b="0">
              <a:latin typeface="Times" pitchFamily="2" charset="0"/>
            </a:rPr>
            <a:t>Regulatory compliance requirements</a:t>
          </a:r>
        </a:p>
      </dgm:t>
    </dgm:pt>
    <dgm:pt modelId="{F99947CD-4E6C-414A-81FB-222573C9BDED}" type="parTrans" cxnId="{3A7E1813-90F7-284B-9BF1-9DCCD74E80B2}">
      <dgm:prSet/>
      <dgm:spPr/>
      <dgm:t>
        <a:bodyPr/>
        <a:lstStyle/>
        <a:p>
          <a:endParaRPr lang="en-GB" sz="3200" b="1">
            <a:latin typeface="Times" pitchFamily="2" charset="0"/>
          </a:endParaRPr>
        </a:p>
      </dgm:t>
    </dgm:pt>
    <dgm:pt modelId="{2AD36A4A-D72C-A348-BA8B-94ED632BB78C}" type="sibTrans" cxnId="{3A7E1813-90F7-284B-9BF1-9DCCD74E80B2}">
      <dgm:prSet/>
      <dgm:spPr/>
      <dgm:t>
        <a:bodyPr/>
        <a:lstStyle/>
        <a:p>
          <a:endParaRPr lang="en-GB" sz="3200" b="1">
            <a:latin typeface="Times" pitchFamily="2" charset="0"/>
          </a:endParaRPr>
        </a:p>
      </dgm:t>
    </dgm:pt>
    <dgm:pt modelId="{056DE7DA-970F-AA42-83C5-CE28E50634B5}">
      <dgm:prSet phldrT="[Text]" custT="1"/>
      <dgm:spPr/>
      <dgm:t>
        <a:bodyPr/>
        <a:lstStyle/>
        <a:p>
          <a:r>
            <a:rPr lang="en-GB" sz="1050" b="0">
              <a:latin typeface="Times" pitchFamily="2" charset="0"/>
            </a:rPr>
            <a:t>Customers and market demand</a:t>
          </a:r>
        </a:p>
      </dgm:t>
    </dgm:pt>
    <dgm:pt modelId="{556C1F5C-341D-4C48-85D4-C5402303ED60}" type="parTrans" cxnId="{AD6FF5F8-7627-E442-91FC-462FE32A2692}">
      <dgm:prSet/>
      <dgm:spPr/>
      <dgm:t>
        <a:bodyPr/>
        <a:lstStyle/>
        <a:p>
          <a:endParaRPr lang="en-GB" sz="3200" b="1">
            <a:latin typeface="Times" pitchFamily="2" charset="0"/>
          </a:endParaRPr>
        </a:p>
      </dgm:t>
    </dgm:pt>
    <dgm:pt modelId="{A7728165-6D9E-7342-97BA-E3EAEB89013B}" type="sibTrans" cxnId="{AD6FF5F8-7627-E442-91FC-462FE32A2692}">
      <dgm:prSet/>
      <dgm:spPr/>
      <dgm:t>
        <a:bodyPr/>
        <a:lstStyle/>
        <a:p>
          <a:endParaRPr lang="en-GB" sz="3200" b="1">
            <a:latin typeface="Times" pitchFamily="2" charset="0"/>
          </a:endParaRPr>
        </a:p>
      </dgm:t>
    </dgm:pt>
    <dgm:pt modelId="{34617AA3-FD6F-ED46-BF21-71DF71BDA2D5}">
      <dgm:prSet phldrT="[Text]" custT="1"/>
      <dgm:spPr/>
      <dgm:t>
        <a:bodyPr/>
        <a:lstStyle/>
        <a:p>
          <a:r>
            <a:rPr lang="en-GB" sz="1050" b="0">
              <a:latin typeface="Times" pitchFamily="2" charset="0"/>
            </a:rPr>
            <a:t>Costs and benefits of traceability</a:t>
          </a:r>
        </a:p>
      </dgm:t>
    </dgm:pt>
    <dgm:pt modelId="{C93D89A5-BC76-2E44-BD67-FC5E1CE68D74}" type="parTrans" cxnId="{8F665F13-A852-5D43-A1C9-C64D2A73FE78}">
      <dgm:prSet/>
      <dgm:spPr/>
      <dgm:t>
        <a:bodyPr/>
        <a:lstStyle/>
        <a:p>
          <a:endParaRPr lang="en-GB" sz="3200" b="1">
            <a:latin typeface="Times" pitchFamily="2" charset="0"/>
          </a:endParaRPr>
        </a:p>
      </dgm:t>
    </dgm:pt>
    <dgm:pt modelId="{BCBF99A5-D102-4245-A044-C6DF2E5F8F8B}" type="sibTrans" cxnId="{8F665F13-A852-5D43-A1C9-C64D2A73FE78}">
      <dgm:prSet/>
      <dgm:spPr/>
      <dgm:t>
        <a:bodyPr/>
        <a:lstStyle/>
        <a:p>
          <a:endParaRPr lang="en-GB" sz="3200" b="1">
            <a:latin typeface="Times" pitchFamily="2" charset="0"/>
          </a:endParaRPr>
        </a:p>
      </dgm:t>
    </dgm:pt>
    <dgm:pt modelId="{7087DE9C-C6B6-F041-9A11-4C22BF3CCD90}" type="pres">
      <dgm:prSet presAssocID="{9B48A5E2-C565-E64D-8342-DE5C83921DF6}" presName="cycle" presStyleCnt="0">
        <dgm:presLayoutVars>
          <dgm:chMax val="1"/>
          <dgm:dir/>
          <dgm:animLvl val="ctr"/>
          <dgm:resizeHandles val="exact"/>
        </dgm:presLayoutVars>
      </dgm:prSet>
      <dgm:spPr/>
    </dgm:pt>
    <dgm:pt modelId="{DA775AED-EE2A-5E48-A854-A4A143567201}" type="pres">
      <dgm:prSet presAssocID="{79B57D04-55AF-8749-AFFF-040064A1294D}" presName="centerShape" presStyleLbl="node0" presStyleIdx="0" presStyleCnt="1" custScaleX="109056"/>
      <dgm:spPr/>
    </dgm:pt>
    <dgm:pt modelId="{E2D94576-2C91-AE48-8E32-330AC6359366}" type="pres">
      <dgm:prSet presAssocID="{3BEE6028-B32D-BA40-9F95-ACDA2D38BAC5}" presName="parTrans" presStyleLbl="bgSibTrans2D1" presStyleIdx="0" presStyleCnt="9"/>
      <dgm:spPr/>
    </dgm:pt>
    <dgm:pt modelId="{71F1EDF4-F0E4-E54D-8FF1-723186A54C8D}" type="pres">
      <dgm:prSet presAssocID="{0376427E-876F-B141-AAB6-15C08A7401D1}" presName="node" presStyleLbl="node1" presStyleIdx="0" presStyleCnt="9" custScaleX="97398" custScaleY="108004">
        <dgm:presLayoutVars>
          <dgm:bulletEnabled val="1"/>
        </dgm:presLayoutVars>
      </dgm:prSet>
      <dgm:spPr/>
    </dgm:pt>
    <dgm:pt modelId="{F428604F-A386-C949-9CC4-C95EC2C260D5}" type="pres">
      <dgm:prSet presAssocID="{237C67CD-804A-E044-9829-37BA1D92A704}" presName="parTrans" presStyleLbl="bgSibTrans2D1" presStyleIdx="1" presStyleCnt="9"/>
      <dgm:spPr/>
    </dgm:pt>
    <dgm:pt modelId="{C38C018E-23CA-9B4C-B435-06967E9CD3A8}" type="pres">
      <dgm:prSet presAssocID="{6847D0C2-3143-B949-A56E-096C96F78291}" presName="node" presStyleLbl="node1" presStyleIdx="1" presStyleCnt="9" custScaleX="97398" custScaleY="108004">
        <dgm:presLayoutVars>
          <dgm:bulletEnabled val="1"/>
        </dgm:presLayoutVars>
      </dgm:prSet>
      <dgm:spPr/>
    </dgm:pt>
    <dgm:pt modelId="{5ED4B4BF-E05E-CF48-B74C-E87172731BA3}" type="pres">
      <dgm:prSet presAssocID="{95CDF420-3193-8A48-830E-7D8F278E6267}" presName="parTrans" presStyleLbl="bgSibTrans2D1" presStyleIdx="2" presStyleCnt="9"/>
      <dgm:spPr/>
    </dgm:pt>
    <dgm:pt modelId="{71D4F299-59D6-874D-9B9D-25FA56BEF246}" type="pres">
      <dgm:prSet presAssocID="{ACB0739C-B155-3346-A535-CBE64DF8322F}" presName="node" presStyleLbl="node1" presStyleIdx="2" presStyleCnt="9" custScaleX="97398" custScaleY="108004">
        <dgm:presLayoutVars>
          <dgm:bulletEnabled val="1"/>
        </dgm:presLayoutVars>
      </dgm:prSet>
      <dgm:spPr/>
    </dgm:pt>
    <dgm:pt modelId="{108C3B82-C950-8A48-B8ED-422A0B921796}" type="pres">
      <dgm:prSet presAssocID="{DD969F1F-0093-FA4C-91EB-3EBF4F10D20B}" presName="parTrans" presStyleLbl="bgSibTrans2D1" presStyleIdx="3" presStyleCnt="9"/>
      <dgm:spPr/>
    </dgm:pt>
    <dgm:pt modelId="{CCF55B72-9AFE-7C42-BEE6-D2A7EA3ADC53}" type="pres">
      <dgm:prSet presAssocID="{EB3A5CE5-184F-8540-A3C8-5B08B5F1EB21}" presName="node" presStyleLbl="node1" presStyleIdx="3" presStyleCnt="9" custScaleX="97398" custScaleY="108004">
        <dgm:presLayoutVars>
          <dgm:bulletEnabled val="1"/>
        </dgm:presLayoutVars>
      </dgm:prSet>
      <dgm:spPr/>
    </dgm:pt>
    <dgm:pt modelId="{9C4C5AE1-EE11-544B-9322-769FE7806E0F}" type="pres">
      <dgm:prSet presAssocID="{B7A79241-B0D8-454B-BBA5-5A0761AC3028}" presName="parTrans" presStyleLbl="bgSibTrans2D1" presStyleIdx="4" presStyleCnt="9"/>
      <dgm:spPr/>
    </dgm:pt>
    <dgm:pt modelId="{5F117FB8-6F9F-7F48-8DB0-0A4DF00F5542}" type="pres">
      <dgm:prSet presAssocID="{DE84F0AE-8DCD-BF4C-98E2-7E98AB47976B}" presName="node" presStyleLbl="node1" presStyleIdx="4" presStyleCnt="9" custScaleX="97398" custScaleY="108004">
        <dgm:presLayoutVars>
          <dgm:bulletEnabled val="1"/>
        </dgm:presLayoutVars>
      </dgm:prSet>
      <dgm:spPr/>
    </dgm:pt>
    <dgm:pt modelId="{F64E9BA9-9CB1-394D-B387-58335BC71B45}" type="pres">
      <dgm:prSet presAssocID="{82B65D84-2E18-3E4D-BA89-E7BE1E3B6E59}" presName="parTrans" presStyleLbl="bgSibTrans2D1" presStyleIdx="5" presStyleCnt="9"/>
      <dgm:spPr/>
    </dgm:pt>
    <dgm:pt modelId="{601014FA-E843-3542-9355-E9039C264843}" type="pres">
      <dgm:prSet presAssocID="{FB34DA59-D3F7-1342-9B1A-335021D0ACB2}" presName="node" presStyleLbl="node1" presStyleIdx="5" presStyleCnt="9" custScaleX="97398" custScaleY="108004">
        <dgm:presLayoutVars>
          <dgm:bulletEnabled val="1"/>
        </dgm:presLayoutVars>
      </dgm:prSet>
      <dgm:spPr/>
    </dgm:pt>
    <dgm:pt modelId="{1DE7162D-80DA-6040-8BB1-58B4F389BC93}" type="pres">
      <dgm:prSet presAssocID="{F99947CD-4E6C-414A-81FB-222573C9BDED}" presName="parTrans" presStyleLbl="bgSibTrans2D1" presStyleIdx="6" presStyleCnt="9"/>
      <dgm:spPr/>
    </dgm:pt>
    <dgm:pt modelId="{9A74FCE3-D303-6440-9973-0709D46188EC}" type="pres">
      <dgm:prSet presAssocID="{B8E7A4D7-55A3-1649-9889-2039548DFC44}" presName="node" presStyleLbl="node1" presStyleIdx="6" presStyleCnt="9" custScaleX="97398" custScaleY="108004">
        <dgm:presLayoutVars>
          <dgm:bulletEnabled val="1"/>
        </dgm:presLayoutVars>
      </dgm:prSet>
      <dgm:spPr/>
    </dgm:pt>
    <dgm:pt modelId="{D01B4A9B-DE1D-6746-A235-CDFE2BC424F5}" type="pres">
      <dgm:prSet presAssocID="{556C1F5C-341D-4C48-85D4-C5402303ED60}" presName="parTrans" presStyleLbl="bgSibTrans2D1" presStyleIdx="7" presStyleCnt="9"/>
      <dgm:spPr/>
    </dgm:pt>
    <dgm:pt modelId="{4DA4D471-F799-9B4A-A3D6-D6E333C30864}" type="pres">
      <dgm:prSet presAssocID="{056DE7DA-970F-AA42-83C5-CE28E50634B5}" presName="node" presStyleLbl="node1" presStyleIdx="7" presStyleCnt="9" custScaleX="97398" custScaleY="108004">
        <dgm:presLayoutVars>
          <dgm:bulletEnabled val="1"/>
        </dgm:presLayoutVars>
      </dgm:prSet>
      <dgm:spPr/>
    </dgm:pt>
    <dgm:pt modelId="{EB151F74-DCAB-DB4B-B1EA-A6B417A51C5F}" type="pres">
      <dgm:prSet presAssocID="{C93D89A5-BC76-2E44-BD67-FC5E1CE68D74}" presName="parTrans" presStyleLbl="bgSibTrans2D1" presStyleIdx="8" presStyleCnt="9"/>
      <dgm:spPr/>
    </dgm:pt>
    <dgm:pt modelId="{F88F4F8E-AEBC-E543-B3A5-C314C0CB767E}" type="pres">
      <dgm:prSet presAssocID="{34617AA3-FD6F-ED46-BF21-71DF71BDA2D5}" presName="node" presStyleLbl="node1" presStyleIdx="8" presStyleCnt="9" custScaleX="97398" custScaleY="108004">
        <dgm:presLayoutVars>
          <dgm:bulletEnabled val="1"/>
        </dgm:presLayoutVars>
      </dgm:prSet>
      <dgm:spPr/>
    </dgm:pt>
  </dgm:ptLst>
  <dgm:cxnLst>
    <dgm:cxn modelId="{8AB94B06-A6C5-2A45-9C7A-0A9B9FEBC79F}" type="presOf" srcId="{34617AA3-FD6F-ED46-BF21-71DF71BDA2D5}" destId="{F88F4F8E-AEBC-E543-B3A5-C314C0CB767E}" srcOrd="0" destOrd="0" presId="urn:microsoft.com/office/officeart/2005/8/layout/radial4"/>
    <dgm:cxn modelId="{3A7E1813-90F7-284B-9BF1-9DCCD74E80B2}" srcId="{79B57D04-55AF-8749-AFFF-040064A1294D}" destId="{B8E7A4D7-55A3-1649-9889-2039548DFC44}" srcOrd="6" destOrd="0" parTransId="{F99947CD-4E6C-414A-81FB-222573C9BDED}" sibTransId="{2AD36A4A-D72C-A348-BA8B-94ED632BB78C}"/>
    <dgm:cxn modelId="{8F665F13-A852-5D43-A1C9-C64D2A73FE78}" srcId="{79B57D04-55AF-8749-AFFF-040064A1294D}" destId="{34617AA3-FD6F-ED46-BF21-71DF71BDA2D5}" srcOrd="8" destOrd="0" parTransId="{C93D89A5-BC76-2E44-BD67-FC5E1CE68D74}" sibTransId="{BCBF99A5-D102-4245-A044-C6DF2E5F8F8B}"/>
    <dgm:cxn modelId="{EE7DDB28-00E3-9548-B320-ADE9F459E815}" type="presOf" srcId="{6847D0C2-3143-B949-A56E-096C96F78291}" destId="{C38C018E-23CA-9B4C-B435-06967E9CD3A8}" srcOrd="0" destOrd="0" presId="urn:microsoft.com/office/officeart/2005/8/layout/radial4"/>
    <dgm:cxn modelId="{919C5D3C-7FA3-5A48-99C1-B18A6A30A2FC}" type="presOf" srcId="{556C1F5C-341D-4C48-85D4-C5402303ED60}" destId="{D01B4A9B-DE1D-6746-A235-CDFE2BC424F5}" srcOrd="0" destOrd="0" presId="urn:microsoft.com/office/officeart/2005/8/layout/radial4"/>
    <dgm:cxn modelId="{99FBC23C-2B4A-2B4A-9278-BE8FB5B15405}" type="presOf" srcId="{0376427E-876F-B141-AAB6-15C08A7401D1}" destId="{71F1EDF4-F0E4-E54D-8FF1-723186A54C8D}" srcOrd="0" destOrd="0" presId="urn:microsoft.com/office/officeart/2005/8/layout/radial4"/>
    <dgm:cxn modelId="{689F5E42-C73E-F945-B4FE-60863913DE52}" type="presOf" srcId="{B8E7A4D7-55A3-1649-9889-2039548DFC44}" destId="{9A74FCE3-D303-6440-9973-0709D46188EC}" srcOrd="0" destOrd="0" presId="urn:microsoft.com/office/officeart/2005/8/layout/radial4"/>
    <dgm:cxn modelId="{EEA7684D-4607-D24B-8B52-006A66AC18C1}" type="presOf" srcId="{82B65D84-2E18-3E4D-BA89-E7BE1E3B6E59}" destId="{F64E9BA9-9CB1-394D-B387-58335BC71B45}" srcOrd="0" destOrd="0" presId="urn:microsoft.com/office/officeart/2005/8/layout/radial4"/>
    <dgm:cxn modelId="{1876576F-01EE-AC4F-A6E4-E32A9DF861CB}" srcId="{79B57D04-55AF-8749-AFFF-040064A1294D}" destId="{0376427E-876F-B141-AAB6-15C08A7401D1}" srcOrd="0" destOrd="0" parTransId="{3BEE6028-B32D-BA40-9F95-ACDA2D38BAC5}" sibTransId="{21B92F42-6FBE-354C-AA35-A9834E7C0087}"/>
    <dgm:cxn modelId="{47A5D777-8EAB-EF49-A330-FCC6DD14EF94}" type="presOf" srcId="{FB34DA59-D3F7-1342-9B1A-335021D0ACB2}" destId="{601014FA-E843-3542-9355-E9039C264843}" srcOrd="0" destOrd="0" presId="urn:microsoft.com/office/officeart/2005/8/layout/radial4"/>
    <dgm:cxn modelId="{6034F585-59A6-794F-A424-42C8C7403934}" type="presOf" srcId="{F99947CD-4E6C-414A-81FB-222573C9BDED}" destId="{1DE7162D-80DA-6040-8BB1-58B4F389BC93}" srcOrd="0" destOrd="0" presId="urn:microsoft.com/office/officeart/2005/8/layout/radial4"/>
    <dgm:cxn modelId="{60832686-B430-CC4D-902A-0A89D2390790}" type="presOf" srcId="{DE84F0AE-8DCD-BF4C-98E2-7E98AB47976B}" destId="{5F117FB8-6F9F-7F48-8DB0-0A4DF00F5542}" srcOrd="0" destOrd="0" presId="urn:microsoft.com/office/officeart/2005/8/layout/radial4"/>
    <dgm:cxn modelId="{ABF6738F-411D-0A43-82D7-4A5C20F774D2}" type="presOf" srcId="{DD969F1F-0093-FA4C-91EB-3EBF4F10D20B}" destId="{108C3B82-C950-8A48-B8ED-422A0B921796}" srcOrd="0" destOrd="0" presId="urn:microsoft.com/office/officeart/2005/8/layout/radial4"/>
    <dgm:cxn modelId="{D4A39C90-0EB0-FF43-8A0F-AA0E07697DA1}" type="presOf" srcId="{3BEE6028-B32D-BA40-9F95-ACDA2D38BAC5}" destId="{E2D94576-2C91-AE48-8E32-330AC6359366}" srcOrd="0" destOrd="0" presId="urn:microsoft.com/office/officeart/2005/8/layout/radial4"/>
    <dgm:cxn modelId="{A125BD96-743D-8640-A1B6-04CFDC759D98}" srcId="{79B57D04-55AF-8749-AFFF-040064A1294D}" destId="{ACB0739C-B155-3346-A535-CBE64DF8322F}" srcOrd="2" destOrd="0" parTransId="{95CDF420-3193-8A48-830E-7D8F278E6267}" sibTransId="{591018F4-B73B-A841-B691-F150361E3AFD}"/>
    <dgm:cxn modelId="{AE90FDA6-2AD2-184B-92F5-2E79DE2F534C}" srcId="{9B48A5E2-C565-E64D-8342-DE5C83921DF6}" destId="{79B57D04-55AF-8749-AFFF-040064A1294D}" srcOrd="0" destOrd="0" parTransId="{C72B42C2-6DCE-BB49-8F1D-1429170A6385}" sibTransId="{E1293A31-F264-C944-8772-1475C0885D96}"/>
    <dgm:cxn modelId="{6AFD3AA9-FD1C-884C-AAF1-742E03F97A29}" srcId="{79B57D04-55AF-8749-AFFF-040064A1294D}" destId="{FB34DA59-D3F7-1342-9B1A-335021D0ACB2}" srcOrd="5" destOrd="0" parTransId="{82B65D84-2E18-3E4D-BA89-E7BE1E3B6E59}" sibTransId="{84220943-2EFE-D34E-9B12-E2228F71D1FA}"/>
    <dgm:cxn modelId="{FB1AEAB4-9FA6-D74F-9B0A-6F1D82110722}" type="presOf" srcId="{B7A79241-B0D8-454B-BBA5-5A0761AC3028}" destId="{9C4C5AE1-EE11-544B-9322-769FE7806E0F}" srcOrd="0" destOrd="0" presId="urn:microsoft.com/office/officeart/2005/8/layout/radial4"/>
    <dgm:cxn modelId="{E38162B7-E673-5442-98B1-12DBD3424059}" srcId="{79B57D04-55AF-8749-AFFF-040064A1294D}" destId="{EB3A5CE5-184F-8540-A3C8-5B08B5F1EB21}" srcOrd="3" destOrd="0" parTransId="{DD969F1F-0093-FA4C-91EB-3EBF4F10D20B}" sibTransId="{E7A943B4-5EB6-4045-9065-DCC41D4C0D34}"/>
    <dgm:cxn modelId="{E545D1BA-3ABE-9644-B6B4-C3EF393554CB}" type="presOf" srcId="{95CDF420-3193-8A48-830E-7D8F278E6267}" destId="{5ED4B4BF-E05E-CF48-B74C-E87172731BA3}" srcOrd="0" destOrd="0" presId="urn:microsoft.com/office/officeart/2005/8/layout/radial4"/>
    <dgm:cxn modelId="{FCED9AC7-C572-BB4D-9B07-C91167F04684}" type="presOf" srcId="{C93D89A5-BC76-2E44-BD67-FC5E1CE68D74}" destId="{EB151F74-DCAB-DB4B-B1EA-A6B417A51C5F}" srcOrd="0" destOrd="0" presId="urn:microsoft.com/office/officeart/2005/8/layout/radial4"/>
    <dgm:cxn modelId="{2FAF81CB-901F-6543-A6D4-4D2456B18DD7}" type="presOf" srcId="{ACB0739C-B155-3346-A535-CBE64DF8322F}" destId="{71D4F299-59D6-874D-9B9D-25FA56BEF246}" srcOrd="0" destOrd="0" presId="urn:microsoft.com/office/officeart/2005/8/layout/radial4"/>
    <dgm:cxn modelId="{A3B2D2CE-CB8A-AD45-962C-3E2D6BBFB2F8}" type="presOf" srcId="{9B48A5E2-C565-E64D-8342-DE5C83921DF6}" destId="{7087DE9C-C6B6-F041-9A11-4C22BF3CCD90}" srcOrd="0" destOrd="0" presId="urn:microsoft.com/office/officeart/2005/8/layout/radial4"/>
    <dgm:cxn modelId="{446C97CF-54A4-6B47-9DA3-3F7372D0FB0A}" type="presOf" srcId="{056DE7DA-970F-AA42-83C5-CE28E50634B5}" destId="{4DA4D471-F799-9B4A-A3D6-D6E333C30864}" srcOrd="0" destOrd="0" presId="urn:microsoft.com/office/officeart/2005/8/layout/radial4"/>
    <dgm:cxn modelId="{CCE6C4D5-3456-5B42-A63B-31800C31844E}" type="presOf" srcId="{EB3A5CE5-184F-8540-A3C8-5B08B5F1EB21}" destId="{CCF55B72-9AFE-7C42-BEE6-D2A7EA3ADC53}" srcOrd="0" destOrd="0" presId="urn:microsoft.com/office/officeart/2005/8/layout/radial4"/>
    <dgm:cxn modelId="{B7E11ED9-6600-1E4F-8E24-316C0C5F1936}" srcId="{79B57D04-55AF-8749-AFFF-040064A1294D}" destId="{6847D0C2-3143-B949-A56E-096C96F78291}" srcOrd="1" destOrd="0" parTransId="{237C67CD-804A-E044-9829-37BA1D92A704}" sibTransId="{AC1C6DCC-0A5F-BB49-AFFD-B6623C06685E}"/>
    <dgm:cxn modelId="{44DD70F6-8CE9-584B-A6F2-B144699E46DA}" type="presOf" srcId="{79B57D04-55AF-8749-AFFF-040064A1294D}" destId="{DA775AED-EE2A-5E48-A854-A4A143567201}" srcOrd="0" destOrd="0" presId="urn:microsoft.com/office/officeart/2005/8/layout/radial4"/>
    <dgm:cxn modelId="{AD6FF5F8-7627-E442-91FC-462FE32A2692}" srcId="{79B57D04-55AF-8749-AFFF-040064A1294D}" destId="{056DE7DA-970F-AA42-83C5-CE28E50634B5}" srcOrd="7" destOrd="0" parTransId="{556C1F5C-341D-4C48-85D4-C5402303ED60}" sibTransId="{A7728165-6D9E-7342-97BA-E3EAEB89013B}"/>
    <dgm:cxn modelId="{3165CAFC-6671-2344-B030-3B4D27C3FA61}" type="presOf" srcId="{237C67CD-804A-E044-9829-37BA1D92A704}" destId="{F428604F-A386-C949-9CC4-C95EC2C260D5}" srcOrd="0" destOrd="0" presId="urn:microsoft.com/office/officeart/2005/8/layout/radial4"/>
    <dgm:cxn modelId="{4AFB44FE-2C21-924A-82B5-1ADBF6889A15}" srcId="{79B57D04-55AF-8749-AFFF-040064A1294D}" destId="{DE84F0AE-8DCD-BF4C-98E2-7E98AB47976B}" srcOrd="4" destOrd="0" parTransId="{B7A79241-B0D8-454B-BBA5-5A0761AC3028}" sibTransId="{45E02872-3DE0-4241-B273-C86312D3D7F5}"/>
    <dgm:cxn modelId="{0624BCE1-EECB-0D4C-B43E-56165F3F9F8A}" type="presParOf" srcId="{7087DE9C-C6B6-F041-9A11-4C22BF3CCD90}" destId="{DA775AED-EE2A-5E48-A854-A4A143567201}" srcOrd="0" destOrd="0" presId="urn:microsoft.com/office/officeart/2005/8/layout/radial4"/>
    <dgm:cxn modelId="{2BCD0C75-4448-0644-BDF3-C1B9D5B98E07}" type="presParOf" srcId="{7087DE9C-C6B6-F041-9A11-4C22BF3CCD90}" destId="{E2D94576-2C91-AE48-8E32-330AC6359366}" srcOrd="1" destOrd="0" presId="urn:microsoft.com/office/officeart/2005/8/layout/radial4"/>
    <dgm:cxn modelId="{1A527CB9-92D3-9A4B-984D-18BD7E2B26E3}" type="presParOf" srcId="{7087DE9C-C6B6-F041-9A11-4C22BF3CCD90}" destId="{71F1EDF4-F0E4-E54D-8FF1-723186A54C8D}" srcOrd="2" destOrd="0" presId="urn:microsoft.com/office/officeart/2005/8/layout/radial4"/>
    <dgm:cxn modelId="{654189FE-B73D-5947-928E-A6F5122E66D7}" type="presParOf" srcId="{7087DE9C-C6B6-F041-9A11-4C22BF3CCD90}" destId="{F428604F-A386-C949-9CC4-C95EC2C260D5}" srcOrd="3" destOrd="0" presId="urn:microsoft.com/office/officeart/2005/8/layout/radial4"/>
    <dgm:cxn modelId="{66DE4517-1AE6-4C44-9070-4F98726283F5}" type="presParOf" srcId="{7087DE9C-C6B6-F041-9A11-4C22BF3CCD90}" destId="{C38C018E-23CA-9B4C-B435-06967E9CD3A8}" srcOrd="4" destOrd="0" presId="urn:microsoft.com/office/officeart/2005/8/layout/radial4"/>
    <dgm:cxn modelId="{DABC7288-8B2F-C94F-A836-33552760F830}" type="presParOf" srcId="{7087DE9C-C6B6-F041-9A11-4C22BF3CCD90}" destId="{5ED4B4BF-E05E-CF48-B74C-E87172731BA3}" srcOrd="5" destOrd="0" presId="urn:microsoft.com/office/officeart/2005/8/layout/radial4"/>
    <dgm:cxn modelId="{4F38C5A8-E4A9-384A-97F6-9681BE9A470D}" type="presParOf" srcId="{7087DE9C-C6B6-F041-9A11-4C22BF3CCD90}" destId="{71D4F299-59D6-874D-9B9D-25FA56BEF246}" srcOrd="6" destOrd="0" presId="urn:microsoft.com/office/officeart/2005/8/layout/radial4"/>
    <dgm:cxn modelId="{72FD50E1-0840-124F-A20E-82862D991C90}" type="presParOf" srcId="{7087DE9C-C6B6-F041-9A11-4C22BF3CCD90}" destId="{108C3B82-C950-8A48-B8ED-422A0B921796}" srcOrd="7" destOrd="0" presId="urn:microsoft.com/office/officeart/2005/8/layout/radial4"/>
    <dgm:cxn modelId="{96755DE9-0507-2E41-93C1-B76B2B4F8055}" type="presParOf" srcId="{7087DE9C-C6B6-F041-9A11-4C22BF3CCD90}" destId="{CCF55B72-9AFE-7C42-BEE6-D2A7EA3ADC53}" srcOrd="8" destOrd="0" presId="urn:microsoft.com/office/officeart/2005/8/layout/radial4"/>
    <dgm:cxn modelId="{A457A129-3237-4C48-9E85-AF589857B0C9}" type="presParOf" srcId="{7087DE9C-C6B6-F041-9A11-4C22BF3CCD90}" destId="{9C4C5AE1-EE11-544B-9322-769FE7806E0F}" srcOrd="9" destOrd="0" presId="urn:microsoft.com/office/officeart/2005/8/layout/radial4"/>
    <dgm:cxn modelId="{56261894-4C1B-344F-ACC0-BDFCE6F82650}" type="presParOf" srcId="{7087DE9C-C6B6-F041-9A11-4C22BF3CCD90}" destId="{5F117FB8-6F9F-7F48-8DB0-0A4DF00F5542}" srcOrd="10" destOrd="0" presId="urn:microsoft.com/office/officeart/2005/8/layout/radial4"/>
    <dgm:cxn modelId="{E0CDD940-04B3-A644-981B-49041DDA7BF3}" type="presParOf" srcId="{7087DE9C-C6B6-F041-9A11-4C22BF3CCD90}" destId="{F64E9BA9-9CB1-394D-B387-58335BC71B45}" srcOrd="11" destOrd="0" presId="urn:microsoft.com/office/officeart/2005/8/layout/radial4"/>
    <dgm:cxn modelId="{864A6073-D477-E44A-98EE-79E5AB2609D3}" type="presParOf" srcId="{7087DE9C-C6B6-F041-9A11-4C22BF3CCD90}" destId="{601014FA-E843-3542-9355-E9039C264843}" srcOrd="12" destOrd="0" presId="urn:microsoft.com/office/officeart/2005/8/layout/radial4"/>
    <dgm:cxn modelId="{7B07D54E-CFDD-9C45-8922-13D9FEF79140}" type="presParOf" srcId="{7087DE9C-C6B6-F041-9A11-4C22BF3CCD90}" destId="{1DE7162D-80DA-6040-8BB1-58B4F389BC93}" srcOrd="13" destOrd="0" presId="urn:microsoft.com/office/officeart/2005/8/layout/radial4"/>
    <dgm:cxn modelId="{55249421-8110-4346-A81C-4BF2BDD290FC}" type="presParOf" srcId="{7087DE9C-C6B6-F041-9A11-4C22BF3CCD90}" destId="{9A74FCE3-D303-6440-9973-0709D46188EC}" srcOrd="14" destOrd="0" presId="urn:microsoft.com/office/officeart/2005/8/layout/radial4"/>
    <dgm:cxn modelId="{6F3B9BD9-450F-6E45-BCFC-09E51B4EC898}" type="presParOf" srcId="{7087DE9C-C6B6-F041-9A11-4C22BF3CCD90}" destId="{D01B4A9B-DE1D-6746-A235-CDFE2BC424F5}" srcOrd="15" destOrd="0" presId="urn:microsoft.com/office/officeart/2005/8/layout/radial4"/>
    <dgm:cxn modelId="{ABAD2FC5-41DB-8B48-B297-13EF69D542BB}" type="presParOf" srcId="{7087DE9C-C6B6-F041-9A11-4C22BF3CCD90}" destId="{4DA4D471-F799-9B4A-A3D6-D6E333C30864}" srcOrd="16" destOrd="0" presId="urn:microsoft.com/office/officeart/2005/8/layout/radial4"/>
    <dgm:cxn modelId="{3ACC0B9D-3F09-E643-A12F-08710F282B2E}" type="presParOf" srcId="{7087DE9C-C6B6-F041-9A11-4C22BF3CCD90}" destId="{EB151F74-DCAB-DB4B-B1EA-A6B417A51C5F}" srcOrd="17" destOrd="0" presId="urn:microsoft.com/office/officeart/2005/8/layout/radial4"/>
    <dgm:cxn modelId="{05B10FB5-4B72-5A44-B3BC-95F6742393E2}" type="presParOf" srcId="{7087DE9C-C6B6-F041-9A11-4C22BF3CCD90}" destId="{F88F4F8E-AEBC-E543-B3A5-C314C0CB767E}" srcOrd="1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9A69F7-A066-4F24-A957-C25C9F443D66}"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D806FCEF-EF1D-435B-9D4E-5D5136D14703}">
      <dgm:prSet phldrT="[Text]"/>
      <dgm:spPr/>
      <dgm:t>
        <a:bodyPr/>
        <a:lstStyle/>
        <a:p>
          <a:r>
            <a:rPr lang="en-US" dirty="0"/>
            <a:t>1. TENCIL Fibers</a:t>
          </a:r>
        </a:p>
      </dgm:t>
    </dgm:pt>
    <dgm:pt modelId="{4B6CA73C-3B0B-4BA5-8E4C-B03C7E7E9129}" type="parTrans" cxnId="{0435A289-B3E8-451D-BE5B-5ABAB8330FEE}">
      <dgm:prSet/>
      <dgm:spPr/>
      <dgm:t>
        <a:bodyPr/>
        <a:lstStyle/>
        <a:p>
          <a:endParaRPr lang="en-US"/>
        </a:p>
      </dgm:t>
    </dgm:pt>
    <dgm:pt modelId="{65F50CB7-F2DB-46A4-8AB8-E9065FB49B70}" type="sibTrans" cxnId="{0435A289-B3E8-451D-BE5B-5ABAB8330FEE}">
      <dgm:prSet/>
      <dgm:spPr/>
      <dgm:t>
        <a:bodyPr/>
        <a:lstStyle/>
        <a:p>
          <a:endParaRPr lang="en-US"/>
        </a:p>
      </dgm:t>
    </dgm:pt>
    <dgm:pt modelId="{10577102-F956-4115-B3B0-03AF7F00F6ED}">
      <dgm:prSet phldrT="[Text]"/>
      <dgm:spPr/>
      <dgm:t>
        <a:bodyPr/>
        <a:lstStyle/>
        <a:p>
          <a:r>
            <a:rPr lang="en-US" dirty="0"/>
            <a:t>Lyocell fibers</a:t>
          </a:r>
        </a:p>
      </dgm:t>
    </dgm:pt>
    <dgm:pt modelId="{1C86E51A-D905-403E-8F9A-231AB8C6D5B9}" type="parTrans" cxnId="{CF703CDD-CA1A-45DF-8653-B31536A6EC67}">
      <dgm:prSet/>
      <dgm:spPr/>
      <dgm:t>
        <a:bodyPr/>
        <a:lstStyle/>
        <a:p>
          <a:endParaRPr lang="en-US"/>
        </a:p>
      </dgm:t>
    </dgm:pt>
    <dgm:pt modelId="{1CCA8204-8770-4E16-A9E2-46DF926D4109}" type="sibTrans" cxnId="{CF703CDD-CA1A-45DF-8653-B31536A6EC67}">
      <dgm:prSet/>
      <dgm:spPr/>
      <dgm:t>
        <a:bodyPr/>
        <a:lstStyle/>
        <a:p>
          <a:endParaRPr lang="en-US"/>
        </a:p>
      </dgm:t>
    </dgm:pt>
    <dgm:pt modelId="{C5B27F34-6FF5-491B-93A0-1D8F2739918B}">
      <dgm:prSet phldrT="[Text]"/>
      <dgm:spPr/>
      <dgm:t>
        <a:bodyPr/>
        <a:lstStyle/>
        <a:p>
          <a:r>
            <a:rPr lang="en-US" dirty="0"/>
            <a:t>Mainly for Textile</a:t>
          </a:r>
        </a:p>
      </dgm:t>
    </dgm:pt>
    <dgm:pt modelId="{E00A0CF6-606F-4D2A-A204-A73FF88CA5A0}" type="parTrans" cxnId="{15AE66D6-5397-41E5-90F0-17EC6236D863}">
      <dgm:prSet/>
      <dgm:spPr/>
      <dgm:t>
        <a:bodyPr/>
        <a:lstStyle/>
        <a:p>
          <a:endParaRPr lang="en-US"/>
        </a:p>
      </dgm:t>
    </dgm:pt>
    <dgm:pt modelId="{66B9DBC1-341B-4586-9A4E-85689AEF35F7}" type="sibTrans" cxnId="{15AE66D6-5397-41E5-90F0-17EC6236D863}">
      <dgm:prSet/>
      <dgm:spPr/>
      <dgm:t>
        <a:bodyPr/>
        <a:lstStyle/>
        <a:p>
          <a:endParaRPr lang="en-US"/>
        </a:p>
      </dgm:t>
    </dgm:pt>
    <dgm:pt modelId="{A1A20786-46E9-44F9-B18C-38CC152F2685}">
      <dgm:prSet phldrT="[Text]"/>
      <dgm:spPr/>
      <dgm:t>
        <a:bodyPr/>
        <a:lstStyle/>
        <a:p>
          <a:r>
            <a:rPr lang="en-US" dirty="0"/>
            <a:t>2. Eco Vero Fibers</a:t>
          </a:r>
        </a:p>
      </dgm:t>
    </dgm:pt>
    <dgm:pt modelId="{7CDD5105-4019-4F75-AB95-31365AC369F8}" type="parTrans" cxnId="{C6582DB4-841D-412F-844E-2B43EFAB2D1E}">
      <dgm:prSet/>
      <dgm:spPr/>
      <dgm:t>
        <a:bodyPr/>
        <a:lstStyle/>
        <a:p>
          <a:endParaRPr lang="en-US"/>
        </a:p>
      </dgm:t>
    </dgm:pt>
    <dgm:pt modelId="{868FABC6-B04D-41DC-9369-9B9CD9BBD50E}" type="sibTrans" cxnId="{C6582DB4-841D-412F-844E-2B43EFAB2D1E}">
      <dgm:prSet/>
      <dgm:spPr/>
      <dgm:t>
        <a:bodyPr/>
        <a:lstStyle/>
        <a:p>
          <a:endParaRPr lang="en-US"/>
        </a:p>
      </dgm:t>
    </dgm:pt>
    <dgm:pt modelId="{EB122EE7-C3EE-4755-95AD-02EB7A88BCF3}">
      <dgm:prSet phldrT="[Text]"/>
      <dgm:spPr/>
      <dgm:t>
        <a:bodyPr/>
        <a:lstStyle/>
        <a:p>
          <a:r>
            <a:rPr lang="en-US" dirty="0"/>
            <a:t>Viscose fibers.</a:t>
          </a:r>
        </a:p>
      </dgm:t>
    </dgm:pt>
    <dgm:pt modelId="{3A06F985-8EDF-461C-961C-C28B08D3B5BC}" type="parTrans" cxnId="{ADA4D6F6-8490-4707-A522-6ED76BFC026E}">
      <dgm:prSet/>
      <dgm:spPr/>
      <dgm:t>
        <a:bodyPr/>
        <a:lstStyle/>
        <a:p>
          <a:endParaRPr lang="en-US"/>
        </a:p>
      </dgm:t>
    </dgm:pt>
    <dgm:pt modelId="{88EC46AF-E8B6-4783-A601-46BF3A1C9EF1}" type="sibTrans" cxnId="{ADA4D6F6-8490-4707-A522-6ED76BFC026E}">
      <dgm:prSet/>
      <dgm:spPr/>
      <dgm:t>
        <a:bodyPr/>
        <a:lstStyle/>
        <a:p>
          <a:endParaRPr lang="en-US"/>
        </a:p>
      </dgm:t>
    </dgm:pt>
    <dgm:pt modelId="{BBFC88E4-A46D-41E9-8B38-512FC967CDE3}">
      <dgm:prSet phldrT="[Text]"/>
      <dgm:spPr/>
      <dgm:t>
        <a:bodyPr/>
        <a:lstStyle/>
        <a:p>
          <a:r>
            <a:rPr lang="en-US" dirty="0"/>
            <a:t>50% less emissions and water impact.</a:t>
          </a:r>
        </a:p>
      </dgm:t>
    </dgm:pt>
    <dgm:pt modelId="{D65587E5-B73D-470A-8BFF-308B41F7B0AD}" type="parTrans" cxnId="{DAA4C3BE-F56C-4B9E-80AF-CDA3F3B1BCB6}">
      <dgm:prSet/>
      <dgm:spPr/>
      <dgm:t>
        <a:bodyPr/>
        <a:lstStyle/>
        <a:p>
          <a:endParaRPr lang="en-US"/>
        </a:p>
      </dgm:t>
    </dgm:pt>
    <dgm:pt modelId="{74323B78-2A4B-4C63-9B08-39A56033924F}" type="sibTrans" cxnId="{DAA4C3BE-F56C-4B9E-80AF-CDA3F3B1BCB6}">
      <dgm:prSet/>
      <dgm:spPr/>
      <dgm:t>
        <a:bodyPr/>
        <a:lstStyle/>
        <a:p>
          <a:endParaRPr lang="en-US"/>
        </a:p>
      </dgm:t>
    </dgm:pt>
    <dgm:pt modelId="{C0EAC66F-83F2-4B5A-8729-320F66524A20}">
      <dgm:prSet phldrT="[Text]"/>
      <dgm:spPr/>
      <dgm:t>
        <a:bodyPr/>
        <a:lstStyle/>
        <a:p>
          <a:r>
            <a:rPr lang="en-US" dirty="0"/>
            <a:t>3. VEOCEL Fibers</a:t>
          </a:r>
        </a:p>
      </dgm:t>
    </dgm:pt>
    <dgm:pt modelId="{D3F75A8A-49BC-4730-AC4B-66D05EA7C74B}" type="parTrans" cxnId="{65CD186C-5478-4A70-A5BE-C011C57BE9FD}">
      <dgm:prSet/>
      <dgm:spPr/>
      <dgm:t>
        <a:bodyPr/>
        <a:lstStyle/>
        <a:p>
          <a:endParaRPr lang="en-US"/>
        </a:p>
      </dgm:t>
    </dgm:pt>
    <dgm:pt modelId="{A7FD22F0-35A5-4633-BD6B-2E5A968ACFC3}" type="sibTrans" cxnId="{65CD186C-5478-4A70-A5BE-C011C57BE9FD}">
      <dgm:prSet/>
      <dgm:spPr/>
      <dgm:t>
        <a:bodyPr/>
        <a:lstStyle/>
        <a:p>
          <a:endParaRPr lang="en-US"/>
        </a:p>
      </dgm:t>
    </dgm:pt>
    <dgm:pt modelId="{D3AE99F2-1672-4D4C-BFBE-7BBC3975530F}">
      <dgm:prSet phldrT="[Text]"/>
      <dgm:spPr/>
      <dgm:t>
        <a:bodyPr/>
        <a:lstStyle/>
        <a:p>
          <a:r>
            <a:rPr lang="en-US" dirty="0"/>
            <a:t>Lyocell fibers.</a:t>
          </a:r>
        </a:p>
      </dgm:t>
    </dgm:pt>
    <dgm:pt modelId="{6BB61A0F-EF99-4F91-ACAA-C4DC3B718BC7}" type="parTrans" cxnId="{5B91D478-4014-4C1C-AC30-7137E46D74D9}">
      <dgm:prSet/>
      <dgm:spPr/>
      <dgm:t>
        <a:bodyPr/>
        <a:lstStyle/>
        <a:p>
          <a:endParaRPr lang="en-US"/>
        </a:p>
      </dgm:t>
    </dgm:pt>
    <dgm:pt modelId="{096B7B57-ECAF-4060-A4FF-ECDC28F95BD0}" type="sibTrans" cxnId="{5B91D478-4014-4C1C-AC30-7137E46D74D9}">
      <dgm:prSet/>
      <dgm:spPr/>
      <dgm:t>
        <a:bodyPr/>
        <a:lstStyle/>
        <a:p>
          <a:endParaRPr lang="en-US"/>
        </a:p>
      </dgm:t>
    </dgm:pt>
    <dgm:pt modelId="{B018EA36-5577-4CFF-A857-4C263F73BC79}">
      <dgm:prSet phldrT="[Text]"/>
      <dgm:spPr/>
      <dgm:t>
        <a:bodyPr/>
        <a:lstStyle/>
        <a:p>
          <a:r>
            <a:rPr lang="en-US" dirty="0"/>
            <a:t>Ideally used for sanitary and baby care products, wipes, facial sheets, etc.</a:t>
          </a:r>
        </a:p>
      </dgm:t>
    </dgm:pt>
    <dgm:pt modelId="{3E83D0B4-52C7-485D-90B2-0C3003A421F6}" type="parTrans" cxnId="{C6E5892D-B0A2-46DF-B22D-307C00965C7E}">
      <dgm:prSet/>
      <dgm:spPr/>
      <dgm:t>
        <a:bodyPr/>
        <a:lstStyle/>
        <a:p>
          <a:endParaRPr lang="en-US"/>
        </a:p>
      </dgm:t>
    </dgm:pt>
    <dgm:pt modelId="{F71280AC-048B-4C2B-B52B-3FE91458F25E}" type="sibTrans" cxnId="{C6E5892D-B0A2-46DF-B22D-307C00965C7E}">
      <dgm:prSet/>
      <dgm:spPr/>
      <dgm:t>
        <a:bodyPr/>
        <a:lstStyle/>
        <a:p>
          <a:endParaRPr lang="en-US"/>
        </a:p>
      </dgm:t>
    </dgm:pt>
    <dgm:pt modelId="{51E1C314-FA26-4C1A-A052-DBE1E6688CF4}">
      <dgm:prSet phldrT="[Text]"/>
      <dgm:spPr/>
      <dgm:t>
        <a:bodyPr/>
        <a:lstStyle/>
        <a:p>
          <a:r>
            <a:rPr lang="en-US" dirty="0"/>
            <a:t>4. LENZING Fibers</a:t>
          </a:r>
        </a:p>
      </dgm:t>
    </dgm:pt>
    <dgm:pt modelId="{CB1AABEF-B602-4EBC-AD56-8755B546F9A4}" type="parTrans" cxnId="{94B5E627-8FD4-42DF-9371-4D5720E65385}">
      <dgm:prSet/>
      <dgm:spPr/>
      <dgm:t>
        <a:bodyPr/>
        <a:lstStyle/>
        <a:p>
          <a:endParaRPr lang="en-US"/>
        </a:p>
      </dgm:t>
    </dgm:pt>
    <dgm:pt modelId="{8BC22B57-1547-45DF-965B-211ED092531F}" type="sibTrans" cxnId="{94B5E627-8FD4-42DF-9371-4D5720E65385}">
      <dgm:prSet/>
      <dgm:spPr/>
      <dgm:t>
        <a:bodyPr/>
        <a:lstStyle/>
        <a:p>
          <a:endParaRPr lang="en-US"/>
        </a:p>
      </dgm:t>
    </dgm:pt>
    <dgm:pt modelId="{74512844-EB48-4C92-BA91-2182A0FABA81}">
      <dgm:prSet phldrT="[Text]"/>
      <dgm:spPr/>
      <dgm:t>
        <a:bodyPr/>
        <a:lstStyle/>
        <a:p>
          <a:r>
            <a:rPr lang="en-US" dirty="0"/>
            <a:t>Use of REFIBRA technology – recycling cotton waste and own </a:t>
          </a:r>
          <a:r>
            <a:rPr lang="en-US" dirty="0" err="1"/>
            <a:t>lyocell</a:t>
          </a:r>
          <a:r>
            <a:rPr lang="en-US" dirty="0"/>
            <a:t> fibers.</a:t>
          </a:r>
        </a:p>
      </dgm:t>
    </dgm:pt>
    <dgm:pt modelId="{911FA91A-2E6F-4D6E-A57E-60C52903F5F4}" type="parTrans" cxnId="{332C6C22-B96E-4D90-AFC2-B8EF80ECD70A}">
      <dgm:prSet/>
      <dgm:spPr/>
      <dgm:t>
        <a:bodyPr/>
        <a:lstStyle/>
        <a:p>
          <a:endParaRPr lang="en-US"/>
        </a:p>
      </dgm:t>
    </dgm:pt>
    <dgm:pt modelId="{D7A739C4-591C-4302-AAC8-9C9C2B0320E4}" type="sibTrans" cxnId="{332C6C22-B96E-4D90-AFC2-B8EF80ECD70A}">
      <dgm:prSet/>
      <dgm:spPr/>
      <dgm:t>
        <a:bodyPr/>
        <a:lstStyle/>
        <a:p>
          <a:endParaRPr lang="en-US"/>
        </a:p>
      </dgm:t>
    </dgm:pt>
    <dgm:pt modelId="{FBFEAF41-DF85-436E-81E8-43512DFACE44}">
      <dgm:prSet phldrT="[Text]"/>
      <dgm:spPr/>
      <dgm:t>
        <a:bodyPr/>
        <a:lstStyle/>
        <a:p>
          <a:r>
            <a:rPr lang="en-US" dirty="0"/>
            <a:t>Partners: ASOS, Levi’s, H&amp;M, Guess, TED Baker, etc.</a:t>
          </a:r>
        </a:p>
      </dgm:t>
    </dgm:pt>
    <dgm:pt modelId="{D5F28D4F-08B4-4D91-BC65-1A921EE18B07}" type="parTrans" cxnId="{FBEC1898-629F-4245-99B9-9DF42E63D9B0}">
      <dgm:prSet/>
      <dgm:spPr/>
      <dgm:t>
        <a:bodyPr/>
        <a:lstStyle/>
        <a:p>
          <a:endParaRPr lang="en-US"/>
        </a:p>
      </dgm:t>
    </dgm:pt>
    <dgm:pt modelId="{225D35B7-DB16-486E-988C-B24FA60D9AC5}" type="sibTrans" cxnId="{FBEC1898-629F-4245-99B9-9DF42E63D9B0}">
      <dgm:prSet/>
      <dgm:spPr/>
      <dgm:t>
        <a:bodyPr/>
        <a:lstStyle/>
        <a:p>
          <a:endParaRPr lang="en-US"/>
        </a:p>
      </dgm:t>
    </dgm:pt>
    <dgm:pt modelId="{2BB36235-E451-4535-B231-5EBA7D838A8E}">
      <dgm:prSet phldrT="[Text]"/>
      <dgm:spPr/>
      <dgm:t>
        <a:bodyPr/>
        <a:lstStyle/>
        <a:p>
          <a:r>
            <a:rPr lang="en-US" dirty="0"/>
            <a:t>Certified renewable wood sources.</a:t>
          </a:r>
        </a:p>
      </dgm:t>
    </dgm:pt>
    <dgm:pt modelId="{EBB078D5-A9E9-4E02-99C6-0A9264DB493D}" type="parTrans" cxnId="{C0315F28-F02E-49F6-A48E-C85C5B6FAC3C}">
      <dgm:prSet/>
      <dgm:spPr/>
      <dgm:t>
        <a:bodyPr/>
        <a:lstStyle/>
        <a:p>
          <a:endParaRPr lang="en-US"/>
        </a:p>
      </dgm:t>
    </dgm:pt>
    <dgm:pt modelId="{E2429F57-5759-478B-824E-229CD34B46F4}" type="sibTrans" cxnId="{C0315F28-F02E-49F6-A48E-C85C5B6FAC3C}">
      <dgm:prSet/>
      <dgm:spPr/>
      <dgm:t>
        <a:bodyPr/>
        <a:lstStyle/>
        <a:p>
          <a:endParaRPr lang="en-US"/>
        </a:p>
      </dgm:t>
    </dgm:pt>
    <dgm:pt modelId="{91217109-FB7F-4146-AB9A-801E9164F0B6}">
      <dgm:prSet phldrT="[Text]"/>
      <dgm:spPr/>
      <dgm:t>
        <a:bodyPr/>
        <a:lstStyle/>
        <a:p>
          <a:r>
            <a:rPr lang="en-US" dirty="0"/>
            <a:t>Partners: </a:t>
          </a:r>
          <a:r>
            <a:rPr lang="en-US" dirty="0" err="1"/>
            <a:t>J.Crew</a:t>
          </a:r>
          <a:r>
            <a:rPr lang="en-US" dirty="0"/>
            <a:t>, MONSOON, ESPRIT, etc.</a:t>
          </a:r>
        </a:p>
      </dgm:t>
    </dgm:pt>
    <dgm:pt modelId="{958F32B6-7678-4DC8-85A5-73E207B24783}" type="parTrans" cxnId="{EB4EE5A9-FADB-4A03-A5B7-248D4F0AC06B}">
      <dgm:prSet/>
      <dgm:spPr/>
      <dgm:t>
        <a:bodyPr/>
        <a:lstStyle/>
        <a:p>
          <a:endParaRPr lang="en-US"/>
        </a:p>
      </dgm:t>
    </dgm:pt>
    <dgm:pt modelId="{13AC269A-D916-4FC3-8D09-86AB7E3DC8BA}" type="sibTrans" cxnId="{EB4EE5A9-FADB-4A03-A5B7-248D4F0AC06B}">
      <dgm:prSet/>
      <dgm:spPr/>
      <dgm:t>
        <a:bodyPr/>
        <a:lstStyle/>
        <a:p>
          <a:endParaRPr lang="en-US"/>
        </a:p>
      </dgm:t>
    </dgm:pt>
    <dgm:pt modelId="{D1598D48-D7EF-4D2C-8958-9E9AD5BD752F}">
      <dgm:prSet phldrT="[Text]"/>
      <dgm:spPr/>
      <dgm:t>
        <a:bodyPr/>
        <a:lstStyle/>
        <a:p>
          <a:r>
            <a:rPr lang="en-US" dirty="0"/>
            <a:t>Great water absorption and smoothness.</a:t>
          </a:r>
        </a:p>
      </dgm:t>
    </dgm:pt>
    <dgm:pt modelId="{3E5B667D-319E-402F-B853-1449A2F6BBFF}" type="parTrans" cxnId="{65B95923-C8D3-4631-81EE-8D910768949F}">
      <dgm:prSet/>
      <dgm:spPr/>
      <dgm:t>
        <a:bodyPr/>
        <a:lstStyle/>
        <a:p>
          <a:endParaRPr lang="en-US"/>
        </a:p>
      </dgm:t>
    </dgm:pt>
    <dgm:pt modelId="{97B54BCB-45BD-421E-954E-6C5BE2292DC4}" type="sibTrans" cxnId="{65B95923-C8D3-4631-81EE-8D910768949F}">
      <dgm:prSet/>
      <dgm:spPr/>
      <dgm:t>
        <a:bodyPr/>
        <a:lstStyle/>
        <a:p>
          <a:endParaRPr lang="en-US"/>
        </a:p>
      </dgm:t>
    </dgm:pt>
    <dgm:pt modelId="{1206762F-9D4D-44D2-9C25-9AF00F7779B9}">
      <dgm:prSet phldrT="[Text]"/>
      <dgm:spPr/>
      <dgm:t>
        <a:bodyPr/>
        <a:lstStyle/>
        <a:p>
          <a:r>
            <a:rPr lang="en-US" dirty="0"/>
            <a:t>Lyocell Fibers.</a:t>
          </a:r>
        </a:p>
      </dgm:t>
    </dgm:pt>
    <dgm:pt modelId="{0684DCA8-6587-4764-9FCD-051528282F92}" type="parTrans" cxnId="{F876B696-762D-45F5-909E-E52AD5F0E127}">
      <dgm:prSet/>
      <dgm:spPr/>
      <dgm:t>
        <a:bodyPr/>
        <a:lstStyle/>
        <a:p>
          <a:endParaRPr lang="en-US"/>
        </a:p>
      </dgm:t>
    </dgm:pt>
    <dgm:pt modelId="{F6E7F35C-0736-45EE-906A-8B3E3C13DCAE}" type="sibTrans" cxnId="{F876B696-762D-45F5-909E-E52AD5F0E127}">
      <dgm:prSet/>
      <dgm:spPr/>
      <dgm:t>
        <a:bodyPr/>
        <a:lstStyle/>
        <a:p>
          <a:endParaRPr lang="en-US"/>
        </a:p>
      </dgm:t>
    </dgm:pt>
    <dgm:pt modelId="{95FE5285-3C8A-427C-8F99-5B5A5CC26112}">
      <dgm:prSet phldrT="[Text]"/>
      <dgm:spPr/>
      <dgm:t>
        <a:bodyPr/>
        <a:lstStyle/>
        <a:p>
          <a:r>
            <a:rPr lang="en-US" dirty="0"/>
            <a:t>Hi-Tech fibers for industry and agriculture solutions. </a:t>
          </a:r>
        </a:p>
      </dgm:t>
    </dgm:pt>
    <dgm:pt modelId="{73287CCA-4D5A-4C93-8143-6C3B9E283BC0}" type="parTrans" cxnId="{DC909994-AB0F-468C-A993-AF49A0518F0B}">
      <dgm:prSet/>
      <dgm:spPr/>
      <dgm:t>
        <a:bodyPr/>
        <a:lstStyle/>
        <a:p>
          <a:endParaRPr lang="en-US"/>
        </a:p>
      </dgm:t>
    </dgm:pt>
    <dgm:pt modelId="{CA8F2386-183E-4705-992D-58FF4C6AAD90}" type="sibTrans" cxnId="{DC909994-AB0F-468C-A993-AF49A0518F0B}">
      <dgm:prSet/>
      <dgm:spPr/>
      <dgm:t>
        <a:bodyPr/>
        <a:lstStyle/>
        <a:p>
          <a:endParaRPr lang="en-US"/>
        </a:p>
      </dgm:t>
    </dgm:pt>
    <dgm:pt modelId="{F1A9C7BE-C2C8-49F8-9692-EC42CFF6420D}">
      <dgm:prSet phldrT="[Text]"/>
      <dgm:spPr/>
      <dgm:t>
        <a:bodyPr/>
        <a:lstStyle/>
        <a:p>
          <a:r>
            <a:rPr lang="en-US" dirty="0"/>
            <a:t>Provides strong fibers ideal for industrial uniforms.</a:t>
          </a:r>
        </a:p>
      </dgm:t>
    </dgm:pt>
    <dgm:pt modelId="{17D65B0C-9910-4CE7-A4AD-74E2AB980383}" type="parTrans" cxnId="{BB1CAF24-0E5A-4FD1-B61E-EA68F5D6E56B}">
      <dgm:prSet/>
      <dgm:spPr/>
      <dgm:t>
        <a:bodyPr/>
        <a:lstStyle/>
        <a:p>
          <a:endParaRPr lang="en-US"/>
        </a:p>
      </dgm:t>
    </dgm:pt>
    <dgm:pt modelId="{60E2DA10-E20A-443F-810A-747A71AD7C4A}" type="sibTrans" cxnId="{BB1CAF24-0E5A-4FD1-B61E-EA68F5D6E56B}">
      <dgm:prSet/>
      <dgm:spPr/>
      <dgm:t>
        <a:bodyPr/>
        <a:lstStyle/>
        <a:p>
          <a:endParaRPr lang="en-US"/>
        </a:p>
      </dgm:t>
    </dgm:pt>
    <dgm:pt modelId="{B9D8EACD-C7E2-4D2B-8525-1299A17DD625}">
      <dgm:prSet phldrT="[Text]"/>
      <dgm:spPr/>
      <dgm:t>
        <a:bodyPr/>
        <a:lstStyle/>
        <a:p>
          <a:r>
            <a:rPr lang="en-US" dirty="0"/>
            <a:t>Mainly for nonwoven applications.</a:t>
          </a:r>
        </a:p>
      </dgm:t>
    </dgm:pt>
    <dgm:pt modelId="{2DDD8FB1-9BBE-4784-ACEC-A5A74A78E582}" type="parTrans" cxnId="{2C3538BB-E877-4343-A2C3-C1B56B951D1D}">
      <dgm:prSet/>
      <dgm:spPr/>
      <dgm:t>
        <a:bodyPr/>
        <a:lstStyle/>
        <a:p>
          <a:endParaRPr lang="en-US"/>
        </a:p>
      </dgm:t>
    </dgm:pt>
    <dgm:pt modelId="{B495F944-4525-469C-B388-AC8E75E4965F}" type="sibTrans" cxnId="{2C3538BB-E877-4343-A2C3-C1B56B951D1D}">
      <dgm:prSet/>
      <dgm:spPr/>
      <dgm:t>
        <a:bodyPr/>
        <a:lstStyle/>
        <a:p>
          <a:endParaRPr lang="en-US"/>
        </a:p>
      </dgm:t>
    </dgm:pt>
    <dgm:pt modelId="{11B811B5-EFD5-4007-A8F5-2151C9814761}">
      <dgm:prSet phldrT="[Text]"/>
      <dgm:spPr/>
      <dgm:t>
        <a:bodyPr/>
        <a:lstStyle/>
        <a:p>
          <a:r>
            <a:rPr lang="en-US" dirty="0"/>
            <a:t>Provides sustainable packaging solutions.</a:t>
          </a:r>
        </a:p>
      </dgm:t>
    </dgm:pt>
    <dgm:pt modelId="{E675A57D-3410-4DF1-97C8-5C277164CC02}" type="parTrans" cxnId="{020BF100-DD0A-45DB-8D47-094306557A5D}">
      <dgm:prSet/>
      <dgm:spPr/>
      <dgm:t>
        <a:bodyPr/>
        <a:lstStyle/>
        <a:p>
          <a:endParaRPr lang="en-US"/>
        </a:p>
      </dgm:t>
    </dgm:pt>
    <dgm:pt modelId="{2B6B17B7-56C9-4C54-9942-82B77ADFDADF}" type="sibTrans" cxnId="{020BF100-DD0A-45DB-8D47-094306557A5D}">
      <dgm:prSet/>
      <dgm:spPr/>
      <dgm:t>
        <a:bodyPr/>
        <a:lstStyle/>
        <a:p>
          <a:endParaRPr lang="en-US"/>
        </a:p>
      </dgm:t>
    </dgm:pt>
    <dgm:pt modelId="{4A4A67E3-7548-40CD-B894-5C63D1A1534E}" type="pres">
      <dgm:prSet presAssocID="{BB9A69F7-A066-4F24-A957-C25C9F443D66}" presName="linear" presStyleCnt="0">
        <dgm:presLayoutVars>
          <dgm:dir/>
          <dgm:resizeHandles val="exact"/>
        </dgm:presLayoutVars>
      </dgm:prSet>
      <dgm:spPr/>
    </dgm:pt>
    <dgm:pt modelId="{7793322E-795E-4EFE-A534-A82863017FDE}" type="pres">
      <dgm:prSet presAssocID="{D806FCEF-EF1D-435B-9D4E-5D5136D14703}" presName="comp" presStyleCnt="0"/>
      <dgm:spPr/>
    </dgm:pt>
    <dgm:pt modelId="{1BAF1914-3B5C-452E-A979-D1B581B01ADC}" type="pres">
      <dgm:prSet presAssocID="{D806FCEF-EF1D-435B-9D4E-5D5136D14703}" presName="box" presStyleLbl="node1" presStyleIdx="0" presStyleCnt="4"/>
      <dgm:spPr/>
    </dgm:pt>
    <dgm:pt modelId="{34329A09-1D6B-4B04-8C14-8B681BB3B527}" type="pres">
      <dgm:prSet presAssocID="{D806FCEF-EF1D-435B-9D4E-5D5136D14703}" presName="img" presStyleLbl="fgImgPlace1" presStyleIdx="0" presStyleCnt="4"/>
      <dgm:spPr>
        <a:blipFill rotWithShape="1">
          <a:blip xmlns:r="http://schemas.openxmlformats.org/officeDocument/2006/relationships" r:embed="rId1"/>
          <a:stretch>
            <a:fillRect/>
          </a:stretch>
        </a:blipFill>
      </dgm:spPr>
    </dgm:pt>
    <dgm:pt modelId="{D6C7E6A1-89A4-4252-AD23-B064F195B125}" type="pres">
      <dgm:prSet presAssocID="{D806FCEF-EF1D-435B-9D4E-5D5136D14703}" presName="text" presStyleLbl="node1" presStyleIdx="0" presStyleCnt="4">
        <dgm:presLayoutVars>
          <dgm:bulletEnabled val="1"/>
        </dgm:presLayoutVars>
      </dgm:prSet>
      <dgm:spPr/>
    </dgm:pt>
    <dgm:pt modelId="{9E63E775-E8C7-4F64-B93F-F2655C141095}" type="pres">
      <dgm:prSet presAssocID="{65F50CB7-F2DB-46A4-8AB8-E9065FB49B70}" presName="spacer" presStyleCnt="0"/>
      <dgm:spPr/>
    </dgm:pt>
    <dgm:pt modelId="{F24FD75C-772F-4357-92AF-2B89CB35EB7A}" type="pres">
      <dgm:prSet presAssocID="{A1A20786-46E9-44F9-B18C-38CC152F2685}" presName="comp" presStyleCnt="0"/>
      <dgm:spPr/>
    </dgm:pt>
    <dgm:pt modelId="{140ACE28-698B-4F3C-A1CC-5251140453B3}" type="pres">
      <dgm:prSet presAssocID="{A1A20786-46E9-44F9-B18C-38CC152F2685}" presName="box" presStyleLbl="node1" presStyleIdx="1" presStyleCnt="4"/>
      <dgm:spPr/>
    </dgm:pt>
    <dgm:pt modelId="{EAD816A4-70C9-472B-8A18-7AC78BDD846B}" type="pres">
      <dgm:prSet presAssocID="{A1A20786-46E9-44F9-B18C-38CC152F2685}" presName="img" presStyleLbl="fgImgPlace1" presStyleIdx="1" presStyleCnt="4"/>
      <dgm:spPr>
        <a:blipFill rotWithShape="1">
          <a:blip xmlns:r="http://schemas.openxmlformats.org/officeDocument/2006/relationships" r:embed="rId2"/>
          <a:stretch>
            <a:fillRect/>
          </a:stretch>
        </a:blipFill>
      </dgm:spPr>
    </dgm:pt>
    <dgm:pt modelId="{2906AC22-D5EE-4DF7-9A67-3CA7B3072E68}" type="pres">
      <dgm:prSet presAssocID="{A1A20786-46E9-44F9-B18C-38CC152F2685}" presName="text" presStyleLbl="node1" presStyleIdx="1" presStyleCnt="4">
        <dgm:presLayoutVars>
          <dgm:bulletEnabled val="1"/>
        </dgm:presLayoutVars>
      </dgm:prSet>
      <dgm:spPr/>
    </dgm:pt>
    <dgm:pt modelId="{3D5EF3DD-706F-49D1-BCE1-34B32F716A38}" type="pres">
      <dgm:prSet presAssocID="{868FABC6-B04D-41DC-9369-9B9CD9BBD50E}" presName="spacer" presStyleCnt="0"/>
      <dgm:spPr/>
    </dgm:pt>
    <dgm:pt modelId="{85E9C0D4-8EC7-40B8-89D4-F35F24F468B2}" type="pres">
      <dgm:prSet presAssocID="{C0EAC66F-83F2-4B5A-8729-320F66524A20}" presName="comp" presStyleCnt="0"/>
      <dgm:spPr/>
    </dgm:pt>
    <dgm:pt modelId="{A70278E7-B88B-414A-9D7A-376FA33D800B}" type="pres">
      <dgm:prSet presAssocID="{C0EAC66F-83F2-4B5A-8729-320F66524A20}" presName="box" presStyleLbl="node1" presStyleIdx="2" presStyleCnt="4"/>
      <dgm:spPr/>
    </dgm:pt>
    <dgm:pt modelId="{EA13D462-61F6-4C88-A3A6-5F58671F2BFE}" type="pres">
      <dgm:prSet presAssocID="{C0EAC66F-83F2-4B5A-8729-320F66524A20}" presName="img" presStyleLbl="fgImgPlace1" presStyleIdx="2" presStyleCnt="4"/>
      <dgm:spPr>
        <a:blipFill rotWithShape="1">
          <a:blip xmlns:r="http://schemas.openxmlformats.org/officeDocument/2006/relationships" r:embed="rId3"/>
          <a:stretch>
            <a:fillRect/>
          </a:stretch>
        </a:blipFill>
      </dgm:spPr>
    </dgm:pt>
    <dgm:pt modelId="{97B903B2-BF90-4F5C-9DE4-35DE0FD72F35}" type="pres">
      <dgm:prSet presAssocID="{C0EAC66F-83F2-4B5A-8729-320F66524A20}" presName="text" presStyleLbl="node1" presStyleIdx="2" presStyleCnt="4">
        <dgm:presLayoutVars>
          <dgm:bulletEnabled val="1"/>
        </dgm:presLayoutVars>
      </dgm:prSet>
      <dgm:spPr/>
    </dgm:pt>
    <dgm:pt modelId="{C97B043B-8A11-47D8-B842-0C93DBF4C37A}" type="pres">
      <dgm:prSet presAssocID="{A7FD22F0-35A5-4633-BD6B-2E5A968ACFC3}" presName="spacer" presStyleCnt="0"/>
      <dgm:spPr/>
    </dgm:pt>
    <dgm:pt modelId="{ECD8FA19-4842-4DC3-941D-60B7E6BE37A2}" type="pres">
      <dgm:prSet presAssocID="{51E1C314-FA26-4C1A-A052-DBE1E6688CF4}" presName="comp" presStyleCnt="0"/>
      <dgm:spPr/>
    </dgm:pt>
    <dgm:pt modelId="{BBFD9F64-3C90-4877-9E73-26C74CAD2277}" type="pres">
      <dgm:prSet presAssocID="{51E1C314-FA26-4C1A-A052-DBE1E6688CF4}" presName="box" presStyleLbl="node1" presStyleIdx="3" presStyleCnt="4"/>
      <dgm:spPr/>
    </dgm:pt>
    <dgm:pt modelId="{14257035-1A50-41DD-A801-32ED9DE5D6EE}" type="pres">
      <dgm:prSet presAssocID="{51E1C314-FA26-4C1A-A052-DBE1E6688CF4}" presName="img" presStyleLbl="fgImgPlace1" presStyleIdx="3" presStyleCnt="4"/>
      <dgm:spPr>
        <a:blipFill rotWithShape="1">
          <a:blip xmlns:r="http://schemas.openxmlformats.org/officeDocument/2006/relationships" r:embed="rId4"/>
          <a:stretch>
            <a:fillRect/>
          </a:stretch>
        </a:blipFill>
      </dgm:spPr>
    </dgm:pt>
    <dgm:pt modelId="{02AB4543-91BA-4210-B2B1-BF5742354208}" type="pres">
      <dgm:prSet presAssocID="{51E1C314-FA26-4C1A-A052-DBE1E6688CF4}" presName="text" presStyleLbl="node1" presStyleIdx="3" presStyleCnt="4">
        <dgm:presLayoutVars>
          <dgm:bulletEnabled val="1"/>
        </dgm:presLayoutVars>
      </dgm:prSet>
      <dgm:spPr/>
    </dgm:pt>
  </dgm:ptLst>
  <dgm:cxnLst>
    <dgm:cxn modelId="{E286DF00-5993-4308-AD87-5145DB9370B5}" type="presOf" srcId="{1206762F-9D4D-44D2-9C25-9AF00F7779B9}" destId="{BBFD9F64-3C90-4877-9E73-26C74CAD2277}" srcOrd="0" destOrd="1" presId="urn:microsoft.com/office/officeart/2005/8/layout/vList4"/>
    <dgm:cxn modelId="{020BF100-DD0A-45DB-8D47-094306557A5D}" srcId="{51E1C314-FA26-4C1A-A052-DBE1E6688CF4}" destId="{11B811B5-EFD5-4007-A8F5-2151C9814761}" srcOrd="2" destOrd="0" parTransId="{E675A57D-3410-4DF1-97C8-5C277164CC02}" sibTransId="{2B6B17B7-56C9-4C54-9942-82B77ADFDADF}"/>
    <dgm:cxn modelId="{2D441810-5281-4BAB-B817-EA0307949165}" type="presOf" srcId="{D806FCEF-EF1D-435B-9D4E-5D5136D14703}" destId="{1BAF1914-3B5C-452E-A979-D1B581B01ADC}" srcOrd="0" destOrd="0" presId="urn:microsoft.com/office/officeart/2005/8/layout/vList4"/>
    <dgm:cxn modelId="{D9A36414-EBFB-4656-988C-01AC784154CB}" type="presOf" srcId="{D3AE99F2-1672-4D4C-BFBE-7BBC3975530F}" destId="{97B903B2-BF90-4F5C-9DE4-35DE0FD72F35}" srcOrd="1" destOrd="1" presId="urn:microsoft.com/office/officeart/2005/8/layout/vList4"/>
    <dgm:cxn modelId="{47CCA518-DB7A-41FD-9D12-00D629A7C286}" type="presOf" srcId="{BB9A69F7-A066-4F24-A957-C25C9F443D66}" destId="{4A4A67E3-7548-40CD-B894-5C63D1A1534E}" srcOrd="0" destOrd="0" presId="urn:microsoft.com/office/officeart/2005/8/layout/vList4"/>
    <dgm:cxn modelId="{3B6D4B1F-4828-4E7B-ACCE-5789517A7798}" type="presOf" srcId="{A1A20786-46E9-44F9-B18C-38CC152F2685}" destId="{140ACE28-698B-4F3C-A1CC-5251140453B3}" srcOrd="0" destOrd="0" presId="urn:microsoft.com/office/officeart/2005/8/layout/vList4"/>
    <dgm:cxn modelId="{332C6C22-B96E-4D90-AFC2-B8EF80ECD70A}" srcId="{D806FCEF-EF1D-435B-9D4E-5D5136D14703}" destId="{74512844-EB48-4C92-BA91-2182A0FABA81}" srcOrd="2" destOrd="0" parTransId="{911FA91A-2E6F-4D6E-A57E-60C52903F5F4}" sibTransId="{D7A739C4-591C-4302-AAC8-9C9C2B0320E4}"/>
    <dgm:cxn modelId="{65B95923-C8D3-4631-81EE-8D910768949F}" srcId="{C0EAC66F-83F2-4B5A-8729-320F66524A20}" destId="{D1598D48-D7EF-4D2C-8958-9E9AD5BD752F}" srcOrd="2" destOrd="0" parTransId="{3E5B667D-319E-402F-B853-1449A2F6BBFF}" sibTransId="{97B54BCB-45BD-421E-954E-6C5BE2292DC4}"/>
    <dgm:cxn modelId="{BB1CAF24-0E5A-4FD1-B61E-EA68F5D6E56B}" srcId="{51E1C314-FA26-4C1A-A052-DBE1E6688CF4}" destId="{F1A9C7BE-C2C8-49F8-9692-EC42CFF6420D}" srcOrd="3" destOrd="0" parTransId="{17D65B0C-9910-4CE7-A4AD-74E2AB980383}" sibTransId="{60E2DA10-E20A-443F-810A-747A71AD7C4A}"/>
    <dgm:cxn modelId="{94B5E627-8FD4-42DF-9371-4D5720E65385}" srcId="{BB9A69F7-A066-4F24-A957-C25C9F443D66}" destId="{51E1C314-FA26-4C1A-A052-DBE1E6688CF4}" srcOrd="3" destOrd="0" parTransId="{CB1AABEF-B602-4EBC-AD56-8755B546F9A4}" sibTransId="{8BC22B57-1547-45DF-965B-211ED092531F}"/>
    <dgm:cxn modelId="{C0315F28-F02E-49F6-A48E-C85C5B6FAC3C}" srcId="{A1A20786-46E9-44F9-B18C-38CC152F2685}" destId="{2BB36235-E451-4535-B231-5EBA7D838A8E}" srcOrd="1" destOrd="0" parTransId="{EBB078D5-A9E9-4E02-99C6-0A9264DB493D}" sibTransId="{E2429F57-5759-478B-824E-229CD34B46F4}"/>
    <dgm:cxn modelId="{C6E5892D-B0A2-46DF-B22D-307C00965C7E}" srcId="{C0EAC66F-83F2-4B5A-8729-320F66524A20}" destId="{B018EA36-5577-4CFF-A857-4C263F73BC79}" srcOrd="3" destOrd="0" parTransId="{3E83D0B4-52C7-485D-90B2-0C3003A421F6}" sibTransId="{F71280AC-048B-4C2B-B52B-3FE91458F25E}"/>
    <dgm:cxn modelId="{90972535-05C2-42F8-96CA-2E0DC9E0A643}" type="presOf" srcId="{95FE5285-3C8A-427C-8F99-5B5A5CC26112}" destId="{02AB4543-91BA-4210-B2B1-BF5742354208}" srcOrd="1" destOrd="2" presId="urn:microsoft.com/office/officeart/2005/8/layout/vList4"/>
    <dgm:cxn modelId="{DE5F1C38-2BC3-4DC6-8741-C7303B5EE1D2}" type="presOf" srcId="{10577102-F956-4115-B3B0-03AF7F00F6ED}" destId="{1BAF1914-3B5C-452E-A979-D1B581B01ADC}" srcOrd="0" destOrd="1" presId="urn:microsoft.com/office/officeart/2005/8/layout/vList4"/>
    <dgm:cxn modelId="{1D9EA456-C3A7-47EE-AD82-796C9F752A72}" type="presOf" srcId="{EB122EE7-C3EE-4755-95AD-02EB7A88BCF3}" destId="{2906AC22-D5EE-4DF7-9A67-3CA7B3072E68}" srcOrd="1" destOrd="1" presId="urn:microsoft.com/office/officeart/2005/8/layout/vList4"/>
    <dgm:cxn modelId="{F2F77F5E-FE05-4B7D-A3BE-B879D2E76736}" type="presOf" srcId="{FBFEAF41-DF85-436E-81E8-43512DFACE44}" destId="{1BAF1914-3B5C-452E-A979-D1B581B01ADC}" srcOrd="0" destOrd="4" presId="urn:microsoft.com/office/officeart/2005/8/layout/vList4"/>
    <dgm:cxn modelId="{69E20A65-CC15-4BD0-AE22-97D72127A388}" type="presOf" srcId="{95FE5285-3C8A-427C-8F99-5B5A5CC26112}" destId="{BBFD9F64-3C90-4877-9E73-26C74CAD2277}" srcOrd="0" destOrd="2" presId="urn:microsoft.com/office/officeart/2005/8/layout/vList4"/>
    <dgm:cxn modelId="{65CD186C-5478-4A70-A5BE-C011C57BE9FD}" srcId="{BB9A69F7-A066-4F24-A957-C25C9F443D66}" destId="{C0EAC66F-83F2-4B5A-8729-320F66524A20}" srcOrd="2" destOrd="0" parTransId="{D3F75A8A-49BC-4730-AC4B-66D05EA7C74B}" sibTransId="{A7FD22F0-35A5-4633-BD6B-2E5A968ACFC3}"/>
    <dgm:cxn modelId="{CE19BE71-4B9F-4E07-962D-FA6083B81D94}" type="presOf" srcId="{BBFC88E4-A46D-41E9-8B38-512FC967CDE3}" destId="{2906AC22-D5EE-4DF7-9A67-3CA7B3072E68}" srcOrd="1" destOrd="3" presId="urn:microsoft.com/office/officeart/2005/8/layout/vList4"/>
    <dgm:cxn modelId="{B0682E77-CF92-46B4-BB51-352EF0595793}" type="presOf" srcId="{74512844-EB48-4C92-BA91-2182A0FABA81}" destId="{D6C7E6A1-89A4-4252-AD23-B064F195B125}" srcOrd="1" destOrd="3" presId="urn:microsoft.com/office/officeart/2005/8/layout/vList4"/>
    <dgm:cxn modelId="{5B91D478-4014-4C1C-AC30-7137E46D74D9}" srcId="{C0EAC66F-83F2-4B5A-8729-320F66524A20}" destId="{D3AE99F2-1672-4D4C-BFBE-7BBC3975530F}" srcOrd="0" destOrd="0" parTransId="{6BB61A0F-EF99-4F91-ACAA-C4DC3B718BC7}" sibTransId="{096B7B57-ECAF-4060-A4FF-ECDC28F95BD0}"/>
    <dgm:cxn modelId="{21FDF882-F463-4744-B5FB-D03BEFB067A2}" type="presOf" srcId="{51E1C314-FA26-4C1A-A052-DBE1E6688CF4}" destId="{02AB4543-91BA-4210-B2B1-BF5742354208}" srcOrd="1" destOrd="0" presId="urn:microsoft.com/office/officeart/2005/8/layout/vList4"/>
    <dgm:cxn modelId="{AA91E986-79D9-4853-A86F-D68DFAE302BD}" type="presOf" srcId="{FBFEAF41-DF85-436E-81E8-43512DFACE44}" destId="{D6C7E6A1-89A4-4252-AD23-B064F195B125}" srcOrd="1" destOrd="4" presId="urn:microsoft.com/office/officeart/2005/8/layout/vList4"/>
    <dgm:cxn modelId="{864F5C87-CFD3-442B-B870-F28DF4CF2E70}" type="presOf" srcId="{D806FCEF-EF1D-435B-9D4E-5D5136D14703}" destId="{D6C7E6A1-89A4-4252-AD23-B064F195B125}" srcOrd="1" destOrd="0" presId="urn:microsoft.com/office/officeart/2005/8/layout/vList4"/>
    <dgm:cxn modelId="{0435A289-B3E8-451D-BE5B-5ABAB8330FEE}" srcId="{BB9A69F7-A066-4F24-A957-C25C9F443D66}" destId="{D806FCEF-EF1D-435B-9D4E-5D5136D14703}" srcOrd="0" destOrd="0" parTransId="{4B6CA73C-3B0B-4BA5-8E4C-B03C7E7E9129}" sibTransId="{65F50CB7-F2DB-46A4-8AB8-E9065FB49B70}"/>
    <dgm:cxn modelId="{06B1368C-D672-4405-BD63-B4DFB5DCE824}" type="presOf" srcId="{11B811B5-EFD5-4007-A8F5-2151C9814761}" destId="{02AB4543-91BA-4210-B2B1-BF5742354208}" srcOrd="1" destOrd="3" presId="urn:microsoft.com/office/officeart/2005/8/layout/vList4"/>
    <dgm:cxn modelId="{DC8B0993-5AB1-4A79-9AD4-3A8CBBEBA53A}" type="presOf" srcId="{2BB36235-E451-4535-B231-5EBA7D838A8E}" destId="{140ACE28-698B-4F3C-A1CC-5251140453B3}" srcOrd="0" destOrd="2" presId="urn:microsoft.com/office/officeart/2005/8/layout/vList4"/>
    <dgm:cxn modelId="{DC909994-AB0F-468C-A993-AF49A0518F0B}" srcId="{51E1C314-FA26-4C1A-A052-DBE1E6688CF4}" destId="{95FE5285-3C8A-427C-8F99-5B5A5CC26112}" srcOrd="1" destOrd="0" parTransId="{73287CCA-4D5A-4C93-8143-6C3B9E283BC0}" sibTransId="{CA8F2386-183E-4705-992D-58FF4C6AAD90}"/>
    <dgm:cxn modelId="{F876B696-762D-45F5-909E-E52AD5F0E127}" srcId="{51E1C314-FA26-4C1A-A052-DBE1E6688CF4}" destId="{1206762F-9D4D-44D2-9C25-9AF00F7779B9}" srcOrd="0" destOrd="0" parTransId="{0684DCA8-6587-4764-9FCD-051528282F92}" sibTransId="{F6E7F35C-0736-45EE-906A-8B3E3C13DCAE}"/>
    <dgm:cxn modelId="{FBEC1898-629F-4245-99B9-9DF42E63D9B0}" srcId="{D806FCEF-EF1D-435B-9D4E-5D5136D14703}" destId="{FBFEAF41-DF85-436E-81E8-43512DFACE44}" srcOrd="3" destOrd="0" parTransId="{D5F28D4F-08B4-4D91-BC65-1A921EE18B07}" sibTransId="{225D35B7-DB16-486E-988C-B24FA60D9AC5}"/>
    <dgm:cxn modelId="{6C46D798-91CB-4FBF-923B-86B25418E180}" type="presOf" srcId="{B9D8EACD-C7E2-4D2B-8525-1299A17DD625}" destId="{A70278E7-B88B-414A-9D7A-376FA33D800B}" srcOrd="0" destOrd="2" presId="urn:microsoft.com/office/officeart/2005/8/layout/vList4"/>
    <dgm:cxn modelId="{D463119B-5911-406B-B1E6-E941660A0B5D}" type="presOf" srcId="{B018EA36-5577-4CFF-A857-4C263F73BC79}" destId="{A70278E7-B88B-414A-9D7A-376FA33D800B}" srcOrd="0" destOrd="4" presId="urn:microsoft.com/office/officeart/2005/8/layout/vList4"/>
    <dgm:cxn modelId="{68FFFF9B-61E2-48C5-8A3C-1BBD6DBBCB5D}" type="presOf" srcId="{D1598D48-D7EF-4D2C-8958-9E9AD5BD752F}" destId="{97B903B2-BF90-4F5C-9DE4-35DE0FD72F35}" srcOrd="1" destOrd="3" presId="urn:microsoft.com/office/officeart/2005/8/layout/vList4"/>
    <dgm:cxn modelId="{9F683DA4-5DD2-48D5-A8CC-DB4E98DDEEAB}" type="presOf" srcId="{F1A9C7BE-C2C8-49F8-9692-EC42CFF6420D}" destId="{BBFD9F64-3C90-4877-9E73-26C74CAD2277}" srcOrd="0" destOrd="4" presId="urn:microsoft.com/office/officeart/2005/8/layout/vList4"/>
    <dgm:cxn modelId="{3E47A3A7-194B-4980-83D9-178A0756518F}" type="presOf" srcId="{91217109-FB7F-4146-AB9A-801E9164F0B6}" destId="{140ACE28-698B-4F3C-A1CC-5251140453B3}" srcOrd="0" destOrd="4" presId="urn:microsoft.com/office/officeart/2005/8/layout/vList4"/>
    <dgm:cxn modelId="{9BA6F3A7-DCD4-4879-BEC8-9BBE630B2E5B}" type="presOf" srcId="{C0EAC66F-83F2-4B5A-8729-320F66524A20}" destId="{A70278E7-B88B-414A-9D7A-376FA33D800B}" srcOrd="0" destOrd="0" presId="urn:microsoft.com/office/officeart/2005/8/layout/vList4"/>
    <dgm:cxn modelId="{EB4EE5A9-FADB-4A03-A5B7-248D4F0AC06B}" srcId="{A1A20786-46E9-44F9-B18C-38CC152F2685}" destId="{91217109-FB7F-4146-AB9A-801E9164F0B6}" srcOrd="3" destOrd="0" parTransId="{958F32B6-7678-4DC8-85A5-73E207B24783}" sibTransId="{13AC269A-D916-4FC3-8D09-86AB7E3DC8BA}"/>
    <dgm:cxn modelId="{3BB679AD-663E-45BF-B380-BDE930EECBEC}" type="presOf" srcId="{74512844-EB48-4C92-BA91-2182A0FABA81}" destId="{1BAF1914-3B5C-452E-A979-D1B581B01ADC}" srcOrd="0" destOrd="3" presId="urn:microsoft.com/office/officeart/2005/8/layout/vList4"/>
    <dgm:cxn modelId="{BDE9A8B2-C2B5-42A6-80F5-21CE49522137}" type="presOf" srcId="{B018EA36-5577-4CFF-A857-4C263F73BC79}" destId="{97B903B2-BF90-4F5C-9DE4-35DE0FD72F35}" srcOrd="1" destOrd="4" presId="urn:microsoft.com/office/officeart/2005/8/layout/vList4"/>
    <dgm:cxn modelId="{008E6CB3-B190-4431-ADD8-3EA34F1516CB}" type="presOf" srcId="{C0EAC66F-83F2-4B5A-8729-320F66524A20}" destId="{97B903B2-BF90-4F5C-9DE4-35DE0FD72F35}" srcOrd="1" destOrd="0" presId="urn:microsoft.com/office/officeart/2005/8/layout/vList4"/>
    <dgm:cxn modelId="{C6582DB4-841D-412F-844E-2B43EFAB2D1E}" srcId="{BB9A69F7-A066-4F24-A957-C25C9F443D66}" destId="{A1A20786-46E9-44F9-B18C-38CC152F2685}" srcOrd="1" destOrd="0" parTransId="{7CDD5105-4019-4F75-AB95-31365AC369F8}" sibTransId="{868FABC6-B04D-41DC-9369-9B9CD9BBD50E}"/>
    <dgm:cxn modelId="{2C3538BB-E877-4343-A2C3-C1B56B951D1D}" srcId="{C0EAC66F-83F2-4B5A-8729-320F66524A20}" destId="{B9D8EACD-C7E2-4D2B-8525-1299A17DD625}" srcOrd="1" destOrd="0" parTransId="{2DDD8FB1-9BBE-4784-ACEC-A5A74A78E582}" sibTransId="{B495F944-4525-469C-B388-AC8E75E4965F}"/>
    <dgm:cxn modelId="{D885DABD-1F29-4CAE-8374-2F7191F9B2A4}" type="presOf" srcId="{C5B27F34-6FF5-491B-93A0-1D8F2739918B}" destId="{1BAF1914-3B5C-452E-A979-D1B581B01ADC}" srcOrd="0" destOrd="2" presId="urn:microsoft.com/office/officeart/2005/8/layout/vList4"/>
    <dgm:cxn modelId="{DAA4C3BE-F56C-4B9E-80AF-CDA3F3B1BCB6}" srcId="{A1A20786-46E9-44F9-B18C-38CC152F2685}" destId="{BBFC88E4-A46D-41E9-8B38-512FC967CDE3}" srcOrd="2" destOrd="0" parTransId="{D65587E5-B73D-470A-8BFF-308B41F7B0AD}" sibTransId="{74323B78-2A4B-4C63-9B08-39A56033924F}"/>
    <dgm:cxn modelId="{55D6F8BE-10D8-4419-BF07-5B965BE9F5D9}" type="presOf" srcId="{11B811B5-EFD5-4007-A8F5-2151C9814761}" destId="{BBFD9F64-3C90-4877-9E73-26C74CAD2277}" srcOrd="0" destOrd="3" presId="urn:microsoft.com/office/officeart/2005/8/layout/vList4"/>
    <dgm:cxn modelId="{88E71EC0-DD06-4E27-84AB-88B7B60CB5A3}" type="presOf" srcId="{51E1C314-FA26-4C1A-A052-DBE1E6688CF4}" destId="{BBFD9F64-3C90-4877-9E73-26C74CAD2277}" srcOrd="0" destOrd="0" presId="urn:microsoft.com/office/officeart/2005/8/layout/vList4"/>
    <dgm:cxn modelId="{B01B68C8-FBEF-40FE-8C99-7D116D80ECA3}" type="presOf" srcId="{A1A20786-46E9-44F9-B18C-38CC152F2685}" destId="{2906AC22-D5EE-4DF7-9A67-3CA7B3072E68}" srcOrd="1" destOrd="0" presId="urn:microsoft.com/office/officeart/2005/8/layout/vList4"/>
    <dgm:cxn modelId="{F0A535CF-D938-4B6A-BA21-9B4B9920767F}" type="presOf" srcId="{F1A9C7BE-C2C8-49F8-9692-EC42CFF6420D}" destId="{02AB4543-91BA-4210-B2B1-BF5742354208}" srcOrd="1" destOrd="4" presId="urn:microsoft.com/office/officeart/2005/8/layout/vList4"/>
    <dgm:cxn modelId="{285998D1-BD7C-44A1-A82E-6528FF2D14AC}" type="presOf" srcId="{D1598D48-D7EF-4D2C-8958-9E9AD5BD752F}" destId="{A70278E7-B88B-414A-9D7A-376FA33D800B}" srcOrd="0" destOrd="3" presId="urn:microsoft.com/office/officeart/2005/8/layout/vList4"/>
    <dgm:cxn modelId="{15AE66D6-5397-41E5-90F0-17EC6236D863}" srcId="{D806FCEF-EF1D-435B-9D4E-5D5136D14703}" destId="{C5B27F34-6FF5-491B-93A0-1D8F2739918B}" srcOrd="1" destOrd="0" parTransId="{E00A0CF6-606F-4D2A-A204-A73FF88CA5A0}" sibTransId="{66B9DBC1-341B-4586-9A4E-85689AEF35F7}"/>
    <dgm:cxn modelId="{CF703CDD-CA1A-45DF-8653-B31536A6EC67}" srcId="{D806FCEF-EF1D-435B-9D4E-5D5136D14703}" destId="{10577102-F956-4115-B3B0-03AF7F00F6ED}" srcOrd="0" destOrd="0" parTransId="{1C86E51A-D905-403E-8F9A-231AB8C6D5B9}" sibTransId="{1CCA8204-8770-4E16-A9E2-46DF926D4109}"/>
    <dgm:cxn modelId="{8B5378DF-C845-4DFB-BFD4-3A87687F144D}" type="presOf" srcId="{1206762F-9D4D-44D2-9C25-9AF00F7779B9}" destId="{02AB4543-91BA-4210-B2B1-BF5742354208}" srcOrd="1" destOrd="1" presId="urn:microsoft.com/office/officeart/2005/8/layout/vList4"/>
    <dgm:cxn modelId="{CB89F3E5-5A0D-4B31-92F1-35370C35F5A3}" type="presOf" srcId="{10577102-F956-4115-B3B0-03AF7F00F6ED}" destId="{D6C7E6A1-89A4-4252-AD23-B064F195B125}" srcOrd="1" destOrd="1" presId="urn:microsoft.com/office/officeart/2005/8/layout/vList4"/>
    <dgm:cxn modelId="{DB60B6EC-D1A3-4A97-90E5-7A254282DF8B}" type="presOf" srcId="{91217109-FB7F-4146-AB9A-801E9164F0B6}" destId="{2906AC22-D5EE-4DF7-9A67-3CA7B3072E68}" srcOrd="1" destOrd="4" presId="urn:microsoft.com/office/officeart/2005/8/layout/vList4"/>
    <dgm:cxn modelId="{4B2CA2ED-56F5-4A20-844A-0D66C070A757}" type="presOf" srcId="{2BB36235-E451-4535-B231-5EBA7D838A8E}" destId="{2906AC22-D5EE-4DF7-9A67-3CA7B3072E68}" srcOrd="1" destOrd="2" presId="urn:microsoft.com/office/officeart/2005/8/layout/vList4"/>
    <dgm:cxn modelId="{DAD553EF-2DD7-483C-8C6F-179A47BFABFA}" type="presOf" srcId="{EB122EE7-C3EE-4755-95AD-02EB7A88BCF3}" destId="{140ACE28-698B-4F3C-A1CC-5251140453B3}" srcOrd="0" destOrd="1" presId="urn:microsoft.com/office/officeart/2005/8/layout/vList4"/>
    <dgm:cxn modelId="{FB6942F3-AFA3-4717-A228-FE8BC790D204}" type="presOf" srcId="{B9D8EACD-C7E2-4D2B-8525-1299A17DD625}" destId="{97B903B2-BF90-4F5C-9DE4-35DE0FD72F35}" srcOrd="1" destOrd="2" presId="urn:microsoft.com/office/officeart/2005/8/layout/vList4"/>
    <dgm:cxn modelId="{648D35F5-916C-46F3-B3D3-1387990E0785}" type="presOf" srcId="{D3AE99F2-1672-4D4C-BFBE-7BBC3975530F}" destId="{A70278E7-B88B-414A-9D7A-376FA33D800B}" srcOrd="0" destOrd="1" presId="urn:microsoft.com/office/officeart/2005/8/layout/vList4"/>
    <dgm:cxn modelId="{ADA4D6F6-8490-4707-A522-6ED76BFC026E}" srcId="{A1A20786-46E9-44F9-B18C-38CC152F2685}" destId="{EB122EE7-C3EE-4755-95AD-02EB7A88BCF3}" srcOrd="0" destOrd="0" parTransId="{3A06F985-8EDF-461C-961C-C28B08D3B5BC}" sibTransId="{88EC46AF-E8B6-4783-A601-46BF3A1C9EF1}"/>
    <dgm:cxn modelId="{E1F648FA-D294-47A1-8454-DFF03A48475F}" type="presOf" srcId="{C5B27F34-6FF5-491B-93A0-1D8F2739918B}" destId="{D6C7E6A1-89A4-4252-AD23-B064F195B125}" srcOrd="1" destOrd="2" presId="urn:microsoft.com/office/officeart/2005/8/layout/vList4"/>
    <dgm:cxn modelId="{D3CC67FA-B289-4EDD-97C8-617A2AEF6362}" type="presOf" srcId="{BBFC88E4-A46D-41E9-8B38-512FC967CDE3}" destId="{140ACE28-698B-4F3C-A1CC-5251140453B3}" srcOrd="0" destOrd="3" presId="urn:microsoft.com/office/officeart/2005/8/layout/vList4"/>
    <dgm:cxn modelId="{55C67BEF-B58C-4AC1-9458-FBDE8E4EBE7E}" type="presParOf" srcId="{4A4A67E3-7548-40CD-B894-5C63D1A1534E}" destId="{7793322E-795E-4EFE-A534-A82863017FDE}" srcOrd="0" destOrd="0" presId="urn:microsoft.com/office/officeart/2005/8/layout/vList4"/>
    <dgm:cxn modelId="{7D33DFC7-7083-467A-8FD9-064E7EC74388}" type="presParOf" srcId="{7793322E-795E-4EFE-A534-A82863017FDE}" destId="{1BAF1914-3B5C-452E-A979-D1B581B01ADC}" srcOrd="0" destOrd="0" presId="urn:microsoft.com/office/officeart/2005/8/layout/vList4"/>
    <dgm:cxn modelId="{04DBB315-279A-4FA7-AF36-348B364FEDAA}" type="presParOf" srcId="{7793322E-795E-4EFE-A534-A82863017FDE}" destId="{34329A09-1D6B-4B04-8C14-8B681BB3B527}" srcOrd="1" destOrd="0" presId="urn:microsoft.com/office/officeart/2005/8/layout/vList4"/>
    <dgm:cxn modelId="{D04EB45D-78C9-4679-A32E-1F4471F95726}" type="presParOf" srcId="{7793322E-795E-4EFE-A534-A82863017FDE}" destId="{D6C7E6A1-89A4-4252-AD23-B064F195B125}" srcOrd="2" destOrd="0" presId="urn:microsoft.com/office/officeart/2005/8/layout/vList4"/>
    <dgm:cxn modelId="{0C046795-7EA9-4DA4-B99E-30424BF252CE}" type="presParOf" srcId="{4A4A67E3-7548-40CD-B894-5C63D1A1534E}" destId="{9E63E775-E8C7-4F64-B93F-F2655C141095}" srcOrd="1" destOrd="0" presId="urn:microsoft.com/office/officeart/2005/8/layout/vList4"/>
    <dgm:cxn modelId="{72AB71E7-A4BA-427A-A7C2-CB56FA5B2379}" type="presParOf" srcId="{4A4A67E3-7548-40CD-B894-5C63D1A1534E}" destId="{F24FD75C-772F-4357-92AF-2B89CB35EB7A}" srcOrd="2" destOrd="0" presId="urn:microsoft.com/office/officeart/2005/8/layout/vList4"/>
    <dgm:cxn modelId="{B0EAAC72-8F63-40D3-B444-E9E7CB1198DF}" type="presParOf" srcId="{F24FD75C-772F-4357-92AF-2B89CB35EB7A}" destId="{140ACE28-698B-4F3C-A1CC-5251140453B3}" srcOrd="0" destOrd="0" presId="urn:microsoft.com/office/officeart/2005/8/layout/vList4"/>
    <dgm:cxn modelId="{EDD7694C-0990-406E-B87A-EAD35E5BB25B}" type="presParOf" srcId="{F24FD75C-772F-4357-92AF-2B89CB35EB7A}" destId="{EAD816A4-70C9-472B-8A18-7AC78BDD846B}" srcOrd="1" destOrd="0" presId="urn:microsoft.com/office/officeart/2005/8/layout/vList4"/>
    <dgm:cxn modelId="{D721D04C-CE11-4F01-B4CC-2A654DB9ED9A}" type="presParOf" srcId="{F24FD75C-772F-4357-92AF-2B89CB35EB7A}" destId="{2906AC22-D5EE-4DF7-9A67-3CA7B3072E68}" srcOrd="2" destOrd="0" presId="urn:microsoft.com/office/officeart/2005/8/layout/vList4"/>
    <dgm:cxn modelId="{6206CD25-42C3-4B78-A035-AB1097338615}" type="presParOf" srcId="{4A4A67E3-7548-40CD-B894-5C63D1A1534E}" destId="{3D5EF3DD-706F-49D1-BCE1-34B32F716A38}" srcOrd="3" destOrd="0" presId="urn:microsoft.com/office/officeart/2005/8/layout/vList4"/>
    <dgm:cxn modelId="{1F075C70-5649-4DF0-92F7-7CF18FBF5B02}" type="presParOf" srcId="{4A4A67E3-7548-40CD-B894-5C63D1A1534E}" destId="{85E9C0D4-8EC7-40B8-89D4-F35F24F468B2}" srcOrd="4" destOrd="0" presId="urn:microsoft.com/office/officeart/2005/8/layout/vList4"/>
    <dgm:cxn modelId="{39736655-7B54-4727-81FB-1BF6A0A9602B}" type="presParOf" srcId="{85E9C0D4-8EC7-40B8-89D4-F35F24F468B2}" destId="{A70278E7-B88B-414A-9D7A-376FA33D800B}" srcOrd="0" destOrd="0" presId="urn:microsoft.com/office/officeart/2005/8/layout/vList4"/>
    <dgm:cxn modelId="{A91E467F-0E14-4A19-8EF5-331A19975DB8}" type="presParOf" srcId="{85E9C0D4-8EC7-40B8-89D4-F35F24F468B2}" destId="{EA13D462-61F6-4C88-A3A6-5F58671F2BFE}" srcOrd="1" destOrd="0" presId="urn:microsoft.com/office/officeart/2005/8/layout/vList4"/>
    <dgm:cxn modelId="{0B341C16-DA4F-4335-848B-CAB2B7DC0AEF}" type="presParOf" srcId="{85E9C0D4-8EC7-40B8-89D4-F35F24F468B2}" destId="{97B903B2-BF90-4F5C-9DE4-35DE0FD72F35}" srcOrd="2" destOrd="0" presId="urn:microsoft.com/office/officeart/2005/8/layout/vList4"/>
    <dgm:cxn modelId="{2E1ABC56-700A-4078-B2D7-172F0B8BD32A}" type="presParOf" srcId="{4A4A67E3-7548-40CD-B894-5C63D1A1534E}" destId="{C97B043B-8A11-47D8-B842-0C93DBF4C37A}" srcOrd="5" destOrd="0" presId="urn:microsoft.com/office/officeart/2005/8/layout/vList4"/>
    <dgm:cxn modelId="{F0F52B67-A0FC-49DF-BFED-C42228D839F9}" type="presParOf" srcId="{4A4A67E3-7548-40CD-B894-5C63D1A1534E}" destId="{ECD8FA19-4842-4DC3-941D-60B7E6BE37A2}" srcOrd="6" destOrd="0" presId="urn:microsoft.com/office/officeart/2005/8/layout/vList4"/>
    <dgm:cxn modelId="{10316838-6CF1-463D-A523-251023DD3237}" type="presParOf" srcId="{ECD8FA19-4842-4DC3-941D-60B7E6BE37A2}" destId="{BBFD9F64-3C90-4877-9E73-26C74CAD2277}" srcOrd="0" destOrd="0" presId="urn:microsoft.com/office/officeart/2005/8/layout/vList4"/>
    <dgm:cxn modelId="{69F6888D-70B7-43E5-BF89-4D9CDABF0D2E}" type="presParOf" srcId="{ECD8FA19-4842-4DC3-941D-60B7E6BE37A2}" destId="{14257035-1A50-41DD-A801-32ED9DE5D6EE}" srcOrd="1" destOrd="0" presId="urn:microsoft.com/office/officeart/2005/8/layout/vList4"/>
    <dgm:cxn modelId="{A2948DB3-8138-4380-A3B1-8C44676EAC30}" type="presParOf" srcId="{ECD8FA19-4842-4DC3-941D-60B7E6BE37A2}" destId="{02AB4543-91BA-4210-B2B1-BF574235420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5DA2ED-46CF-435F-98B2-FBE00BD2214F}" type="doc">
      <dgm:prSet loTypeId="urn:microsoft.com/office/officeart/2005/8/layout/vList6" loCatId="process" qsTypeId="urn:microsoft.com/office/officeart/2005/8/quickstyle/simple1" qsCatId="simple" csTypeId="urn:microsoft.com/office/officeart/2005/8/colors/colorful1" csCatId="colorful" phldr="1"/>
      <dgm:spPr/>
      <dgm:t>
        <a:bodyPr/>
        <a:lstStyle/>
        <a:p>
          <a:endParaRPr lang="en-US"/>
        </a:p>
      </dgm:t>
    </dgm:pt>
    <dgm:pt modelId="{D96CAAF3-C12D-4F1D-B05B-433D6228DD6D}">
      <dgm:prSet phldrT="[Text]" custT="1"/>
      <dgm:spPr/>
      <dgm:t>
        <a:bodyPr/>
        <a:lstStyle/>
        <a:p>
          <a:r>
            <a:rPr lang="en-US" sz="1800" dirty="0">
              <a:latin typeface="Georgia" panose="02040502050405020303" pitchFamily="18" charset="0"/>
            </a:rPr>
            <a:t>Fiber traceability</a:t>
          </a:r>
        </a:p>
      </dgm:t>
    </dgm:pt>
    <dgm:pt modelId="{1C4059FB-BEDB-4C98-85BF-CD77D7EA6040}" type="parTrans" cxnId="{78B1C76E-5440-420E-9263-8FB5CC7B9CC1}">
      <dgm:prSet/>
      <dgm:spPr/>
      <dgm:t>
        <a:bodyPr/>
        <a:lstStyle/>
        <a:p>
          <a:endParaRPr lang="en-US" sz="1800">
            <a:latin typeface="Georgia" panose="02040502050405020303" pitchFamily="18" charset="0"/>
          </a:endParaRPr>
        </a:p>
      </dgm:t>
    </dgm:pt>
    <dgm:pt modelId="{0721FCFE-9992-4CCA-BDEA-5FF178C186EC}" type="sibTrans" cxnId="{78B1C76E-5440-420E-9263-8FB5CC7B9CC1}">
      <dgm:prSet/>
      <dgm:spPr/>
      <dgm:t>
        <a:bodyPr/>
        <a:lstStyle/>
        <a:p>
          <a:endParaRPr lang="en-US" sz="1800">
            <a:latin typeface="Georgia" panose="02040502050405020303" pitchFamily="18" charset="0"/>
          </a:endParaRPr>
        </a:p>
      </dgm:t>
    </dgm:pt>
    <dgm:pt modelId="{F290EEA3-DD95-450A-9558-1B06C7745D81}">
      <dgm:prSet phldrT="[Text]" custT="1"/>
      <dgm:spPr/>
      <dgm:t>
        <a:bodyPr/>
        <a:lstStyle/>
        <a:p>
          <a:r>
            <a:rPr lang="en-US" sz="1800" dirty="0">
              <a:latin typeface="Georgia" panose="02040502050405020303" pitchFamily="18" charset="0"/>
            </a:rPr>
            <a:t>Verify the use of sustainable fibers</a:t>
          </a:r>
        </a:p>
      </dgm:t>
    </dgm:pt>
    <dgm:pt modelId="{4FCCBF7C-9584-42A5-B0EF-6A4773F5EE50}" type="parTrans" cxnId="{8D7F9908-291D-483B-8082-F6B15D685EDC}">
      <dgm:prSet/>
      <dgm:spPr/>
      <dgm:t>
        <a:bodyPr/>
        <a:lstStyle/>
        <a:p>
          <a:endParaRPr lang="en-US" sz="1800">
            <a:latin typeface="Georgia" panose="02040502050405020303" pitchFamily="18" charset="0"/>
          </a:endParaRPr>
        </a:p>
      </dgm:t>
    </dgm:pt>
    <dgm:pt modelId="{608B81FB-19B9-42F6-AC31-01AD8111FAA9}" type="sibTrans" cxnId="{8D7F9908-291D-483B-8082-F6B15D685EDC}">
      <dgm:prSet/>
      <dgm:spPr/>
      <dgm:t>
        <a:bodyPr/>
        <a:lstStyle/>
        <a:p>
          <a:endParaRPr lang="en-US" sz="1800">
            <a:latin typeface="Georgia" panose="02040502050405020303" pitchFamily="18" charset="0"/>
          </a:endParaRPr>
        </a:p>
      </dgm:t>
    </dgm:pt>
    <dgm:pt modelId="{90E87B09-9513-4A4B-82CA-9E186F5C5D79}">
      <dgm:prSet phldrT="[Text]" custT="1"/>
      <dgm:spPr/>
      <dgm:t>
        <a:bodyPr/>
        <a:lstStyle/>
        <a:p>
          <a:r>
            <a:rPr lang="en-US" sz="1800" dirty="0">
              <a:latin typeface="Georgia" panose="02040502050405020303" pitchFamily="18" charset="0"/>
            </a:rPr>
            <a:t>Misleading information</a:t>
          </a:r>
        </a:p>
      </dgm:t>
    </dgm:pt>
    <dgm:pt modelId="{8FC01BBC-83C8-4852-9D7A-BC9410CEFB9F}" type="parTrans" cxnId="{296F558C-CAC4-4FB7-BE74-CB9EC8FE0607}">
      <dgm:prSet/>
      <dgm:spPr/>
      <dgm:t>
        <a:bodyPr/>
        <a:lstStyle/>
        <a:p>
          <a:endParaRPr lang="en-US" sz="1800">
            <a:latin typeface="Georgia" panose="02040502050405020303" pitchFamily="18" charset="0"/>
          </a:endParaRPr>
        </a:p>
      </dgm:t>
    </dgm:pt>
    <dgm:pt modelId="{FE48BF48-8106-4D7E-BCBF-5B99C3D64B12}" type="sibTrans" cxnId="{296F558C-CAC4-4FB7-BE74-CB9EC8FE0607}">
      <dgm:prSet/>
      <dgm:spPr/>
      <dgm:t>
        <a:bodyPr/>
        <a:lstStyle/>
        <a:p>
          <a:endParaRPr lang="en-US" sz="1800">
            <a:latin typeface="Georgia" panose="02040502050405020303" pitchFamily="18" charset="0"/>
          </a:endParaRPr>
        </a:p>
      </dgm:t>
    </dgm:pt>
    <dgm:pt modelId="{32B2B557-DBA6-4462-A456-F7545438EBE7}">
      <dgm:prSet phldrT="[Text]" custT="1"/>
      <dgm:spPr/>
      <dgm:t>
        <a:bodyPr/>
        <a:lstStyle/>
        <a:p>
          <a:r>
            <a:rPr lang="en-US" sz="1800" dirty="0">
              <a:latin typeface="Georgia" panose="02040502050405020303" pitchFamily="18" charset="0"/>
            </a:rPr>
            <a:t>Educate the customers about </a:t>
          </a:r>
          <a:r>
            <a:rPr lang="en-US" sz="1800" dirty="0" err="1">
              <a:latin typeface="Georgia" panose="02040502050405020303" pitchFamily="18" charset="0"/>
            </a:rPr>
            <a:t>Lenzing</a:t>
          </a:r>
          <a:r>
            <a:rPr lang="en-US" sz="1800" dirty="0">
              <a:latin typeface="Georgia" panose="02040502050405020303" pitchFamily="18" charset="0"/>
            </a:rPr>
            <a:t> sustainable fibers.</a:t>
          </a:r>
        </a:p>
      </dgm:t>
    </dgm:pt>
    <dgm:pt modelId="{178DE942-27CF-46C3-B762-B85A518811FD}" type="parTrans" cxnId="{8276BB53-DD2F-48B1-994F-4853B1774DFE}">
      <dgm:prSet/>
      <dgm:spPr/>
      <dgm:t>
        <a:bodyPr/>
        <a:lstStyle/>
        <a:p>
          <a:endParaRPr lang="en-US" sz="1800">
            <a:latin typeface="Georgia" panose="02040502050405020303" pitchFamily="18" charset="0"/>
          </a:endParaRPr>
        </a:p>
      </dgm:t>
    </dgm:pt>
    <dgm:pt modelId="{E8DCD8C1-DDB7-4809-BA8F-1695D70DD5A0}" type="sibTrans" cxnId="{8276BB53-DD2F-48B1-994F-4853B1774DFE}">
      <dgm:prSet/>
      <dgm:spPr/>
      <dgm:t>
        <a:bodyPr/>
        <a:lstStyle/>
        <a:p>
          <a:endParaRPr lang="en-US" sz="1800">
            <a:latin typeface="Georgia" panose="02040502050405020303" pitchFamily="18" charset="0"/>
          </a:endParaRPr>
        </a:p>
      </dgm:t>
    </dgm:pt>
    <dgm:pt modelId="{4167E0B3-B29C-B64A-BE1A-09FA141BC50E}">
      <dgm:prSet phldrT="[Text]" custT="1"/>
      <dgm:spPr/>
      <dgm:t>
        <a:bodyPr/>
        <a:lstStyle/>
        <a:p>
          <a:r>
            <a:rPr lang="en-US" sz="1800" dirty="0">
              <a:latin typeface="Georgia" panose="02040502050405020303" pitchFamily="18" charset="0"/>
            </a:rPr>
            <a:t>Supply chain visibility  and mapping</a:t>
          </a:r>
        </a:p>
      </dgm:t>
    </dgm:pt>
    <dgm:pt modelId="{E7D9BF1D-26CD-A24D-98DF-3F577229AE8B}" type="parTrans" cxnId="{409E0FC2-8E97-DB45-9E2A-CC8D568FF9FE}">
      <dgm:prSet/>
      <dgm:spPr/>
      <dgm:t>
        <a:bodyPr/>
        <a:lstStyle/>
        <a:p>
          <a:endParaRPr lang="en-GB" sz="1800">
            <a:latin typeface="Georgia" panose="02040502050405020303" pitchFamily="18" charset="0"/>
          </a:endParaRPr>
        </a:p>
      </dgm:t>
    </dgm:pt>
    <dgm:pt modelId="{C6D668C0-A372-F449-9250-A73E3B0C745F}" type="sibTrans" cxnId="{409E0FC2-8E97-DB45-9E2A-CC8D568FF9FE}">
      <dgm:prSet/>
      <dgm:spPr/>
      <dgm:t>
        <a:bodyPr/>
        <a:lstStyle/>
        <a:p>
          <a:endParaRPr lang="en-GB" sz="1800">
            <a:latin typeface="Georgia" panose="02040502050405020303" pitchFamily="18" charset="0"/>
          </a:endParaRPr>
        </a:p>
      </dgm:t>
    </dgm:pt>
    <dgm:pt modelId="{23841418-3085-424B-86EA-E098372E9A2D}">
      <dgm:prSet phldrT="[Text]" custT="1"/>
      <dgm:spPr/>
      <dgm:t>
        <a:bodyPr/>
        <a:lstStyle/>
        <a:p>
          <a:r>
            <a:rPr lang="en-US" sz="1800" dirty="0">
              <a:latin typeface="Georgia" panose="02040502050405020303" pitchFamily="18" charset="0"/>
            </a:rPr>
            <a:t>Knowledge of material flows</a:t>
          </a:r>
        </a:p>
      </dgm:t>
    </dgm:pt>
    <dgm:pt modelId="{3C890045-7F3F-8A46-A748-ED9466A52A96}" type="parTrans" cxnId="{B773CBEA-AA1E-C84F-9EFD-C20D8AF74FC8}">
      <dgm:prSet/>
      <dgm:spPr/>
      <dgm:t>
        <a:bodyPr/>
        <a:lstStyle/>
        <a:p>
          <a:endParaRPr lang="en-GB" sz="1800">
            <a:latin typeface="Georgia" panose="02040502050405020303" pitchFamily="18" charset="0"/>
          </a:endParaRPr>
        </a:p>
      </dgm:t>
    </dgm:pt>
    <dgm:pt modelId="{53E4959F-1AA5-2640-992C-B0C2864AA824}" type="sibTrans" cxnId="{B773CBEA-AA1E-C84F-9EFD-C20D8AF74FC8}">
      <dgm:prSet/>
      <dgm:spPr/>
      <dgm:t>
        <a:bodyPr/>
        <a:lstStyle/>
        <a:p>
          <a:endParaRPr lang="en-GB" sz="1800">
            <a:latin typeface="Georgia" panose="02040502050405020303" pitchFamily="18" charset="0"/>
          </a:endParaRPr>
        </a:p>
      </dgm:t>
    </dgm:pt>
    <dgm:pt modelId="{EF1EF82A-142D-FC4E-B392-D5432E145660}">
      <dgm:prSet phldrT="[Text]" custT="1"/>
      <dgm:spPr/>
      <dgm:t>
        <a:bodyPr/>
        <a:lstStyle/>
        <a:p>
          <a:r>
            <a:rPr lang="en-US" sz="1800" dirty="0">
              <a:latin typeface="Georgia" panose="02040502050405020303" pitchFamily="18" charset="0"/>
            </a:rPr>
            <a:t>Ensure product authenticity </a:t>
          </a:r>
        </a:p>
      </dgm:t>
    </dgm:pt>
    <dgm:pt modelId="{592BD857-BA60-CF4E-81CA-0C87F305C09D}" type="parTrans" cxnId="{9469B239-87D7-6947-99DE-F18562A73E95}">
      <dgm:prSet/>
      <dgm:spPr/>
      <dgm:t>
        <a:bodyPr/>
        <a:lstStyle/>
        <a:p>
          <a:endParaRPr lang="en-GB" sz="1600">
            <a:latin typeface="Georgia" panose="02040502050405020303" pitchFamily="18" charset="0"/>
          </a:endParaRPr>
        </a:p>
      </dgm:t>
    </dgm:pt>
    <dgm:pt modelId="{873064AA-6643-054E-86CF-1326DE017B88}" type="sibTrans" cxnId="{9469B239-87D7-6947-99DE-F18562A73E95}">
      <dgm:prSet/>
      <dgm:spPr/>
      <dgm:t>
        <a:bodyPr/>
        <a:lstStyle/>
        <a:p>
          <a:endParaRPr lang="en-GB" sz="1600">
            <a:latin typeface="Georgia" panose="02040502050405020303" pitchFamily="18" charset="0"/>
          </a:endParaRPr>
        </a:p>
      </dgm:t>
    </dgm:pt>
    <dgm:pt modelId="{E5F0B0FC-5BC2-4344-BCAE-6CB43B771C70}">
      <dgm:prSet phldrT="[Text]" custT="1"/>
      <dgm:spPr/>
      <dgm:t>
        <a:bodyPr/>
        <a:lstStyle/>
        <a:p>
          <a:r>
            <a:rPr lang="en-US" sz="1800" dirty="0">
              <a:latin typeface="Georgia" panose="02040502050405020303" pitchFamily="18" charset="0"/>
            </a:rPr>
            <a:t>Fight counterfeiting</a:t>
          </a:r>
        </a:p>
      </dgm:t>
    </dgm:pt>
    <dgm:pt modelId="{6CAAFBBE-C46D-754C-BA1D-8E53C0FCF5F2}" type="parTrans" cxnId="{48DD9A02-4C0F-CD4A-AC03-95FF996FCF80}">
      <dgm:prSet/>
      <dgm:spPr/>
      <dgm:t>
        <a:bodyPr/>
        <a:lstStyle/>
        <a:p>
          <a:endParaRPr lang="en-GB" sz="1600">
            <a:latin typeface="Georgia" panose="02040502050405020303" pitchFamily="18" charset="0"/>
          </a:endParaRPr>
        </a:p>
      </dgm:t>
    </dgm:pt>
    <dgm:pt modelId="{562E9C69-7E36-FD49-82B1-DBED52C9C9C9}" type="sibTrans" cxnId="{48DD9A02-4C0F-CD4A-AC03-95FF996FCF80}">
      <dgm:prSet/>
      <dgm:spPr/>
      <dgm:t>
        <a:bodyPr/>
        <a:lstStyle/>
        <a:p>
          <a:endParaRPr lang="en-GB" sz="1600">
            <a:latin typeface="Georgia" panose="02040502050405020303" pitchFamily="18" charset="0"/>
          </a:endParaRPr>
        </a:p>
      </dgm:t>
    </dgm:pt>
    <dgm:pt modelId="{ACC66BF0-A6D8-4A4D-ACB6-1A129C0B3313}">
      <dgm:prSet phldrT="[Text]" custT="1"/>
      <dgm:spPr/>
      <dgm:t>
        <a:bodyPr/>
        <a:lstStyle/>
        <a:p>
          <a:r>
            <a:rPr lang="en-US" sz="1800" dirty="0">
              <a:latin typeface="Georgia" panose="02040502050405020303" pitchFamily="18" charset="0"/>
            </a:rPr>
            <a:t>Lack of traceability</a:t>
          </a:r>
        </a:p>
      </dgm:t>
    </dgm:pt>
    <dgm:pt modelId="{D82F8B9E-0CF4-2A4F-A960-50640AF98A45}" type="parTrans" cxnId="{9FE39EA1-9666-5F42-8424-87C581FE4C8B}">
      <dgm:prSet/>
      <dgm:spPr/>
      <dgm:t>
        <a:bodyPr/>
        <a:lstStyle/>
        <a:p>
          <a:endParaRPr lang="en-GB" sz="1600">
            <a:latin typeface="Georgia" panose="02040502050405020303" pitchFamily="18" charset="0"/>
          </a:endParaRPr>
        </a:p>
      </dgm:t>
    </dgm:pt>
    <dgm:pt modelId="{43F54C2A-053B-744F-B75B-90BE36DE73BC}" type="sibTrans" cxnId="{9FE39EA1-9666-5F42-8424-87C581FE4C8B}">
      <dgm:prSet/>
      <dgm:spPr/>
      <dgm:t>
        <a:bodyPr/>
        <a:lstStyle/>
        <a:p>
          <a:endParaRPr lang="en-GB" sz="1600">
            <a:latin typeface="Georgia" panose="02040502050405020303" pitchFamily="18" charset="0"/>
          </a:endParaRPr>
        </a:p>
      </dgm:t>
    </dgm:pt>
    <dgm:pt modelId="{2DE8FE19-49EB-884A-B940-468183FF8874}">
      <dgm:prSet phldrT="[Text]" custT="1"/>
      <dgm:spPr/>
      <dgm:t>
        <a:bodyPr/>
        <a:lstStyle/>
        <a:p>
          <a:r>
            <a:rPr lang="en-US" sz="1800" dirty="0">
              <a:latin typeface="Georgia" panose="02040502050405020303" pitchFamily="18" charset="0"/>
            </a:rPr>
            <a:t>Lack of visibility</a:t>
          </a:r>
        </a:p>
      </dgm:t>
    </dgm:pt>
    <dgm:pt modelId="{7AD7E552-7DA3-E94E-8696-6737C78A2DD6}" type="parTrans" cxnId="{80E3B29A-4A36-834E-9CF4-65B8731AE020}">
      <dgm:prSet/>
      <dgm:spPr/>
      <dgm:t>
        <a:bodyPr/>
        <a:lstStyle/>
        <a:p>
          <a:endParaRPr lang="en-GB" sz="1600">
            <a:latin typeface="Georgia" panose="02040502050405020303" pitchFamily="18" charset="0"/>
          </a:endParaRPr>
        </a:p>
      </dgm:t>
    </dgm:pt>
    <dgm:pt modelId="{B0B296DC-E728-C742-B5FA-0181B6DDE6F3}" type="sibTrans" cxnId="{80E3B29A-4A36-834E-9CF4-65B8731AE020}">
      <dgm:prSet/>
      <dgm:spPr/>
      <dgm:t>
        <a:bodyPr/>
        <a:lstStyle/>
        <a:p>
          <a:endParaRPr lang="en-GB" sz="1600">
            <a:latin typeface="Georgia" panose="02040502050405020303" pitchFamily="18" charset="0"/>
          </a:endParaRPr>
        </a:p>
      </dgm:t>
    </dgm:pt>
    <dgm:pt modelId="{31640D89-172C-47D4-B55C-767187301E31}" type="pres">
      <dgm:prSet presAssocID="{E75DA2ED-46CF-435F-98B2-FBE00BD2214F}" presName="Name0" presStyleCnt="0">
        <dgm:presLayoutVars>
          <dgm:dir/>
          <dgm:animLvl val="lvl"/>
          <dgm:resizeHandles/>
        </dgm:presLayoutVars>
      </dgm:prSet>
      <dgm:spPr/>
    </dgm:pt>
    <dgm:pt modelId="{5ECA2D2F-182F-0943-8A7A-F89193D5515D}" type="pres">
      <dgm:prSet presAssocID="{E5F0B0FC-5BC2-4344-BCAE-6CB43B771C70}" presName="linNode" presStyleCnt="0"/>
      <dgm:spPr/>
    </dgm:pt>
    <dgm:pt modelId="{A1783785-A125-B34D-85CC-DAD3B79BA4F7}" type="pres">
      <dgm:prSet presAssocID="{E5F0B0FC-5BC2-4344-BCAE-6CB43B771C70}" presName="parentShp" presStyleLbl="node1" presStyleIdx="0" presStyleCnt="4">
        <dgm:presLayoutVars>
          <dgm:bulletEnabled val="1"/>
        </dgm:presLayoutVars>
      </dgm:prSet>
      <dgm:spPr/>
    </dgm:pt>
    <dgm:pt modelId="{3282E84A-F948-DB43-B266-D1A792649FE7}" type="pres">
      <dgm:prSet presAssocID="{E5F0B0FC-5BC2-4344-BCAE-6CB43B771C70}" presName="childShp" presStyleLbl="bgAccFollowNode1" presStyleIdx="0" presStyleCnt="4">
        <dgm:presLayoutVars>
          <dgm:bulletEnabled val="1"/>
        </dgm:presLayoutVars>
      </dgm:prSet>
      <dgm:spPr/>
    </dgm:pt>
    <dgm:pt modelId="{64EB7094-DD98-7547-8968-94D649DEDD49}" type="pres">
      <dgm:prSet presAssocID="{562E9C69-7E36-FD49-82B1-DBED52C9C9C9}" presName="spacing" presStyleCnt="0"/>
      <dgm:spPr/>
    </dgm:pt>
    <dgm:pt modelId="{3BBFDA39-4DA2-CB4B-B36F-569CC015D40D}" type="pres">
      <dgm:prSet presAssocID="{ACC66BF0-A6D8-4A4D-ACB6-1A129C0B3313}" presName="linNode" presStyleCnt="0"/>
      <dgm:spPr/>
    </dgm:pt>
    <dgm:pt modelId="{C36D4A72-9929-D844-9E6E-28B6165DA092}" type="pres">
      <dgm:prSet presAssocID="{ACC66BF0-A6D8-4A4D-ACB6-1A129C0B3313}" presName="parentShp" presStyleLbl="node1" presStyleIdx="1" presStyleCnt="4">
        <dgm:presLayoutVars>
          <dgm:bulletEnabled val="1"/>
        </dgm:presLayoutVars>
      </dgm:prSet>
      <dgm:spPr/>
    </dgm:pt>
    <dgm:pt modelId="{A744FDF2-36CC-3F4B-9428-7F5562D2FAAB}" type="pres">
      <dgm:prSet presAssocID="{ACC66BF0-A6D8-4A4D-ACB6-1A129C0B3313}" presName="childShp" presStyleLbl="bgAccFollowNode1" presStyleIdx="1" presStyleCnt="4">
        <dgm:presLayoutVars>
          <dgm:bulletEnabled val="1"/>
        </dgm:presLayoutVars>
      </dgm:prSet>
      <dgm:spPr/>
    </dgm:pt>
    <dgm:pt modelId="{B1FC70B0-5326-4541-BB98-DDFE7304FD5D}" type="pres">
      <dgm:prSet presAssocID="{43F54C2A-053B-744F-B75B-90BE36DE73BC}" presName="spacing" presStyleCnt="0"/>
      <dgm:spPr/>
    </dgm:pt>
    <dgm:pt modelId="{E65A7AB8-A968-C745-BBAC-C5F7595A6F8E}" type="pres">
      <dgm:prSet presAssocID="{2DE8FE19-49EB-884A-B940-468183FF8874}" presName="linNode" presStyleCnt="0"/>
      <dgm:spPr/>
    </dgm:pt>
    <dgm:pt modelId="{BDB66D29-DE2B-5942-9D20-1CAD198AF448}" type="pres">
      <dgm:prSet presAssocID="{2DE8FE19-49EB-884A-B940-468183FF8874}" presName="parentShp" presStyleLbl="node1" presStyleIdx="2" presStyleCnt="4">
        <dgm:presLayoutVars>
          <dgm:bulletEnabled val="1"/>
        </dgm:presLayoutVars>
      </dgm:prSet>
      <dgm:spPr/>
    </dgm:pt>
    <dgm:pt modelId="{CD41EA0A-9423-9B47-83AC-26F4346C23BE}" type="pres">
      <dgm:prSet presAssocID="{2DE8FE19-49EB-884A-B940-468183FF8874}" presName="childShp" presStyleLbl="bgAccFollowNode1" presStyleIdx="2" presStyleCnt="4">
        <dgm:presLayoutVars>
          <dgm:bulletEnabled val="1"/>
        </dgm:presLayoutVars>
      </dgm:prSet>
      <dgm:spPr/>
    </dgm:pt>
    <dgm:pt modelId="{E23C9AC7-3D13-764C-AF65-E9B4EF7327F6}" type="pres">
      <dgm:prSet presAssocID="{B0B296DC-E728-C742-B5FA-0181B6DDE6F3}" presName="spacing" presStyleCnt="0"/>
      <dgm:spPr/>
    </dgm:pt>
    <dgm:pt modelId="{0BE88CB1-9D35-4A56-B1AE-E33245402571}" type="pres">
      <dgm:prSet presAssocID="{90E87B09-9513-4A4B-82CA-9E186F5C5D79}" presName="linNode" presStyleCnt="0"/>
      <dgm:spPr/>
    </dgm:pt>
    <dgm:pt modelId="{933969BD-4E06-4FF7-BE51-AF2871B28CB6}" type="pres">
      <dgm:prSet presAssocID="{90E87B09-9513-4A4B-82CA-9E186F5C5D79}" presName="parentShp" presStyleLbl="node1" presStyleIdx="3" presStyleCnt="4">
        <dgm:presLayoutVars>
          <dgm:bulletEnabled val="1"/>
        </dgm:presLayoutVars>
      </dgm:prSet>
      <dgm:spPr/>
    </dgm:pt>
    <dgm:pt modelId="{E744D770-3F19-4891-A08F-0280D586369F}" type="pres">
      <dgm:prSet presAssocID="{90E87B09-9513-4A4B-82CA-9E186F5C5D79}" presName="childShp" presStyleLbl="bgAccFollowNode1" presStyleIdx="3" presStyleCnt="4">
        <dgm:presLayoutVars>
          <dgm:bulletEnabled val="1"/>
        </dgm:presLayoutVars>
      </dgm:prSet>
      <dgm:spPr/>
    </dgm:pt>
  </dgm:ptLst>
  <dgm:cxnLst>
    <dgm:cxn modelId="{48DD9A02-4C0F-CD4A-AC03-95FF996FCF80}" srcId="{E75DA2ED-46CF-435F-98B2-FBE00BD2214F}" destId="{E5F0B0FC-5BC2-4344-BCAE-6CB43B771C70}" srcOrd="0" destOrd="0" parTransId="{6CAAFBBE-C46D-754C-BA1D-8E53C0FCF5F2}" sibTransId="{562E9C69-7E36-FD49-82B1-DBED52C9C9C9}"/>
    <dgm:cxn modelId="{8D7F9908-291D-483B-8082-F6B15D685EDC}" srcId="{E5F0B0FC-5BC2-4344-BCAE-6CB43B771C70}" destId="{F290EEA3-DD95-450A-9558-1B06C7745D81}" srcOrd="1" destOrd="0" parTransId="{4FCCBF7C-9584-42A5-B0EF-6A4773F5EE50}" sibTransId="{608B81FB-19B9-42F6-AC31-01AD8111FAA9}"/>
    <dgm:cxn modelId="{BFF5AD1F-FC45-C949-86EA-EDC58110BA0F}" type="presOf" srcId="{EF1EF82A-142D-FC4E-B392-D5432E145660}" destId="{3282E84A-F948-DB43-B266-D1A792649FE7}" srcOrd="0" destOrd="0" presId="urn:microsoft.com/office/officeart/2005/8/layout/vList6"/>
    <dgm:cxn modelId="{FE12322E-2DC6-D24B-BE68-7EDCBA6EFBC0}" type="presOf" srcId="{E5F0B0FC-5BC2-4344-BCAE-6CB43B771C70}" destId="{A1783785-A125-B34D-85CC-DAD3B79BA4F7}" srcOrd="0" destOrd="0" presId="urn:microsoft.com/office/officeart/2005/8/layout/vList6"/>
    <dgm:cxn modelId="{9469B239-87D7-6947-99DE-F18562A73E95}" srcId="{E5F0B0FC-5BC2-4344-BCAE-6CB43B771C70}" destId="{EF1EF82A-142D-FC4E-B392-D5432E145660}" srcOrd="0" destOrd="0" parTransId="{592BD857-BA60-CF4E-81CA-0C87F305C09D}" sibTransId="{873064AA-6643-054E-86CF-1326DE017B88}"/>
    <dgm:cxn modelId="{69012E46-BC20-FB40-9343-36124397D7C3}" type="presOf" srcId="{4167E0B3-B29C-B64A-BE1A-09FA141BC50E}" destId="{CD41EA0A-9423-9B47-83AC-26F4346C23BE}" srcOrd="0" destOrd="0" presId="urn:microsoft.com/office/officeart/2005/8/layout/vList6"/>
    <dgm:cxn modelId="{8276BB53-DD2F-48B1-994F-4853B1774DFE}" srcId="{90E87B09-9513-4A4B-82CA-9E186F5C5D79}" destId="{32B2B557-DBA6-4462-A456-F7545438EBE7}" srcOrd="0" destOrd="0" parTransId="{178DE942-27CF-46C3-B762-B85A518811FD}" sibTransId="{E8DCD8C1-DDB7-4809-BA8F-1695D70DD5A0}"/>
    <dgm:cxn modelId="{AA846E63-6AB5-48DA-A9C1-00155297A9C4}" type="presOf" srcId="{90E87B09-9513-4A4B-82CA-9E186F5C5D79}" destId="{933969BD-4E06-4FF7-BE51-AF2871B28CB6}" srcOrd="0" destOrd="0" presId="urn:microsoft.com/office/officeart/2005/8/layout/vList6"/>
    <dgm:cxn modelId="{FB125E64-DDCE-9442-932A-3008BA979415}" type="presOf" srcId="{2DE8FE19-49EB-884A-B940-468183FF8874}" destId="{BDB66D29-DE2B-5942-9D20-1CAD198AF448}" srcOrd="0" destOrd="0" presId="urn:microsoft.com/office/officeart/2005/8/layout/vList6"/>
    <dgm:cxn modelId="{78B1C76E-5440-420E-9263-8FB5CC7B9CC1}" srcId="{ACC66BF0-A6D8-4A4D-ACB6-1A129C0B3313}" destId="{D96CAAF3-C12D-4F1D-B05B-433D6228DD6D}" srcOrd="0" destOrd="0" parTransId="{1C4059FB-BEDB-4C98-85BF-CD77D7EA6040}" sibTransId="{0721FCFE-9992-4CCA-BDEA-5FF178C186EC}"/>
    <dgm:cxn modelId="{2C181874-3A70-4FA4-8284-A994AA652B44}" type="presOf" srcId="{32B2B557-DBA6-4462-A456-F7545438EBE7}" destId="{E744D770-3F19-4891-A08F-0280D586369F}" srcOrd="0" destOrd="0" presId="urn:microsoft.com/office/officeart/2005/8/layout/vList6"/>
    <dgm:cxn modelId="{0BA71D8A-B8A0-C04D-B957-1F39FA52353B}" type="presOf" srcId="{F290EEA3-DD95-450A-9558-1B06C7745D81}" destId="{3282E84A-F948-DB43-B266-D1A792649FE7}" srcOrd="0" destOrd="1" presId="urn:microsoft.com/office/officeart/2005/8/layout/vList6"/>
    <dgm:cxn modelId="{296F558C-CAC4-4FB7-BE74-CB9EC8FE0607}" srcId="{E75DA2ED-46CF-435F-98B2-FBE00BD2214F}" destId="{90E87B09-9513-4A4B-82CA-9E186F5C5D79}" srcOrd="3" destOrd="0" parTransId="{8FC01BBC-83C8-4852-9D7A-BC9410CEFB9F}" sibTransId="{FE48BF48-8106-4D7E-BCBF-5B99C3D64B12}"/>
    <dgm:cxn modelId="{F3D9C499-31F3-B349-AC1C-56B658E180B9}" type="presOf" srcId="{D96CAAF3-C12D-4F1D-B05B-433D6228DD6D}" destId="{A744FDF2-36CC-3F4B-9428-7F5562D2FAAB}" srcOrd="0" destOrd="0" presId="urn:microsoft.com/office/officeart/2005/8/layout/vList6"/>
    <dgm:cxn modelId="{80E3B29A-4A36-834E-9CF4-65B8731AE020}" srcId="{E75DA2ED-46CF-435F-98B2-FBE00BD2214F}" destId="{2DE8FE19-49EB-884A-B940-468183FF8874}" srcOrd="2" destOrd="0" parTransId="{7AD7E552-7DA3-E94E-8696-6737C78A2DD6}" sibTransId="{B0B296DC-E728-C742-B5FA-0181B6DDE6F3}"/>
    <dgm:cxn modelId="{9FE39EA1-9666-5F42-8424-87C581FE4C8B}" srcId="{E75DA2ED-46CF-435F-98B2-FBE00BD2214F}" destId="{ACC66BF0-A6D8-4A4D-ACB6-1A129C0B3313}" srcOrd="1" destOrd="0" parTransId="{D82F8B9E-0CF4-2A4F-A960-50640AF98A45}" sibTransId="{43F54C2A-053B-744F-B75B-90BE36DE73BC}"/>
    <dgm:cxn modelId="{403161BD-F9CD-864C-AEC5-FD7C79024BA2}" type="presOf" srcId="{23841418-3085-424B-86EA-E098372E9A2D}" destId="{A744FDF2-36CC-3F4B-9428-7F5562D2FAAB}" srcOrd="0" destOrd="1" presId="urn:microsoft.com/office/officeart/2005/8/layout/vList6"/>
    <dgm:cxn modelId="{15D6A3BE-0145-8742-9576-3DD3DF8B84AF}" type="presOf" srcId="{ACC66BF0-A6D8-4A4D-ACB6-1A129C0B3313}" destId="{C36D4A72-9929-D844-9E6E-28B6165DA092}" srcOrd="0" destOrd="0" presId="urn:microsoft.com/office/officeart/2005/8/layout/vList6"/>
    <dgm:cxn modelId="{409E0FC2-8E97-DB45-9E2A-CC8D568FF9FE}" srcId="{2DE8FE19-49EB-884A-B940-468183FF8874}" destId="{4167E0B3-B29C-B64A-BE1A-09FA141BC50E}" srcOrd="0" destOrd="0" parTransId="{E7D9BF1D-26CD-A24D-98DF-3F577229AE8B}" sibTransId="{C6D668C0-A372-F449-9250-A73E3B0C745F}"/>
    <dgm:cxn modelId="{A41136CB-5319-49DE-B425-6D929E98D351}" type="presOf" srcId="{E75DA2ED-46CF-435F-98B2-FBE00BD2214F}" destId="{31640D89-172C-47D4-B55C-767187301E31}" srcOrd="0" destOrd="0" presId="urn:microsoft.com/office/officeart/2005/8/layout/vList6"/>
    <dgm:cxn modelId="{B773CBEA-AA1E-C84F-9EFD-C20D8AF74FC8}" srcId="{ACC66BF0-A6D8-4A4D-ACB6-1A129C0B3313}" destId="{23841418-3085-424B-86EA-E098372E9A2D}" srcOrd="1" destOrd="0" parTransId="{3C890045-7F3F-8A46-A748-ED9466A52A96}" sibTransId="{53E4959F-1AA5-2640-992C-B0C2864AA824}"/>
    <dgm:cxn modelId="{9492F54E-15E1-DE42-A74D-823EFE03FF88}" type="presParOf" srcId="{31640D89-172C-47D4-B55C-767187301E31}" destId="{5ECA2D2F-182F-0943-8A7A-F89193D5515D}" srcOrd="0" destOrd="0" presId="urn:microsoft.com/office/officeart/2005/8/layout/vList6"/>
    <dgm:cxn modelId="{B9573C18-57DE-514C-9168-B8589672C39A}" type="presParOf" srcId="{5ECA2D2F-182F-0943-8A7A-F89193D5515D}" destId="{A1783785-A125-B34D-85CC-DAD3B79BA4F7}" srcOrd="0" destOrd="0" presId="urn:microsoft.com/office/officeart/2005/8/layout/vList6"/>
    <dgm:cxn modelId="{5E09A5F1-1E40-3A4E-AC74-2532E09770ED}" type="presParOf" srcId="{5ECA2D2F-182F-0943-8A7A-F89193D5515D}" destId="{3282E84A-F948-DB43-B266-D1A792649FE7}" srcOrd="1" destOrd="0" presId="urn:microsoft.com/office/officeart/2005/8/layout/vList6"/>
    <dgm:cxn modelId="{87D1EDBD-6EC0-FF4D-A09D-2266C7683C7E}" type="presParOf" srcId="{31640D89-172C-47D4-B55C-767187301E31}" destId="{64EB7094-DD98-7547-8968-94D649DEDD49}" srcOrd="1" destOrd="0" presId="urn:microsoft.com/office/officeart/2005/8/layout/vList6"/>
    <dgm:cxn modelId="{366AE89F-5845-384F-8B75-7FE3661C0161}" type="presParOf" srcId="{31640D89-172C-47D4-B55C-767187301E31}" destId="{3BBFDA39-4DA2-CB4B-B36F-569CC015D40D}" srcOrd="2" destOrd="0" presId="urn:microsoft.com/office/officeart/2005/8/layout/vList6"/>
    <dgm:cxn modelId="{748E336D-E014-DE4C-BF66-F0D960CDF952}" type="presParOf" srcId="{3BBFDA39-4DA2-CB4B-B36F-569CC015D40D}" destId="{C36D4A72-9929-D844-9E6E-28B6165DA092}" srcOrd="0" destOrd="0" presId="urn:microsoft.com/office/officeart/2005/8/layout/vList6"/>
    <dgm:cxn modelId="{54EC3F9B-997D-2E48-BD6A-813267411C1C}" type="presParOf" srcId="{3BBFDA39-4DA2-CB4B-B36F-569CC015D40D}" destId="{A744FDF2-36CC-3F4B-9428-7F5562D2FAAB}" srcOrd="1" destOrd="0" presId="urn:microsoft.com/office/officeart/2005/8/layout/vList6"/>
    <dgm:cxn modelId="{9734601D-A27A-3A44-A85A-DD4CA3E95CC7}" type="presParOf" srcId="{31640D89-172C-47D4-B55C-767187301E31}" destId="{B1FC70B0-5326-4541-BB98-DDFE7304FD5D}" srcOrd="3" destOrd="0" presId="urn:microsoft.com/office/officeart/2005/8/layout/vList6"/>
    <dgm:cxn modelId="{31AF56F3-3B8B-D340-8190-C2A591EE5CE7}" type="presParOf" srcId="{31640D89-172C-47D4-B55C-767187301E31}" destId="{E65A7AB8-A968-C745-BBAC-C5F7595A6F8E}" srcOrd="4" destOrd="0" presId="urn:microsoft.com/office/officeart/2005/8/layout/vList6"/>
    <dgm:cxn modelId="{F0D0647E-7492-D541-99C2-18F17FCD427C}" type="presParOf" srcId="{E65A7AB8-A968-C745-BBAC-C5F7595A6F8E}" destId="{BDB66D29-DE2B-5942-9D20-1CAD198AF448}" srcOrd="0" destOrd="0" presId="urn:microsoft.com/office/officeart/2005/8/layout/vList6"/>
    <dgm:cxn modelId="{04D215D8-7763-494A-9DC0-34AD4E855F4C}" type="presParOf" srcId="{E65A7AB8-A968-C745-BBAC-C5F7595A6F8E}" destId="{CD41EA0A-9423-9B47-83AC-26F4346C23BE}" srcOrd="1" destOrd="0" presId="urn:microsoft.com/office/officeart/2005/8/layout/vList6"/>
    <dgm:cxn modelId="{3E06F039-A4D7-C945-A0F3-E129E2F7D1C2}" type="presParOf" srcId="{31640D89-172C-47D4-B55C-767187301E31}" destId="{E23C9AC7-3D13-764C-AF65-E9B4EF7327F6}" srcOrd="5" destOrd="0" presId="urn:microsoft.com/office/officeart/2005/8/layout/vList6"/>
    <dgm:cxn modelId="{66F97FC5-BE70-426F-BDA3-1B6C166AF608}" type="presParOf" srcId="{31640D89-172C-47D4-B55C-767187301E31}" destId="{0BE88CB1-9D35-4A56-B1AE-E33245402571}" srcOrd="6" destOrd="0" presId="urn:microsoft.com/office/officeart/2005/8/layout/vList6"/>
    <dgm:cxn modelId="{C20B16FF-64B9-4A48-BF7B-88134B7F407C}" type="presParOf" srcId="{0BE88CB1-9D35-4A56-B1AE-E33245402571}" destId="{933969BD-4E06-4FF7-BE51-AF2871B28CB6}" srcOrd="0" destOrd="0" presId="urn:microsoft.com/office/officeart/2005/8/layout/vList6"/>
    <dgm:cxn modelId="{74307E1D-E92E-41C4-B604-F86E19E806BF}" type="presParOf" srcId="{0BE88CB1-9D35-4A56-B1AE-E33245402571}" destId="{E744D770-3F19-4891-A08F-0280D586369F}"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65C2CD-AFA5-4CB5-946E-76674F6FE794}" type="doc">
      <dgm:prSet loTypeId="urn:microsoft.com/office/officeart/2005/8/layout/cycle2" loCatId="cycle" qsTypeId="urn:microsoft.com/office/officeart/2005/8/quickstyle/simple1" qsCatId="simple" csTypeId="urn:microsoft.com/office/officeart/2005/8/colors/accent0_1" csCatId="mainScheme" phldr="1"/>
      <dgm:spPr/>
      <dgm:t>
        <a:bodyPr/>
        <a:lstStyle/>
        <a:p>
          <a:endParaRPr lang="en-US"/>
        </a:p>
      </dgm:t>
    </dgm:pt>
    <dgm:pt modelId="{FF9CC69C-923B-4935-AD0B-FD480F065289}">
      <dgm:prSet phldrT="[Text]"/>
      <dgm:spPr/>
      <dgm:t>
        <a:bodyPr/>
        <a:lstStyle/>
        <a:p>
          <a:r>
            <a:rPr lang="en-US" dirty="0" err="1"/>
            <a:t>Lenzing</a:t>
          </a:r>
          <a:r>
            <a:rPr lang="en-US" dirty="0"/>
            <a:t> TENCIL fibers</a:t>
          </a:r>
        </a:p>
      </dgm:t>
    </dgm:pt>
    <dgm:pt modelId="{DA03D2C0-2CA7-495E-9694-52CA7EB16C99}" type="parTrans" cxnId="{30DF62BD-3C01-4745-9BEC-D56CE1189388}">
      <dgm:prSet/>
      <dgm:spPr/>
      <dgm:t>
        <a:bodyPr/>
        <a:lstStyle/>
        <a:p>
          <a:endParaRPr lang="en-US"/>
        </a:p>
      </dgm:t>
    </dgm:pt>
    <dgm:pt modelId="{001C47E2-64A1-4EDD-8D3D-9B5602BFB4BD}" type="sibTrans" cxnId="{30DF62BD-3C01-4745-9BEC-D56CE1189388}">
      <dgm:prSet/>
      <dgm:spPr>
        <a:solidFill>
          <a:schemeClr val="tx1"/>
        </a:solidFill>
      </dgm:spPr>
      <dgm:t>
        <a:bodyPr/>
        <a:lstStyle/>
        <a:p>
          <a:endParaRPr lang="en-US"/>
        </a:p>
      </dgm:t>
    </dgm:pt>
    <dgm:pt modelId="{1E1C228F-5571-4603-8675-75CA47F62AAA}">
      <dgm:prSet phldrT="[Text]"/>
      <dgm:spPr/>
      <dgm:t>
        <a:bodyPr/>
        <a:lstStyle/>
        <a:p>
          <a:r>
            <a:rPr lang="en-US" dirty="0"/>
            <a:t>Textile Genesis</a:t>
          </a:r>
        </a:p>
      </dgm:t>
    </dgm:pt>
    <dgm:pt modelId="{BD35D06A-75CE-42E3-B055-1C5BAB2358A1}" type="parTrans" cxnId="{D7D65F15-B40C-48C3-8338-5A058FD95DD1}">
      <dgm:prSet/>
      <dgm:spPr/>
      <dgm:t>
        <a:bodyPr/>
        <a:lstStyle/>
        <a:p>
          <a:endParaRPr lang="en-US"/>
        </a:p>
      </dgm:t>
    </dgm:pt>
    <dgm:pt modelId="{7BBAAA69-E84E-4EF1-8AC9-A901574A09BA}" type="sibTrans" cxnId="{D7D65F15-B40C-48C3-8338-5A058FD95DD1}">
      <dgm:prSet/>
      <dgm:spPr>
        <a:solidFill>
          <a:schemeClr val="tx1"/>
        </a:solidFill>
      </dgm:spPr>
      <dgm:t>
        <a:bodyPr/>
        <a:lstStyle/>
        <a:p>
          <a:endParaRPr lang="en-US"/>
        </a:p>
      </dgm:t>
    </dgm:pt>
    <dgm:pt modelId="{4EAF9D51-DB83-4610-875B-67DFCB0C44C6}">
      <dgm:prSet phldrT="[Text]"/>
      <dgm:spPr/>
      <dgm:t>
        <a:bodyPr/>
        <a:lstStyle/>
        <a:p>
          <a:r>
            <a:rPr lang="en-US" dirty="0"/>
            <a:t>Chicks</a:t>
          </a:r>
        </a:p>
      </dgm:t>
    </dgm:pt>
    <dgm:pt modelId="{6E98954B-D0C6-49A1-8663-C1C5C3336C89}" type="parTrans" cxnId="{7F3032FA-2318-43A7-9B28-9026BB418EFD}">
      <dgm:prSet/>
      <dgm:spPr/>
      <dgm:t>
        <a:bodyPr/>
        <a:lstStyle/>
        <a:p>
          <a:endParaRPr lang="en-US"/>
        </a:p>
      </dgm:t>
    </dgm:pt>
    <dgm:pt modelId="{C8D72001-9745-4830-897E-ED5BE483CC27}" type="sibTrans" cxnId="{7F3032FA-2318-43A7-9B28-9026BB418EFD}">
      <dgm:prSet/>
      <dgm:spPr>
        <a:solidFill>
          <a:schemeClr val="tx1"/>
        </a:solidFill>
      </dgm:spPr>
      <dgm:t>
        <a:bodyPr/>
        <a:lstStyle/>
        <a:p>
          <a:endParaRPr lang="en-US"/>
        </a:p>
      </dgm:t>
    </dgm:pt>
    <dgm:pt modelId="{988B489D-8199-4299-A8D0-C1FAB0DE2FDD}" type="pres">
      <dgm:prSet presAssocID="{C165C2CD-AFA5-4CB5-946E-76674F6FE794}" presName="cycle" presStyleCnt="0">
        <dgm:presLayoutVars>
          <dgm:dir/>
          <dgm:resizeHandles val="exact"/>
        </dgm:presLayoutVars>
      </dgm:prSet>
      <dgm:spPr/>
    </dgm:pt>
    <dgm:pt modelId="{85FBDE3B-C321-4E91-82E4-D0CC60F92E87}" type="pres">
      <dgm:prSet presAssocID="{FF9CC69C-923B-4935-AD0B-FD480F065289}" presName="node" presStyleLbl="node1" presStyleIdx="0" presStyleCnt="3" custScaleX="72220" custScaleY="67626" custRadScaleRad="94839" custRadScaleInc="16433">
        <dgm:presLayoutVars>
          <dgm:bulletEnabled val="1"/>
        </dgm:presLayoutVars>
      </dgm:prSet>
      <dgm:spPr/>
    </dgm:pt>
    <dgm:pt modelId="{4AB0858F-A6E4-4F5C-99BF-86F8008E438C}" type="pres">
      <dgm:prSet presAssocID="{001C47E2-64A1-4EDD-8D3D-9B5602BFB4BD}" presName="sibTrans" presStyleLbl="sibTrans2D1" presStyleIdx="0" presStyleCnt="3"/>
      <dgm:spPr/>
    </dgm:pt>
    <dgm:pt modelId="{805AED1C-5B6F-44B2-9349-5E25B191BB41}" type="pres">
      <dgm:prSet presAssocID="{001C47E2-64A1-4EDD-8D3D-9B5602BFB4BD}" presName="connectorText" presStyleLbl="sibTrans2D1" presStyleIdx="0" presStyleCnt="3"/>
      <dgm:spPr/>
    </dgm:pt>
    <dgm:pt modelId="{D9F05495-3CDF-4C9B-8A58-4D5F53972E13}" type="pres">
      <dgm:prSet presAssocID="{1E1C228F-5571-4603-8675-75CA47F62AAA}" presName="node" presStyleLbl="node1" presStyleIdx="1" presStyleCnt="3" custScaleX="72220" custScaleY="67626" custRadScaleRad="112660" custRadScaleInc="6726">
        <dgm:presLayoutVars>
          <dgm:bulletEnabled val="1"/>
        </dgm:presLayoutVars>
      </dgm:prSet>
      <dgm:spPr/>
    </dgm:pt>
    <dgm:pt modelId="{EE851908-E205-4273-A94A-05FECF88507A}" type="pres">
      <dgm:prSet presAssocID="{7BBAAA69-E84E-4EF1-8AC9-A901574A09BA}" presName="sibTrans" presStyleLbl="sibTrans2D1" presStyleIdx="1" presStyleCnt="3"/>
      <dgm:spPr/>
    </dgm:pt>
    <dgm:pt modelId="{FA336C61-7E3B-47C7-AC79-7E471FD89FFA}" type="pres">
      <dgm:prSet presAssocID="{7BBAAA69-E84E-4EF1-8AC9-A901574A09BA}" presName="connectorText" presStyleLbl="sibTrans2D1" presStyleIdx="1" presStyleCnt="3"/>
      <dgm:spPr/>
    </dgm:pt>
    <dgm:pt modelId="{8A9DB987-2D5B-4020-A213-864BA94A2006}" type="pres">
      <dgm:prSet presAssocID="{4EAF9D51-DB83-4610-875B-67DFCB0C44C6}" presName="node" presStyleLbl="node1" presStyleIdx="2" presStyleCnt="3" custScaleX="72220" custScaleY="67626">
        <dgm:presLayoutVars>
          <dgm:bulletEnabled val="1"/>
        </dgm:presLayoutVars>
      </dgm:prSet>
      <dgm:spPr/>
    </dgm:pt>
    <dgm:pt modelId="{53F1F048-4589-4ABD-AA00-707FA456CC31}" type="pres">
      <dgm:prSet presAssocID="{C8D72001-9745-4830-897E-ED5BE483CC27}" presName="sibTrans" presStyleLbl="sibTrans2D1" presStyleIdx="2" presStyleCnt="3"/>
      <dgm:spPr/>
    </dgm:pt>
    <dgm:pt modelId="{923856B1-F6ED-47A2-9CC3-BDACEA79098F}" type="pres">
      <dgm:prSet presAssocID="{C8D72001-9745-4830-897E-ED5BE483CC27}" presName="connectorText" presStyleLbl="sibTrans2D1" presStyleIdx="2" presStyleCnt="3"/>
      <dgm:spPr/>
    </dgm:pt>
  </dgm:ptLst>
  <dgm:cxnLst>
    <dgm:cxn modelId="{CB58B503-8391-4A38-B078-FCD019497AD5}" type="presOf" srcId="{7BBAAA69-E84E-4EF1-8AC9-A901574A09BA}" destId="{FA336C61-7E3B-47C7-AC79-7E471FD89FFA}" srcOrd="1" destOrd="0" presId="urn:microsoft.com/office/officeart/2005/8/layout/cycle2"/>
    <dgm:cxn modelId="{D7D65F15-B40C-48C3-8338-5A058FD95DD1}" srcId="{C165C2CD-AFA5-4CB5-946E-76674F6FE794}" destId="{1E1C228F-5571-4603-8675-75CA47F62AAA}" srcOrd="1" destOrd="0" parTransId="{BD35D06A-75CE-42E3-B055-1C5BAB2358A1}" sibTransId="{7BBAAA69-E84E-4EF1-8AC9-A901574A09BA}"/>
    <dgm:cxn modelId="{60DB604F-611D-4C31-8A79-8D1F18BE23C8}" type="presOf" srcId="{C8D72001-9745-4830-897E-ED5BE483CC27}" destId="{923856B1-F6ED-47A2-9CC3-BDACEA79098F}" srcOrd="1" destOrd="0" presId="urn:microsoft.com/office/officeart/2005/8/layout/cycle2"/>
    <dgm:cxn modelId="{EB6DBA53-6091-41E2-B86E-A140DFAF5A52}" type="presOf" srcId="{C8D72001-9745-4830-897E-ED5BE483CC27}" destId="{53F1F048-4589-4ABD-AA00-707FA456CC31}" srcOrd="0" destOrd="0" presId="urn:microsoft.com/office/officeart/2005/8/layout/cycle2"/>
    <dgm:cxn modelId="{13EED26F-1C6E-42AF-BBBD-A1A63934FB61}" type="presOf" srcId="{7BBAAA69-E84E-4EF1-8AC9-A901574A09BA}" destId="{EE851908-E205-4273-A94A-05FECF88507A}" srcOrd="0" destOrd="0" presId="urn:microsoft.com/office/officeart/2005/8/layout/cycle2"/>
    <dgm:cxn modelId="{08C6FE84-F0B6-4F5E-BAFB-27711F003DDC}" type="presOf" srcId="{FF9CC69C-923B-4935-AD0B-FD480F065289}" destId="{85FBDE3B-C321-4E91-82E4-D0CC60F92E87}" srcOrd="0" destOrd="0" presId="urn:microsoft.com/office/officeart/2005/8/layout/cycle2"/>
    <dgm:cxn modelId="{E8F55FB4-A8ED-4851-97F3-BA2B7D3D2511}" type="presOf" srcId="{001C47E2-64A1-4EDD-8D3D-9B5602BFB4BD}" destId="{4AB0858F-A6E4-4F5C-99BF-86F8008E438C}" srcOrd="0" destOrd="0" presId="urn:microsoft.com/office/officeart/2005/8/layout/cycle2"/>
    <dgm:cxn modelId="{5DC602B6-FEB9-4157-8BA2-4E5BC5D2DCE0}" type="presOf" srcId="{001C47E2-64A1-4EDD-8D3D-9B5602BFB4BD}" destId="{805AED1C-5B6F-44B2-9349-5E25B191BB41}" srcOrd="1" destOrd="0" presId="urn:microsoft.com/office/officeart/2005/8/layout/cycle2"/>
    <dgm:cxn modelId="{E366B2BA-FD56-418D-A244-F04839C63373}" type="presOf" srcId="{C165C2CD-AFA5-4CB5-946E-76674F6FE794}" destId="{988B489D-8199-4299-A8D0-C1FAB0DE2FDD}" srcOrd="0" destOrd="0" presId="urn:microsoft.com/office/officeart/2005/8/layout/cycle2"/>
    <dgm:cxn modelId="{30DF62BD-3C01-4745-9BEC-D56CE1189388}" srcId="{C165C2CD-AFA5-4CB5-946E-76674F6FE794}" destId="{FF9CC69C-923B-4935-AD0B-FD480F065289}" srcOrd="0" destOrd="0" parTransId="{DA03D2C0-2CA7-495E-9694-52CA7EB16C99}" sibTransId="{001C47E2-64A1-4EDD-8D3D-9B5602BFB4BD}"/>
    <dgm:cxn modelId="{7875BEBD-912B-4A98-B75D-2597DF71F655}" type="presOf" srcId="{1E1C228F-5571-4603-8675-75CA47F62AAA}" destId="{D9F05495-3CDF-4C9B-8A58-4D5F53972E13}" srcOrd="0" destOrd="0" presId="urn:microsoft.com/office/officeart/2005/8/layout/cycle2"/>
    <dgm:cxn modelId="{292495E3-E5B5-4171-8E74-8B887B947111}" type="presOf" srcId="{4EAF9D51-DB83-4610-875B-67DFCB0C44C6}" destId="{8A9DB987-2D5B-4020-A213-864BA94A2006}" srcOrd="0" destOrd="0" presId="urn:microsoft.com/office/officeart/2005/8/layout/cycle2"/>
    <dgm:cxn modelId="{7F3032FA-2318-43A7-9B28-9026BB418EFD}" srcId="{C165C2CD-AFA5-4CB5-946E-76674F6FE794}" destId="{4EAF9D51-DB83-4610-875B-67DFCB0C44C6}" srcOrd="2" destOrd="0" parTransId="{6E98954B-D0C6-49A1-8663-C1C5C3336C89}" sibTransId="{C8D72001-9745-4830-897E-ED5BE483CC27}"/>
    <dgm:cxn modelId="{065D0520-55EE-4C8C-9B40-4EC2CD21FD4A}" type="presParOf" srcId="{988B489D-8199-4299-A8D0-C1FAB0DE2FDD}" destId="{85FBDE3B-C321-4E91-82E4-D0CC60F92E87}" srcOrd="0" destOrd="0" presId="urn:microsoft.com/office/officeart/2005/8/layout/cycle2"/>
    <dgm:cxn modelId="{9EE1689B-27D0-4176-B1E9-E6992442B8BE}" type="presParOf" srcId="{988B489D-8199-4299-A8D0-C1FAB0DE2FDD}" destId="{4AB0858F-A6E4-4F5C-99BF-86F8008E438C}" srcOrd="1" destOrd="0" presId="urn:microsoft.com/office/officeart/2005/8/layout/cycle2"/>
    <dgm:cxn modelId="{8FFB8286-2CBF-40B7-92B0-B105E27EDF20}" type="presParOf" srcId="{4AB0858F-A6E4-4F5C-99BF-86F8008E438C}" destId="{805AED1C-5B6F-44B2-9349-5E25B191BB41}" srcOrd="0" destOrd="0" presId="urn:microsoft.com/office/officeart/2005/8/layout/cycle2"/>
    <dgm:cxn modelId="{3DC60E31-F27A-4B28-AF55-B4642D4F8A4A}" type="presParOf" srcId="{988B489D-8199-4299-A8D0-C1FAB0DE2FDD}" destId="{D9F05495-3CDF-4C9B-8A58-4D5F53972E13}" srcOrd="2" destOrd="0" presId="urn:microsoft.com/office/officeart/2005/8/layout/cycle2"/>
    <dgm:cxn modelId="{5F3F8092-9CB0-477A-9248-D466E294441E}" type="presParOf" srcId="{988B489D-8199-4299-A8D0-C1FAB0DE2FDD}" destId="{EE851908-E205-4273-A94A-05FECF88507A}" srcOrd="3" destOrd="0" presId="urn:microsoft.com/office/officeart/2005/8/layout/cycle2"/>
    <dgm:cxn modelId="{95E9B8A2-43CD-411E-BA96-41AE719E643B}" type="presParOf" srcId="{EE851908-E205-4273-A94A-05FECF88507A}" destId="{FA336C61-7E3B-47C7-AC79-7E471FD89FFA}" srcOrd="0" destOrd="0" presId="urn:microsoft.com/office/officeart/2005/8/layout/cycle2"/>
    <dgm:cxn modelId="{D36F3E7B-6ACC-4257-A9BA-0BE0C7B54BBA}" type="presParOf" srcId="{988B489D-8199-4299-A8D0-C1FAB0DE2FDD}" destId="{8A9DB987-2D5B-4020-A213-864BA94A2006}" srcOrd="4" destOrd="0" presId="urn:microsoft.com/office/officeart/2005/8/layout/cycle2"/>
    <dgm:cxn modelId="{12E800C1-0B31-462E-B0D8-AE9030B07F61}" type="presParOf" srcId="{988B489D-8199-4299-A8D0-C1FAB0DE2FDD}" destId="{53F1F048-4589-4ABD-AA00-707FA456CC31}" srcOrd="5" destOrd="0" presId="urn:microsoft.com/office/officeart/2005/8/layout/cycle2"/>
    <dgm:cxn modelId="{E7D618E0-FDCB-49FC-A1F3-77C021406FCB}" type="presParOf" srcId="{53F1F048-4589-4ABD-AA00-707FA456CC31}" destId="{923856B1-F6ED-47A2-9CC3-BDACEA79098F}" srcOrd="0" destOrd="0" presId="urn:microsoft.com/office/officeart/2005/8/layout/cycle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65C2CD-AFA5-4CB5-946E-76674F6FE794}" type="doc">
      <dgm:prSet loTypeId="urn:microsoft.com/office/officeart/2005/8/layout/cycle2" loCatId="cycle" qsTypeId="urn:microsoft.com/office/officeart/2005/8/quickstyle/simple1" qsCatId="simple" csTypeId="urn:microsoft.com/office/officeart/2005/8/colors/accent0_1" csCatId="mainScheme" phldr="1"/>
      <dgm:spPr/>
      <dgm:t>
        <a:bodyPr/>
        <a:lstStyle/>
        <a:p>
          <a:endParaRPr lang="en-US"/>
        </a:p>
      </dgm:t>
    </dgm:pt>
    <dgm:pt modelId="{FF9CC69C-923B-4935-AD0B-FD480F065289}">
      <dgm:prSet phldrT="[Text]"/>
      <dgm:spPr/>
      <dgm:t>
        <a:bodyPr/>
        <a:lstStyle/>
        <a:p>
          <a:r>
            <a:rPr lang="en-US" dirty="0" err="1"/>
            <a:t>Lenzing</a:t>
          </a:r>
          <a:r>
            <a:rPr lang="en-US" dirty="0"/>
            <a:t> TENCIL fibers</a:t>
          </a:r>
        </a:p>
      </dgm:t>
    </dgm:pt>
    <dgm:pt modelId="{DA03D2C0-2CA7-495E-9694-52CA7EB16C99}" type="parTrans" cxnId="{30DF62BD-3C01-4745-9BEC-D56CE1189388}">
      <dgm:prSet/>
      <dgm:spPr/>
      <dgm:t>
        <a:bodyPr/>
        <a:lstStyle/>
        <a:p>
          <a:endParaRPr lang="en-US"/>
        </a:p>
      </dgm:t>
    </dgm:pt>
    <dgm:pt modelId="{001C47E2-64A1-4EDD-8D3D-9B5602BFB4BD}" type="sibTrans" cxnId="{30DF62BD-3C01-4745-9BEC-D56CE1189388}">
      <dgm:prSet/>
      <dgm:spPr>
        <a:solidFill>
          <a:schemeClr val="tx1"/>
        </a:solidFill>
      </dgm:spPr>
      <dgm:t>
        <a:bodyPr/>
        <a:lstStyle/>
        <a:p>
          <a:endParaRPr lang="en-US"/>
        </a:p>
      </dgm:t>
    </dgm:pt>
    <dgm:pt modelId="{1E1C228F-5571-4603-8675-75CA47F62AAA}">
      <dgm:prSet phldrT="[Text]"/>
      <dgm:spPr/>
      <dgm:t>
        <a:bodyPr/>
        <a:lstStyle/>
        <a:p>
          <a:r>
            <a:rPr lang="en-US" dirty="0"/>
            <a:t>Textile Genesis</a:t>
          </a:r>
        </a:p>
      </dgm:t>
    </dgm:pt>
    <dgm:pt modelId="{BD35D06A-75CE-42E3-B055-1C5BAB2358A1}" type="parTrans" cxnId="{D7D65F15-B40C-48C3-8338-5A058FD95DD1}">
      <dgm:prSet/>
      <dgm:spPr/>
      <dgm:t>
        <a:bodyPr/>
        <a:lstStyle/>
        <a:p>
          <a:endParaRPr lang="en-US"/>
        </a:p>
      </dgm:t>
    </dgm:pt>
    <dgm:pt modelId="{7BBAAA69-E84E-4EF1-8AC9-A901574A09BA}" type="sibTrans" cxnId="{D7D65F15-B40C-48C3-8338-5A058FD95DD1}">
      <dgm:prSet/>
      <dgm:spPr>
        <a:solidFill>
          <a:schemeClr val="tx1"/>
        </a:solidFill>
      </dgm:spPr>
      <dgm:t>
        <a:bodyPr/>
        <a:lstStyle/>
        <a:p>
          <a:endParaRPr lang="en-US"/>
        </a:p>
      </dgm:t>
    </dgm:pt>
    <dgm:pt modelId="{4EAF9D51-DB83-4610-875B-67DFCB0C44C6}">
      <dgm:prSet phldrT="[Text]"/>
      <dgm:spPr/>
      <dgm:t>
        <a:bodyPr/>
        <a:lstStyle/>
        <a:p>
          <a:r>
            <a:rPr lang="en-US" dirty="0"/>
            <a:t>Chicks</a:t>
          </a:r>
        </a:p>
      </dgm:t>
    </dgm:pt>
    <dgm:pt modelId="{6E98954B-D0C6-49A1-8663-C1C5C3336C89}" type="parTrans" cxnId="{7F3032FA-2318-43A7-9B28-9026BB418EFD}">
      <dgm:prSet/>
      <dgm:spPr/>
      <dgm:t>
        <a:bodyPr/>
        <a:lstStyle/>
        <a:p>
          <a:endParaRPr lang="en-US"/>
        </a:p>
      </dgm:t>
    </dgm:pt>
    <dgm:pt modelId="{C8D72001-9745-4830-897E-ED5BE483CC27}" type="sibTrans" cxnId="{7F3032FA-2318-43A7-9B28-9026BB418EFD}">
      <dgm:prSet/>
      <dgm:spPr>
        <a:solidFill>
          <a:schemeClr val="tx1"/>
        </a:solidFill>
      </dgm:spPr>
      <dgm:t>
        <a:bodyPr/>
        <a:lstStyle/>
        <a:p>
          <a:endParaRPr lang="en-US"/>
        </a:p>
      </dgm:t>
    </dgm:pt>
    <dgm:pt modelId="{988B489D-8199-4299-A8D0-C1FAB0DE2FDD}" type="pres">
      <dgm:prSet presAssocID="{C165C2CD-AFA5-4CB5-946E-76674F6FE794}" presName="cycle" presStyleCnt="0">
        <dgm:presLayoutVars>
          <dgm:dir/>
          <dgm:resizeHandles val="exact"/>
        </dgm:presLayoutVars>
      </dgm:prSet>
      <dgm:spPr/>
    </dgm:pt>
    <dgm:pt modelId="{85FBDE3B-C321-4E91-82E4-D0CC60F92E87}" type="pres">
      <dgm:prSet presAssocID="{FF9CC69C-923B-4935-AD0B-FD480F065289}" presName="node" presStyleLbl="node1" presStyleIdx="0" presStyleCnt="3" custScaleX="72220" custScaleY="67626" custRadScaleRad="94839" custRadScaleInc="16433">
        <dgm:presLayoutVars>
          <dgm:bulletEnabled val="1"/>
        </dgm:presLayoutVars>
      </dgm:prSet>
      <dgm:spPr/>
    </dgm:pt>
    <dgm:pt modelId="{4AB0858F-A6E4-4F5C-99BF-86F8008E438C}" type="pres">
      <dgm:prSet presAssocID="{001C47E2-64A1-4EDD-8D3D-9B5602BFB4BD}" presName="sibTrans" presStyleLbl="sibTrans2D1" presStyleIdx="0" presStyleCnt="3"/>
      <dgm:spPr/>
    </dgm:pt>
    <dgm:pt modelId="{805AED1C-5B6F-44B2-9349-5E25B191BB41}" type="pres">
      <dgm:prSet presAssocID="{001C47E2-64A1-4EDD-8D3D-9B5602BFB4BD}" presName="connectorText" presStyleLbl="sibTrans2D1" presStyleIdx="0" presStyleCnt="3"/>
      <dgm:spPr/>
    </dgm:pt>
    <dgm:pt modelId="{D9F05495-3CDF-4C9B-8A58-4D5F53972E13}" type="pres">
      <dgm:prSet presAssocID="{1E1C228F-5571-4603-8675-75CA47F62AAA}" presName="node" presStyleLbl="node1" presStyleIdx="1" presStyleCnt="3" custScaleX="72220" custScaleY="67626" custRadScaleRad="112660" custRadScaleInc="6726">
        <dgm:presLayoutVars>
          <dgm:bulletEnabled val="1"/>
        </dgm:presLayoutVars>
      </dgm:prSet>
      <dgm:spPr/>
    </dgm:pt>
    <dgm:pt modelId="{EE851908-E205-4273-A94A-05FECF88507A}" type="pres">
      <dgm:prSet presAssocID="{7BBAAA69-E84E-4EF1-8AC9-A901574A09BA}" presName="sibTrans" presStyleLbl="sibTrans2D1" presStyleIdx="1" presStyleCnt="3"/>
      <dgm:spPr/>
    </dgm:pt>
    <dgm:pt modelId="{FA336C61-7E3B-47C7-AC79-7E471FD89FFA}" type="pres">
      <dgm:prSet presAssocID="{7BBAAA69-E84E-4EF1-8AC9-A901574A09BA}" presName="connectorText" presStyleLbl="sibTrans2D1" presStyleIdx="1" presStyleCnt="3"/>
      <dgm:spPr/>
    </dgm:pt>
    <dgm:pt modelId="{8A9DB987-2D5B-4020-A213-864BA94A2006}" type="pres">
      <dgm:prSet presAssocID="{4EAF9D51-DB83-4610-875B-67DFCB0C44C6}" presName="node" presStyleLbl="node1" presStyleIdx="2" presStyleCnt="3" custScaleX="72220" custScaleY="67626">
        <dgm:presLayoutVars>
          <dgm:bulletEnabled val="1"/>
        </dgm:presLayoutVars>
      </dgm:prSet>
      <dgm:spPr/>
    </dgm:pt>
    <dgm:pt modelId="{53F1F048-4589-4ABD-AA00-707FA456CC31}" type="pres">
      <dgm:prSet presAssocID="{C8D72001-9745-4830-897E-ED5BE483CC27}" presName="sibTrans" presStyleLbl="sibTrans2D1" presStyleIdx="2" presStyleCnt="3"/>
      <dgm:spPr/>
    </dgm:pt>
    <dgm:pt modelId="{923856B1-F6ED-47A2-9CC3-BDACEA79098F}" type="pres">
      <dgm:prSet presAssocID="{C8D72001-9745-4830-897E-ED5BE483CC27}" presName="connectorText" presStyleLbl="sibTrans2D1" presStyleIdx="2" presStyleCnt="3"/>
      <dgm:spPr/>
    </dgm:pt>
  </dgm:ptLst>
  <dgm:cxnLst>
    <dgm:cxn modelId="{CB58B503-8391-4A38-B078-FCD019497AD5}" type="presOf" srcId="{7BBAAA69-E84E-4EF1-8AC9-A901574A09BA}" destId="{FA336C61-7E3B-47C7-AC79-7E471FD89FFA}" srcOrd="1" destOrd="0" presId="urn:microsoft.com/office/officeart/2005/8/layout/cycle2"/>
    <dgm:cxn modelId="{D7D65F15-B40C-48C3-8338-5A058FD95DD1}" srcId="{C165C2CD-AFA5-4CB5-946E-76674F6FE794}" destId="{1E1C228F-5571-4603-8675-75CA47F62AAA}" srcOrd="1" destOrd="0" parTransId="{BD35D06A-75CE-42E3-B055-1C5BAB2358A1}" sibTransId="{7BBAAA69-E84E-4EF1-8AC9-A901574A09BA}"/>
    <dgm:cxn modelId="{60DB604F-611D-4C31-8A79-8D1F18BE23C8}" type="presOf" srcId="{C8D72001-9745-4830-897E-ED5BE483CC27}" destId="{923856B1-F6ED-47A2-9CC3-BDACEA79098F}" srcOrd="1" destOrd="0" presId="urn:microsoft.com/office/officeart/2005/8/layout/cycle2"/>
    <dgm:cxn modelId="{EB6DBA53-6091-41E2-B86E-A140DFAF5A52}" type="presOf" srcId="{C8D72001-9745-4830-897E-ED5BE483CC27}" destId="{53F1F048-4589-4ABD-AA00-707FA456CC31}" srcOrd="0" destOrd="0" presId="urn:microsoft.com/office/officeart/2005/8/layout/cycle2"/>
    <dgm:cxn modelId="{13EED26F-1C6E-42AF-BBBD-A1A63934FB61}" type="presOf" srcId="{7BBAAA69-E84E-4EF1-8AC9-A901574A09BA}" destId="{EE851908-E205-4273-A94A-05FECF88507A}" srcOrd="0" destOrd="0" presId="urn:microsoft.com/office/officeart/2005/8/layout/cycle2"/>
    <dgm:cxn modelId="{08C6FE84-F0B6-4F5E-BAFB-27711F003DDC}" type="presOf" srcId="{FF9CC69C-923B-4935-AD0B-FD480F065289}" destId="{85FBDE3B-C321-4E91-82E4-D0CC60F92E87}" srcOrd="0" destOrd="0" presId="urn:microsoft.com/office/officeart/2005/8/layout/cycle2"/>
    <dgm:cxn modelId="{E8F55FB4-A8ED-4851-97F3-BA2B7D3D2511}" type="presOf" srcId="{001C47E2-64A1-4EDD-8D3D-9B5602BFB4BD}" destId="{4AB0858F-A6E4-4F5C-99BF-86F8008E438C}" srcOrd="0" destOrd="0" presId="urn:microsoft.com/office/officeart/2005/8/layout/cycle2"/>
    <dgm:cxn modelId="{5DC602B6-FEB9-4157-8BA2-4E5BC5D2DCE0}" type="presOf" srcId="{001C47E2-64A1-4EDD-8D3D-9B5602BFB4BD}" destId="{805AED1C-5B6F-44B2-9349-5E25B191BB41}" srcOrd="1" destOrd="0" presId="urn:microsoft.com/office/officeart/2005/8/layout/cycle2"/>
    <dgm:cxn modelId="{E366B2BA-FD56-418D-A244-F04839C63373}" type="presOf" srcId="{C165C2CD-AFA5-4CB5-946E-76674F6FE794}" destId="{988B489D-8199-4299-A8D0-C1FAB0DE2FDD}" srcOrd="0" destOrd="0" presId="urn:microsoft.com/office/officeart/2005/8/layout/cycle2"/>
    <dgm:cxn modelId="{30DF62BD-3C01-4745-9BEC-D56CE1189388}" srcId="{C165C2CD-AFA5-4CB5-946E-76674F6FE794}" destId="{FF9CC69C-923B-4935-AD0B-FD480F065289}" srcOrd="0" destOrd="0" parTransId="{DA03D2C0-2CA7-495E-9694-52CA7EB16C99}" sibTransId="{001C47E2-64A1-4EDD-8D3D-9B5602BFB4BD}"/>
    <dgm:cxn modelId="{7875BEBD-912B-4A98-B75D-2597DF71F655}" type="presOf" srcId="{1E1C228F-5571-4603-8675-75CA47F62AAA}" destId="{D9F05495-3CDF-4C9B-8A58-4D5F53972E13}" srcOrd="0" destOrd="0" presId="urn:microsoft.com/office/officeart/2005/8/layout/cycle2"/>
    <dgm:cxn modelId="{292495E3-E5B5-4171-8E74-8B887B947111}" type="presOf" srcId="{4EAF9D51-DB83-4610-875B-67DFCB0C44C6}" destId="{8A9DB987-2D5B-4020-A213-864BA94A2006}" srcOrd="0" destOrd="0" presId="urn:microsoft.com/office/officeart/2005/8/layout/cycle2"/>
    <dgm:cxn modelId="{7F3032FA-2318-43A7-9B28-9026BB418EFD}" srcId="{C165C2CD-AFA5-4CB5-946E-76674F6FE794}" destId="{4EAF9D51-DB83-4610-875B-67DFCB0C44C6}" srcOrd="2" destOrd="0" parTransId="{6E98954B-D0C6-49A1-8663-C1C5C3336C89}" sibTransId="{C8D72001-9745-4830-897E-ED5BE483CC27}"/>
    <dgm:cxn modelId="{065D0520-55EE-4C8C-9B40-4EC2CD21FD4A}" type="presParOf" srcId="{988B489D-8199-4299-A8D0-C1FAB0DE2FDD}" destId="{85FBDE3B-C321-4E91-82E4-D0CC60F92E87}" srcOrd="0" destOrd="0" presId="urn:microsoft.com/office/officeart/2005/8/layout/cycle2"/>
    <dgm:cxn modelId="{9EE1689B-27D0-4176-B1E9-E6992442B8BE}" type="presParOf" srcId="{988B489D-8199-4299-A8D0-C1FAB0DE2FDD}" destId="{4AB0858F-A6E4-4F5C-99BF-86F8008E438C}" srcOrd="1" destOrd="0" presId="urn:microsoft.com/office/officeart/2005/8/layout/cycle2"/>
    <dgm:cxn modelId="{8FFB8286-2CBF-40B7-92B0-B105E27EDF20}" type="presParOf" srcId="{4AB0858F-A6E4-4F5C-99BF-86F8008E438C}" destId="{805AED1C-5B6F-44B2-9349-5E25B191BB41}" srcOrd="0" destOrd="0" presId="urn:microsoft.com/office/officeart/2005/8/layout/cycle2"/>
    <dgm:cxn modelId="{3DC60E31-F27A-4B28-AF55-B4642D4F8A4A}" type="presParOf" srcId="{988B489D-8199-4299-A8D0-C1FAB0DE2FDD}" destId="{D9F05495-3CDF-4C9B-8A58-4D5F53972E13}" srcOrd="2" destOrd="0" presId="urn:microsoft.com/office/officeart/2005/8/layout/cycle2"/>
    <dgm:cxn modelId="{5F3F8092-9CB0-477A-9248-D466E294441E}" type="presParOf" srcId="{988B489D-8199-4299-A8D0-C1FAB0DE2FDD}" destId="{EE851908-E205-4273-A94A-05FECF88507A}" srcOrd="3" destOrd="0" presId="urn:microsoft.com/office/officeart/2005/8/layout/cycle2"/>
    <dgm:cxn modelId="{95E9B8A2-43CD-411E-BA96-41AE719E643B}" type="presParOf" srcId="{EE851908-E205-4273-A94A-05FECF88507A}" destId="{FA336C61-7E3B-47C7-AC79-7E471FD89FFA}" srcOrd="0" destOrd="0" presId="urn:microsoft.com/office/officeart/2005/8/layout/cycle2"/>
    <dgm:cxn modelId="{D36F3E7B-6ACC-4257-A9BA-0BE0C7B54BBA}" type="presParOf" srcId="{988B489D-8199-4299-A8D0-C1FAB0DE2FDD}" destId="{8A9DB987-2D5B-4020-A213-864BA94A2006}" srcOrd="4" destOrd="0" presId="urn:microsoft.com/office/officeart/2005/8/layout/cycle2"/>
    <dgm:cxn modelId="{12E800C1-0B31-462E-B0D8-AE9030B07F61}" type="presParOf" srcId="{988B489D-8199-4299-A8D0-C1FAB0DE2FDD}" destId="{53F1F048-4589-4ABD-AA00-707FA456CC31}" srcOrd="5" destOrd="0" presId="urn:microsoft.com/office/officeart/2005/8/layout/cycle2"/>
    <dgm:cxn modelId="{E7D618E0-FDCB-49FC-A1F3-77C021406FCB}" type="presParOf" srcId="{53F1F048-4589-4ABD-AA00-707FA456CC31}" destId="{923856B1-F6ED-47A2-9CC3-BDACEA79098F}"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3C9FC-C12B-4C57-8137-9EED55398936}"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428B0AE-EBCD-478B-8A03-DFE54FB001AD}">
      <dgm:prSet phldrT="[Text]" custT="1"/>
      <dgm:spPr/>
      <dgm:t>
        <a:bodyPr/>
        <a:lstStyle/>
        <a:p>
          <a:r>
            <a:rPr lang="en-US" sz="1800" dirty="0"/>
            <a:t>Type of </a:t>
          </a:r>
          <a:r>
            <a:rPr lang="en-US" sz="1800" dirty="0" err="1"/>
            <a:t>Blockchain</a:t>
          </a:r>
          <a:r>
            <a:rPr lang="en-US" sz="1800" dirty="0"/>
            <a:t> Network</a:t>
          </a:r>
        </a:p>
      </dgm:t>
    </dgm:pt>
    <dgm:pt modelId="{DFA283FF-4BCB-4075-9E8E-47BCFC2AF622}" type="parTrans" cxnId="{E456DF5D-1E4F-454D-B55E-410F7A0196D7}">
      <dgm:prSet/>
      <dgm:spPr/>
      <dgm:t>
        <a:bodyPr/>
        <a:lstStyle/>
        <a:p>
          <a:endParaRPr lang="en-US" sz="1600"/>
        </a:p>
      </dgm:t>
    </dgm:pt>
    <dgm:pt modelId="{9602E89B-82DE-4204-901A-253130F14D3E}" type="sibTrans" cxnId="{E456DF5D-1E4F-454D-B55E-410F7A0196D7}">
      <dgm:prSet/>
      <dgm:spPr/>
      <dgm:t>
        <a:bodyPr/>
        <a:lstStyle/>
        <a:p>
          <a:endParaRPr lang="en-US" sz="1600"/>
        </a:p>
      </dgm:t>
    </dgm:pt>
    <dgm:pt modelId="{74E9C71C-4755-4D97-ACE4-F0536A1601D2}">
      <dgm:prSet phldrT="[Text]" custT="1"/>
      <dgm:spPr/>
      <dgm:t>
        <a:bodyPr/>
        <a:lstStyle/>
        <a:p>
          <a:r>
            <a:rPr lang="en-US" sz="1800" dirty="0"/>
            <a:t>Private Permissioned Blockchain Network</a:t>
          </a:r>
        </a:p>
      </dgm:t>
    </dgm:pt>
    <dgm:pt modelId="{A077EFE9-8BE5-404B-94E2-5C05CBE38979}" type="parTrans" cxnId="{0C574266-E762-4EE7-BCF2-94381A4596A5}">
      <dgm:prSet/>
      <dgm:spPr/>
      <dgm:t>
        <a:bodyPr/>
        <a:lstStyle/>
        <a:p>
          <a:endParaRPr lang="en-US" sz="1600"/>
        </a:p>
      </dgm:t>
    </dgm:pt>
    <dgm:pt modelId="{84538551-066E-47CF-A27F-150AA1E98A5B}" type="sibTrans" cxnId="{0C574266-E762-4EE7-BCF2-94381A4596A5}">
      <dgm:prSet/>
      <dgm:spPr/>
      <dgm:t>
        <a:bodyPr/>
        <a:lstStyle/>
        <a:p>
          <a:endParaRPr lang="en-US" sz="1600"/>
        </a:p>
      </dgm:t>
    </dgm:pt>
    <dgm:pt modelId="{700DF82C-8159-4620-A052-1D8A66F8A866}">
      <dgm:prSet phldrT="[Text]" custT="1"/>
      <dgm:spPr/>
      <dgm:t>
        <a:bodyPr/>
        <a:lstStyle/>
        <a:p>
          <a:r>
            <a:rPr lang="en-US" sz="1800" dirty="0"/>
            <a:t>Deployment of smart contracts</a:t>
          </a:r>
        </a:p>
      </dgm:t>
    </dgm:pt>
    <dgm:pt modelId="{9B40932C-2B27-48BE-8088-70CEAED6B18A}" type="parTrans" cxnId="{FFDCD33E-0481-4B00-8A6C-C05ED93C7883}">
      <dgm:prSet/>
      <dgm:spPr/>
      <dgm:t>
        <a:bodyPr/>
        <a:lstStyle/>
        <a:p>
          <a:endParaRPr lang="en-US" sz="1600"/>
        </a:p>
      </dgm:t>
    </dgm:pt>
    <dgm:pt modelId="{40D61A08-31D3-42FE-BE99-75108D4AA0D2}" type="sibTrans" cxnId="{FFDCD33E-0481-4B00-8A6C-C05ED93C7883}">
      <dgm:prSet/>
      <dgm:spPr/>
      <dgm:t>
        <a:bodyPr/>
        <a:lstStyle/>
        <a:p>
          <a:endParaRPr lang="en-US" sz="1600"/>
        </a:p>
      </dgm:t>
    </dgm:pt>
    <dgm:pt modelId="{7381D060-70A9-4446-8E57-B8A66B4A0E9E}">
      <dgm:prSet phldrT="[Text]" custT="1"/>
      <dgm:spPr/>
      <dgm:t>
        <a:bodyPr/>
        <a:lstStyle/>
        <a:p>
          <a:r>
            <a:rPr lang="en-US" sz="1800" dirty="0"/>
            <a:t>To resemble business logic (used for validating certificates, reading PDF files, and calculating inventory).</a:t>
          </a:r>
        </a:p>
      </dgm:t>
    </dgm:pt>
    <dgm:pt modelId="{7F6DE474-4BBD-4772-B035-4103A6D6DE60}" type="parTrans" cxnId="{70430A36-7EAB-4016-BD05-DB4E8ED34F56}">
      <dgm:prSet/>
      <dgm:spPr/>
      <dgm:t>
        <a:bodyPr/>
        <a:lstStyle/>
        <a:p>
          <a:endParaRPr lang="en-US" sz="1600"/>
        </a:p>
      </dgm:t>
    </dgm:pt>
    <dgm:pt modelId="{E054E38B-7B35-4074-96F8-1C478FCF4B68}" type="sibTrans" cxnId="{70430A36-7EAB-4016-BD05-DB4E8ED34F56}">
      <dgm:prSet/>
      <dgm:spPr/>
      <dgm:t>
        <a:bodyPr/>
        <a:lstStyle/>
        <a:p>
          <a:endParaRPr lang="en-US" sz="1600"/>
        </a:p>
      </dgm:t>
    </dgm:pt>
    <dgm:pt modelId="{F9644846-19AE-4853-93A6-E41AFED8BFC1}">
      <dgm:prSet phldrT="[Text]" custT="1"/>
      <dgm:spPr/>
      <dgm:t>
        <a:bodyPr/>
        <a:lstStyle/>
        <a:p>
          <a:r>
            <a:rPr lang="en-US" sz="1800" dirty="0"/>
            <a:t>Network Governance</a:t>
          </a:r>
        </a:p>
      </dgm:t>
    </dgm:pt>
    <dgm:pt modelId="{F5681CB0-A8D7-4F66-8B5D-F8BB1A97905F}" type="parTrans" cxnId="{32ADFCA1-6803-481C-A85D-4E44FF77322A}">
      <dgm:prSet/>
      <dgm:spPr/>
      <dgm:t>
        <a:bodyPr/>
        <a:lstStyle/>
        <a:p>
          <a:endParaRPr lang="en-US" sz="1600"/>
        </a:p>
      </dgm:t>
    </dgm:pt>
    <dgm:pt modelId="{E285B4E3-401C-4759-A2BB-1498229FB892}" type="sibTrans" cxnId="{32ADFCA1-6803-481C-A85D-4E44FF77322A}">
      <dgm:prSet/>
      <dgm:spPr/>
      <dgm:t>
        <a:bodyPr/>
        <a:lstStyle/>
        <a:p>
          <a:endParaRPr lang="en-US" sz="1600"/>
        </a:p>
      </dgm:t>
    </dgm:pt>
    <dgm:pt modelId="{B823618C-4532-4BB8-BAE1-27D6FF1CFE6B}">
      <dgm:prSet phldrT="[Text]" custT="1"/>
      <dgm:spPr/>
      <dgm:t>
        <a:bodyPr/>
        <a:lstStyle/>
        <a:p>
          <a:r>
            <a:rPr lang="en-US" sz="1800" dirty="0"/>
            <a:t>Technology Regulations</a:t>
          </a:r>
        </a:p>
      </dgm:t>
    </dgm:pt>
    <dgm:pt modelId="{12CC8CFF-3AAB-4654-B67E-FC4708AD9015}" type="parTrans" cxnId="{4A099306-8324-47B2-83CE-CBE8DC4B031F}">
      <dgm:prSet/>
      <dgm:spPr/>
      <dgm:t>
        <a:bodyPr/>
        <a:lstStyle/>
        <a:p>
          <a:endParaRPr lang="en-US" sz="1600"/>
        </a:p>
      </dgm:t>
    </dgm:pt>
    <dgm:pt modelId="{7CC3BD1D-A6D7-42B7-9AF2-B917E9582D35}" type="sibTrans" cxnId="{4A099306-8324-47B2-83CE-CBE8DC4B031F}">
      <dgm:prSet/>
      <dgm:spPr/>
      <dgm:t>
        <a:bodyPr/>
        <a:lstStyle/>
        <a:p>
          <a:endParaRPr lang="en-US" sz="1600"/>
        </a:p>
      </dgm:t>
    </dgm:pt>
    <dgm:pt modelId="{6EF61B31-9DC2-446E-B908-39FDE52588F1}">
      <dgm:prSet phldrT="[Text]" custT="1"/>
      <dgm:spPr/>
      <dgm:t>
        <a:bodyPr/>
        <a:lstStyle/>
        <a:p>
          <a:r>
            <a:rPr lang="en-US" sz="1800" dirty="0"/>
            <a:t>Technology Standards</a:t>
          </a:r>
        </a:p>
      </dgm:t>
    </dgm:pt>
    <dgm:pt modelId="{3AA4447C-9C74-4803-8A27-181D690CAA1F}" type="parTrans" cxnId="{9285265E-103A-4310-AB3C-AF73ED2A9FD5}">
      <dgm:prSet/>
      <dgm:spPr/>
      <dgm:t>
        <a:bodyPr/>
        <a:lstStyle/>
        <a:p>
          <a:endParaRPr lang="en-US" sz="1600"/>
        </a:p>
      </dgm:t>
    </dgm:pt>
    <dgm:pt modelId="{BFC50E76-6765-4929-A1B6-9C6DFAB71DA7}" type="sibTrans" cxnId="{9285265E-103A-4310-AB3C-AF73ED2A9FD5}">
      <dgm:prSet/>
      <dgm:spPr/>
      <dgm:t>
        <a:bodyPr/>
        <a:lstStyle/>
        <a:p>
          <a:endParaRPr lang="en-US" sz="1600"/>
        </a:p>
      </dgm:t>
    </dgm:pt>
    <dgm:pt modelId="{5E349001-0D37-45F5-91A3-AC0B25A1931A}">
      <dgm:prSet phldrT="[Text]" custT="1"/>
      <dgm:spPr>
        <a:solidFill>
          <a:schemeClr val="accent6">
            <a:lumMod val="50000"/>
          </a:schemeClr>
        </a:solidFill>
      </dgm:spPr>
      <dgm:t>
        <a:bodyPr/>
        <a:lstStyle/>
        <a:p>
          <a:r>
            <a:rPr lang="en-US" sz="1800" dirty="0"/>
            <a:t>Governed by the blockchain provider.</a:t>
          </a:r>
        </a:p>
      </dgm:t>
    </dgm:pt>
    <dgm:pt modelId="{C6FEAEBD-173E-44B8-86C9-0B5D9EA60694}" type="parTrans" cxnId="{BA8F54E7-1412-487C-B980-9B2DD6B35D50}">
      <dgm:prSet/>
      <dgm:spPr/>
      <dgm:t>
        <a:bodyPr/>
        <a:lstStyle/>
        <a:p>
          <a:endParaRPr lang="en-US" sz="1600"/>
        </a:p>
      </dgm:t>
    </dgm:pt>
    <dgm:pt modelId="{D673D1AA-E5EC-4C38-9381-588CCA0EB776}" type="sibTrans" cxnId="{BA8F54E7-1412-487C-B980-9B2DD6B35D50}">
      <dgm:prSet/>
      <dgm:spPr/>
      <dgm:t>
        <a:bodyPr/>
        <a:lstStyle/>
        <a:p>
          <a:endParaRPr lang="en-US" sz="1600"/>
        </a:p>
      </dgm:t>
    </dgm:pt>
    <dgm:pt modelId="{7412113D-3C50-4C0D-A2DD-E3F810C85B8C}">
      <dgm:prSet phldrT="[Text]" custT="1"/>
      <dgm:spPr>
        <a:solidFill>
          <a:schemeClr val="accent6">
            <a:lumMod val="50000"/>
          </a:schemeClr>
        </a:solidFill>
      </dgm:spPr>
      <dgm:t>
        <a:bodyPr/>
        <a:lstStyle/>
        <a:p>
          <a:r>
            <a:rPr lang="en-US" sz="1800" dirty="0"/>
            <a:t>Compliance to GDPR </a:t>
          </a:r>
        </a:p>
      </dgm:t>
    </dgm:pt>
    <dgm:pt modelId="{1258BC04-2A02-4FE1-8694-CF5DAC822B6B}" type="parTrans" cxnId="{BC4E1F11-539B-4334-A98E-79365E97D125}">
      <dgm:prSet/>
      <dgm:spPr/>
      <dgm:t>
        <a:bodyPr/>
        <a:lstStyle/>
        <a:p>
          <a:endParaRPr lang="en-US" sz="1600"/>
        </a:p>
      </dgm:t>
    </dgm:pt>
    <dgm:pt modelId="{4CD5817C-78C8-4B3A-904D-2FE31AB040BF}" type="sibTrans" cxnId="{BC4E1F11-539B-4334-A98E-79365E97D125}">
      <dgm:prSet/>
      <dgm:spPr/>
      <dgm:t>
        <a:bodyPr/>
        <a:lstStyle/>
        <a:p>
          <a:endParaRPr lang="en-US" sz="1600"/>
        </a:p>
      </dgm:t>
    </dgm:pt>
    <dgm:pt modelId="{76123897-0933-4AEF-B35E-D2A282327195}">
      <dgm:prSet phldrT="[Text]" custT="1"/>
      <dgm:spPr>
        <a:solidFill>
          <a:schemeClr val="accent6">
            <a:lumMod val="50000"/>
          </a:schemeClr>
        </a:solidFill>
      </dgm:spPr>
      <dgm:t>
        <a:bodyPr/>
        <a:lstStyle/>
        <a:p>
          <a:r>
            <a:rPr lang="en-US" sz="1800" dirty="0"/>
            <a:t>Use of GS1 global standards</a:t>
          </a:r>
        </a:p>
      </dgm:t>
    </dgm:pt>
    <dgm:pt modelId="{1BA45EE9-011E-432C-8CEA-D7B3213DC251}" type="parTrans" cxnId="{548C6FD5-B35E-45A4-9557-AA67D0C14F25}">
      <dgm:prSet/>
      <dgm:spPr/>
      <dgm:t>
        <a:bodyPr/>
        <a:lstStyle/>
        <a:p>
          <a:endParaRPr lang="en-US" sz="1600"/>
        </a:p>
      </dgm:t>
    </dgm:pt>
    <dgm:pt modelId="{D7CEF7D8-4426-47DE-B3D2-F9F92F154D96}" type="sibTrans" cxnId="{548C6FD5-B35E-45A4-9557-AA67D0C14F25}">
      <dgm:prSet/>
      <dgm:spPr/>
      <dgm:t>
        <a:bodyPr/>
        <a:lstStyle/>
        <a:p>
          <a:endParaRPr lang="en-US" sz="1600"/>
        </a:p>
      </dgm:t>
    </dgm:pt>
    <dgm:pt modelId="{1AD0C509-DF06-224D-A7EC-C47D81CFBD30}">
      <dgm:prSet phldrT="[Text]" custT="1"/>
      <dgm:spPr>
        <a:solidFill>
          <a:schemeClr val="accent6">
            <a:lumMod val="50000"/>
          </a:schemeClr>
        </a:solidFill>
      </dgm:spPr>
      <dgm:t>
        <a:bodyPr/>
        <a:lstStyle/>
        <a:p>
          <a:r>
            <a:rPr lang="en-US" sz="1800" dirty="0"/>
            <a:t>Auditing is conducted for triggered transactions.</a:t>
          </a:r>
        </a:p>
      </dgm:t>
    </dgm:pt>
    <dgm:pt modelId="{E764805D-8965-F041-8EB3-EA01FAFF302F}" type="parTrans" cxnId="{56B49FE3-E07C-E541-97D6-DCAECB76724D}">
      <dgm:prSet/>
      <dgm:spPr/>
      <dgm:t>
        <a:bodyPr/>
        <a:lstStyle/>
        <a:p>
          <a:endParaRPr lang="en-GB"/>
        </a:p>
      </dgm:t>
    </dgm:pt>
    <dgm:pt modelId="{718BF63A-88E9-E14B-BAAE-D227AAAFB4D2}" type="sibTrans" cxnId="{56B49FE3-E07C-E541-97D6-DCAECB76724D}">
      <dgm:prSet/>
      <dgm:spPr/>
      <dgm:t>
        <a:bodyPr/>
        <a:lstStyle/>
        <a:p>
          <a:endParaRPr lang="en-GB"/>
        </a:p>
      </dgm:t>
    </dgm:pt>
    <dgm:pt modelId="{3B26DD91-EB44-4E05-8A41-3AB8760E9319}" type="pres">
      <dgm:prSet presAssocID="{8433C9FC-C12B-4C57-8137-9EED55398936}" presName="Name0" presStyleCnt="0">
        <dgm:presLayoutVars>
          <dgm:dir/>
          <dgm:animLvl val="lvl"/>
          <dgm:resizeHandles val="exact"/>
        </dgm:presLayoutVars>
      </dgm:prSet>
      <dgm:spPr/>
    </dgm:pt>
    <dgm:pt modelId="{29776BD1-6D54-4D6C-A18E-0F009D82F127}" type="pres">
      <dgm:prSet presAssocID="{7428B0AE-EBCD-478B-8A03-DFE54FB001AD}" presName="linNode" presStyleCnt="0"/>
      <dgm:spPr/>
    </dgm:pt>
    <dgm:pt modelId="{0E05A751-94D3-42D2-942E-7439BFDB0DDE}" type="pres">
      <dgm:prSet presAssocID="{7428B0AE-EBCD-478B-8A03-DFE54FB001AD}" presName="parTx" presStyleLbl="revTx" presStyleIdx="0" presStyleCnt="5">
        <dgm:presLayoutVars>
          <dgm:chMax val="1"/>
          <dgm:bulletEnabled val="1"/>
        </dgm:presLayoutVars>
      </dgm:prSet>
      <dgm:spPr/>
    </dgm:pt>
    <dgm:pt modelId="{18BB5CD8-9235-437E-A7AD-59BF16B19C3B}" type="pres">
      <dgm:prSet presAssocID="{7428B0AE-EBCD-478B-8A03-DFE54FB001AD}" presName="bracket" presStyleLbl="parChTrans1D1" presStyleIdx="0" presStyleCnt="5"/>
      <dgm:spPr/>
    </dgm:pt>
    <dgm:pt modelId="{05F09D64-E1EC-4D98-9880-BEDF1ED36313}" type="pres">
      <dgm:prSet presAssocID="{7428B0AE-EBCD-478B-8A03-DFE54FB001AD}" presName="spH" presStyleCnt="0"/>
      <dgm:spPr/>
    </dgm:pt>
    <dgm:pt modelId="{A19726ED-BED0-4377-BE86-DAA5D92B9B02}" type="pres">
      <dgm:prSet presAssocID="{7428B0AE-EBCD-478B-8A03-DFE54FB001AD}" presName="desTx" presStyleLbl="node1" presStyleIdx="0" presStyleCnt="5">
        <dgm:presLayoutVars>
          <dgm:bulletEnabled val="1"/>
        </dgm:presLayoutVars>
      </dgm:prSet>
      <dgm:spPr/>
    </dgm:pt>
    <dgm:pt modelId="{5CF962F4-FF81-4BE6-BCFE-03FC86D1296C}" type="pres">
      <dgm:prSet presAssocID="{9602E89B-82DE-4204-901A-253130F14D3E}" presName="spV" presStyleCnt="0"/>
      <dgm:spPr/>
    </dgm:pt>
    <dgm:pt modelId="{EA838C97-07DF-4DD1-85ED-A7475BB5334C}" type="pres">
      <dgm:prSet presAssocID="{700DF82C-8159-4620-A052-1D8A66F8A866}" presName="linNode" presStyleCnt="0"/>
      <dgm:spPr/>
    </dgm:pt>
    <dgm:pt modelId="{87A31772-0D47-4635-B50B-F1CC1551D9EA}" type="pres">
      <dgm:prSet presAssocID="{700DF82C-8159-4620-A052-1D8A66F8A866}" presName="parTx" presStyleLbl="revTx" presStyleIdx="1" presStyleCnt="5">
        <dgm:presLayoutVars>
          <dgm:chMax val="1"/>
          <dgm:bulletEnabled val="1"/>
        </dgm:presLayoutVars>
      </dgm:prSet>
      <dgm:spPr/>
    </dgm:pt>
    <dgm:pt modelId="{F1C98909-0501-476A-8373-69FA2662E93D}" type="pres">
      <dgm:prSet presAssocID="{700DF82C-8159-4620-A052-1D8A66F8A866}" presName="bracket" presStyleLbl="parChTrans1D1" presStyleIdx="1" presStyleCnt="5"/>
      <dgm:spPr/>
    </dgm:pt>
    <dgm:pt modelId="{D5A57290-E15F-47CE-8D17-AC17647C73E9}" type="pres">
      <dgm:prSet presAssocID="{700DF82C-8159-4620-A052-1D8A66F8A866}" presName="spH" presStyleCnt="0"/>
      <dgm:spPr/>
    </dgm:pt>
    <dgm:pt modelId="{27553895-F4D7-4349-9A18-FF98AC3551DA}" type="pres">
      <dgm:prSet presAssocID="{700DF82C-8159-4620-A052-1D8A66F8A866}" presName="desTx" presStyleLbl="node1" presStyleIdx="1" presStyleCnt="5">
        <dgm:presLayoutVars>
          <dgm:bulletEnabled val="1"/>
        </dgm:presLayoutVars>
      </dgm:prSet>
      <dgm:spPr/>
    </dgm:pt>
    <dgm:pt modelId="{D54802DB-A1A1-4FD8-8A3F-5253EA689C2E}" type="pres">
      <dgm:prSet presAssocID="{40D61A08-31D3-42FE-BE99-75108D4AA0D2}" presName="spV" presStyleCnt="0"/>
      <dgm:spPr/>
    </dgm:pt>
    <dgm:pt modelId="{CF9189AF-805B-457F-A639-162AB89C5D13}" type="pres">
      <dgm:prSet presAssocID="{F9644846-19AE-4853-93A6-E41AFED8BFC1}" presName="linNode" presStyleCnt="0"/>
      <dgm:spPr/>
    </dgm:pt>
    <dgm:pt modelId="{84FCCDD5-D6E2-496A-A1C4-D0034FD28C35}" type="pres">
      <dgm:prSet presAssocID="{F9644846-19AE-4853-93A6-E41AFED8BFC1}" presName="parTx" presStyleLbl="revTx" presStyleIdx="2" presStyleCnt="5">
        <dgm:presLayoutVars>
          <dgm:chMax val="1"/>
          <dgm:bulletEnabled val="1"/>
        </dgm:presLayoutVars>
      </dgm:prSet>
      <dgm:spPr/>
    </dgm:pt>
    <dgm:pt modelId="{799C8A71-761C-44AF-B4BB-A0B2A4BB32C9}" type="pres">
      <dgm:prSet presAssocID="{F9644846-19AE-4853-93A6-E41AFED8BFC1}" presName="bracket" presStyleLbl="parChTrans1D1" presStyleIdx="2" presStyleCnt="5"/>
      <dgm:spPr/>
    </dgm:pt>
    <dgm:pt modelId="{40633A31-095B-4BAC-946A-883F60E6EA91}" type="pres">
      <dgm:prSet presAssocID="{F9644846-19AE-4853-93A6-E41AFED8BFC1}" presName="spH" presStyleCnt="0"/>
      <dgm:spPr/>
    </dgm:pt>
    <dgm:pt modelId="{AB513FD3-FF58-431C-BCD6-DF92F06C0757}" type="pres">
      <dgm:prSet presAssocID="{F9644846-19AE-4853-93A6-E41AFED8BFC1}" presName="desTx" presStyleLbl="node1" presStyleIdx="2" presStyleCnt="5">
        <dgm:presLayoutVars>
          <dgm:bulletEnabled val="1"/>
        </dgm:presLayoutVars>
      </dgm:prSet>
      <dgm:spPr/>
    </dgm:pt>
    <dgm:pt modelId="{FD069ACC-C2E4-40E3-AAAD-9D8127E778AA}" type="pres">
      <dgm:prSet presAssocID="{E285B4E3-401C-4759-A2BB-1498229FB892}" presName="spV" presStyleCnt="0"/>
      <dgm:spPr/>
    </dgm:pt>
    <dgm:pt modelId="{F96591A9-1CC8-45A5-9E3C-9C1C438F282A}" type="pres">
      <dgm:prSet presAssocID="{B823618C-4532-4BB8-BAE1-27D6FF1CFE6B}" presName="linNode" presStyleCnt="0"/>
      <dgm:spPr/>
    </dgm:pt>
    <dgm:pt modelId="{0AB2852C-1B2C-491C-8619-B4CE87B82563}" type="pres">
      <dgm:prSet presAssocID="{B823618C-4532-4BB8-BAE1-27D6FF1CFE6B}" presName="parTx" presStyleLbl="revTx" presStyleIdx="3" presStyleCnt="5">
        <dgm:presLayoutVars>
          <dgm:chMax val="1"/>
          <dgm:bulletEnabled val="1"/>
        </dgm:presLayoutVars>
      </dgm:prSet>
      <dgm:spPr/>
    </dgm:pt>
    <dgm:pt modelId="{AE973D34-8A58-4CB9-BA45-6D0C26EB9388}" type="pres">
      <dgm:prSet presAssocID="{B823618C-4532-4BB8-BAE1-27D6FF1CFE6B}" presName="bracket" presStyleLbl="parChTrans1D1" presStyleIdx="3" presStyleCnt="5"/>
      <dgm:spPr/>
    </dgm:pt>
    <dgm:pt modelId="{3D6F91B1-F26A-4FF4-9679-D8F6FF13B552}" type="pres">
      <dgm:prSet presAssocID="{B823618C-4532-4BB8-BAE1-27D6FF1CFE6B}" presName="spH" presStyleCnt="0"/>
      <dgm:spPr/>
    </dgm:pt>
    <dgm:pt modelId="{F53E2060-E91C-4464-BB7C-9C318DD909C4}" type="pres">
      <dgm:prSet presAssocID="{B823618C-4532-4BB8-BAE1-27D6FF1CFE6B}" presName="desTx" presStyleLbl="node1" presStyleIdx="3" presStyleCnt="5">
        <dgm:presLayoutVars>
          <dgm:bulletEnabled val="1"/>
        </dgm:presLayoutVars>
      </dgm:prSet>
      <dgm:spPr/>
    </dgm:pt>
    <dgm:pt modelId="{807DA6E9-7959-41CB-9AB0-78C903C7189A}" type="pres">
      <dgm:prSet presAssocID="{7CC3BD1D-A6D7-42B7-9AF2-B917E9582D35}" presName="spV" presStyleCnt="0"/>
      <dgm:spPr/>
    </dgm:pt>
    <dgm:pt modelId="{8F64B6FE-E480-43E3-ADDF-9C25C1223041}" type="pres">
      <dgm:prSet presAssocID="{6EF61B31-9DC2-446E-B908-39FDE52588F1}" presName="linNode" presStyleCnt="0"/>
      <dgm:spPr/>
    </dgm:pt>
    <dgm:pt modelId="{5EC495A6-AB12-4232-9850-BEF9F7009430}" type="pres">
      <dgm:prSet presAssocID="{6EF61B31-9DC2-446E-B908-39FDE52588F1}" presName="parTx" presStyleLbl="revTx" presStyleIdx="4" presStyleCnt="5">
        <dgm:presLayoutVars>
          <dgm:chMax val="1"/>
          <dgm:bulletEnabled val="1"/>
        </dgm:presLayoutVars>
      </dgm:prSet>
      <dgm:spPr/>
    </dgm:pt>
    <dgm:pt modelId="{7CA542E4-0496-4EDF-8386-37AD7187209B}" type="pres">
      <dgm:prSet presAssocID="{6EF61B31-9DC2-446E-B908-39FDE52588F1}" presName="bracket" presStyleLbl="parChTrans1D1" presStyleIdx="4" presStyleCnt="5"/>
      <dgm:spPr/>
    </dgm:pt>
    <dgm:pt modelId="{D31F488D-5165-4EE8-9890-EF304347EDF6}" type="pres">
      <dgm:prSet presAssocID="{6EF61B31-9DC2-446E-B908-39FDE52588F1}" presName="spH" presStyleCnt="0"/>
      <dgm:spPr/>
    </dgm:pt>
    <dgm:pt modelId="{0200ADB3-73E1-472B-9349-5BFF4ADB36F1}" type="pres">
      <dgm:prSet presAssocID="{6EF61B31-9DC2-446E-B908-39FDE52588F1}" presName="desTx" presStyleLbl="node1" presStyleIdx="4" presStyleCnt="5">
        <dgm:presLayoutVars>
          <dgm:bulletEnabled val="1"/>
        </dgm:presLayoutVars>
      </dgm:prSet>
      <dgm:spPr/>
    </dgm:pt>
  </dgm:ptLst>
  <dgm:cxnLst>
    <dgm:cxn modelId="{4A099306-8324-47B2-83CE-CBE8DC4B031F}" srcId="{8433C9FC-C12B-4C57-8137-9EED55398936}" destId="{B823618C-4532-4BB8-BAE1-27D6FF1CFE6B}" srcOrd="3" destOrd="0" parTransId="{12CC8CFF-3AAB-4654-B67E-FC4708AD9015}" sibTransId="{7CC3BD1D-A6D7-42B7-9AF2-B917E9582D35}"/>
    <dgm:cxn modelId="{76C2FB09-E1A7-4E2A-8C54-45D826E6CAB5}" type="presOf" srcId="{6EF61B31-9DC2-446E-B908-39FDE52588F1}" destId="{5EC495A6-AB12-4232-9850-BEF9F7009430}" srcOrd="0" destOrd="0" presId="urn:diagrams.loki3.com/BracketList"/>
    <dgm:cxn modelId="{04EC510A-E946-4EEB-A1E7-4AC3D2FD749E}" type="presOf" srcId="{76123897-0933-4AEF-B35E-D2A282327195}" destId="{0200ADB3-73E1-472B-9349-5BFF4ADB36F1}" srcOrd="0" destOrd="0" presId="urn:diagrams.loki3.com/BracketList"/>
    <dgm:cxn modelId="{BC4E1F11-539B-4334-A98E-79365E97D125}" srcId="{B823618C-4532-4BB8-BAE1-27D6FF1CFE6B}" destId="{7412113D-3C50-4C0D-A2DD-E3F810C85B8C}" srcOrd="0" destOrd="0" parTransId="{1258BC04-2A02-4FE1-8694-CF5DAC822B6B}" sibTransId="{4CD5817C-78C8-4B3A-904D-2FE31AB040BF}"/>
    <dgm:cxn modelId="{A1A0D317-84D0-1A47-AAC9-86093D70E8EB}" type="presOf" srcId="{1AD0C509-DF06-224D-A7EC-C47D81CFBD30}" destId="{AB513FD3-FF58-431C-BCD6-DF92F06C0757}" srcOrd="0" destOrd="1" presId="urn:diagrams.loki3.com/BracketList"/>
    <dgm:cxn modelId="{70430A36-7EAB-4016-BD05-DB4E8ED34F56}" srcId="{700DF82C-8159-4620-A052-1D8A66F8A866}" destId="{7381D060-70A9-4446-8E57-B8A66B4A0E9E}" srcOrd="0" destOrd="0" parTransId="{7F6DE474-4BBD-4772-B035-4103A6D6DE60}" sibTransId="{E054E38B-7B35-4074-96F8-1C478FCF4B68}"/>
    <dgm:cxn modelId="{243E5636-796D-4C29-812E-4155E46CFBF6}" type="presOf" srcId="{5E349001-0D37-45F5-91A3-AC0B25A1931A}" destId="{AB513FD3-FF58-431C-BCD6-DF92F06C0757}" srcOrd="0" destOrd="0" presId="urn:diagrams.loki3.com/BracketList"/>
    <dgm:cxn modelId="{FFDCD33E-0481-4B00-8A6C-C05ED93C7883}" srcId="{8433C9FC-C12B-4C57-8137-9EED55398936}" destId="{700DF82C-8159-4620-A052-1D8A66F8A866}" srcOrd="1" destOrd="0" parTransId="{9B40932C-2B27-48BE-8088-70CEAED6B18A}" sibTransId="{40D61A08-31D3-42FE-BE99-75108D4AA0D2}"/>
    <dgm:cxn modelId="{E456DF5D-1E4F-454D-B55E-410F7A0196D7}" srcId="{8433C9FC-C12B-4C57-8137-9EED55398936}" destId="{7428B0AE-EBCD-478B-8A03-DFE54FB001AD}" srcOrd="0" destOrd="0" parTransId="{DFA283FF-4BCB-4075-9E8E-47BCFC2AF622}" sibTransId="{9602E89B-82DE-4204-901A-253130F14D3E}"/>
    <dgm:cxn modelId="{9285265E-103A-4310-AB3C-AF73ED2A9FD5}" srcId="{8433C9FC-C12B-4C57-8137-9EED55398936}" destId="{6EF61B31-9DC2-446E-B908-39FDE52588F1}" srcOrd="4" destOrd="0" parTransId="{3AA4447C-9C74-4803-8A27-181D690CAA1F}" sibTransId="{BFC50E76-6765-4929-A1B6-9C6DFAB71DA7}"/>
    <dgm:cxn modelId="{0C574266-E762-4EE7-BCF2-94381A4596A5}" srcId="{7428B0AE-EBCD-478B-8A03-DFE54FB001AD}" destId="{74E9C71C-4755-4D97-ACE4-F0536A1601D2}" srcOrd="0" destOrd="0" parTransId="{A077EFE9-8BE5-404B-94E2-5C05CBE38979}" sibTransId="{84538551-066E-47CF-A27F-150AA1E98A5B}"/>
    <dgm:cxn modelId="{01495F80-BD5F-4BC2-9177-4E7DEC33EDF9}" type="presOf" srcId="{7381D060-70A9-4446-8E57-B8A66B4A0E9E}" destId="{27553895-F4D7-4349-9A18-FF98AC3551DA}" srcOrd="0" destOrd="0" presId="urn:diagrams.loki3.com/BracketList"/>
    <dgm:cxn modelId="{545DC681-0CF3-405E-9D91-D0D8A6F43EF7}" type="presOf" srcId="{8433C9FC-C12B-4C57-8137-9EED55398936}" destId="{3B26DD91-EB44-4E05-8A41-3AB8760E9319}" srcOrd="0" destOrd="0" presId="urn:diagrams.loki3.com/BracketList"/>
    <dgm:cxn modelId="{1D21A185-F953-4A34-9E14-987511760360}" type="presOf" srcId="{F9644846-19AE-4853-93A6-E41AFED8BFC1}" destId="{84FCCDD5-D6E2-496A-A1C4-D0034FD28C35}" srcOrd="0" destOrd="0" presId="urn:diagrams.loki3.com/BracketList"/>
    <dgm:cxn modelId="{4E5A3998-B395-4BAF-BBA6-C380D67AAD83}" type="presOf" srcId="{700DF82C-8159-4620-A052-1D8A66F8A866}" destId="{87A31772-0D47-4635-B50B-F1CC1551D9EA}" srcOrd="0" destOrd="0" presId="urn:diagrams.loki3.com/BracketList"/>
    <dgm:cxn modelId="{32ADFCA1-6803-481C-A85D-4E44FF77322A}" srcId="{8433C9FC-C12B-4C57-8137-9EED55398936}" destId="{F9644846-19AE-4853-93A6-E41AFED8BFC1}" srcOrd="2" destOrd="0" parTransId="{F5681CB0-A8D7-4F66-8B5D-F8BB1A97905F}" sibTransId="{E285B4E3-401C-4759-A2BB-1498229FB892}"/>
    <dgm:cxn modelId="{CB04E3B0-AF0D-4E86-A00A-78D9195980AC}" type="presOf" srcId="{74E9C71C-4755-4D97-ACE4-F0536A1601D2}" destId="{A19726ED-BED0-4377-BE86-DAA5D92B9B02}" srcOrd="0" destOrd="0" presId="urn:diagrams.loki3.com/BracketList"/>
    <dgm:cxn modelId="{4759AAC4-5CFB-4CEA-ADDA-E56BF6181F6E}" type="presOf" srcId="{B823618C-4532-4BB8-BAE1-27D6FF1CFE6B}" destId="{0AB2852C-1B2C-491C-8619-B4CE87B82563}" srcOrd="0" destOrd="0" presId="urn:diagrams.loki3.com/BracketList"/>
    <dgm:cxn modelId="{548C6FD5-B35E-45A4-9557-AA67D0C14F25}" srcId="{6EF61B31-9DC2-446E-B908-39FDE52588F1}" destId="{76123897-0933-4AEF-B35E-D2A282327195}" srcOrd="0" destOrd="0" parTransId="{1BA45EE9-011E-432C-8CEA-D7B3213DC251}" sibTransId="{D7CEF7D8-4426-47DE-B3D2-F9F92F154D96}"/>
    <dgm:cxn modelId="{9EBE20D9-5CB7-46AB-BB8F-DB061398C7BA}" type="presOf" srcId="{7428B0AE-EBCD-478B-8A03-DFE54FB001AD}" destId="{0E05A751-94D3-42D2-942E-7439BFDB0DDE}" srcOrd="0" destOrd="0" presId="urn:diagrams.loki3.com/BracketList"/>
    <dgm:cxn modelId="{56B49FE3-E07C-E541-97D6-DCAECB76724D}" srcId="{F9644846-19AE-4853-93A6-E41AFED8BFC1}" destId="{1AD0C509-DF06-224D-A7EC-C47D81CFBD30}" srcOrd="1" destOrd="0" parTransId="{E764805D-8965-F041-8EB3-EA01FAFF302F}" sibTransId="{718BF63A-88E9-E14B-BAAE-D227AAAFB4D2}"/>
    <dgm:cxn modelId="{BA8F54E7-1412-487C-B980-9B2DD6B35D50}" srcId="{F9644846-19AE-4853-93A6-E41AFED8BFC1}" destId="{5E349001-0D37-45F5-91A3-AC0B25A1931A}" srcOrd="0" destOrd="0" parTransId="{C6FEAEBD-173E-44B8-86C9-0B5D9EA60694}" sibTransId="{D673D1AA-E5EC-4C38-9381-588CCA0EB776}"/>
    <dgm:cxn modelId="{A5BE2BEE-2BB3-4C1E-84A2-7AD1BCBAF2C6}" type="presOf" srcId="{7412113D-3C50-4C0D-A2DD-E3F810C85B8C}" destId="{F53E2060-E91C-4464-BB7C-9C318DD909C4}" srcOrd="0" destOrd="0" presId="urn:diagrams.loki3.com/BracketList"/>
    <dgm:cxn modelId="{3AF6943D-A580-43DD-95E7-55027904102A}" type="presParOf" srcId="{3B26DD91-EB44-4E05-8A41-3AB8760E9319}" destId="{29776BD1-6D54-4D6C-A18E-0F009D82F127}" srcOrd="0" destOrd="0" presId="urn:diagrams.loki3.com/BracketList"/>
    <dgm:cxn modelId="{33F76211-9ACF-41C1-B8EA-F8E5024F7594}" type="presParOf" srcId="{29776BD1-6D54-4D6C-A18E-0F009D82F127}" destId="{0E05A751-94D3-42D2-942E-7439BFDB0DDE}" srcOrd="0" destOrd="0" presId="urn:diagrams.loki3.com/BracketList"/>
    <dgm:cxn modelId="{D7804A25-0601-440F-9219-CE4EFA00500A}" type="presParOf" srcId="{29776BD1-6D54-4D6C-A18E-0F009D82F127}" destId="{18BB5CD8-9235-437E-A7AD-59BF16B19C3B}" srcOrd="1" destOrd="0" presId="urn:diagrams.loki3.com/BracketList"/>
    <dgm:cxn modelId="{6432678C-C2C7-45BE-B8E6-DF8E34BCCA44}" type="presParOf" srcId="{29776BD1-6D54-4D6C-A18E-0F009D82F127}" destId="{05F09D64-E1EC-4D98-9880-BEDF1ED36313}" srcOrd="2" destOrd="0" presId="urn:diagrams.loki3.com/BracketList"/>
    <dgm:cxn modelId="{4F9E08C5-13E0-4F9A-AD76-9436A9992A11}" type="presParOf" srcId="{29776BD1-6D54-4D6C-A18E-0F009D82F127}" destId="{A19726ED-BED0-4377-BE86-DAA5D92B9B02}" srcOrd="3" destOrd="0" presId="urn:diagrams.loki3.com/BracketList"/>
    <dgm:cxn modelId="{13697651-3D80-4228-BFC8-DBB436A80F2B}" type="presParOf" srcId="{3B26DD91-EB44-4E05-8A41-3AB8760E9319}" destId="{5CF962F4-FF81-4BE6-BCFE-03FC86D1296C}" srcOrd="1" destOrd="0" presId="urn:diagrams.loki3.com/BracketList"/>
    <dgm:cxn modelId="{9B044353-B0FD-4B7B-AFB2-2F27EEFD8785}" type="presParOf" srcId="{3B26DD91-EB44-4E05-8A41-3AB8760E9319}" destId="{EA838C97-07DF-4DD1-85ED-A7475BB5334C}" srcOrd="2" destOrd="0" presId="urn:diagrams.loki3.com/BracketList"/>
    <dgm:cxn modelId="{EAFA2684-4B2F-4A60-A9C5-E5D8C89C4B0B}" type="presParOf" srcId="{EA838C97-07DF-4DD1-85ED-A7475BB5334C}" destId="{87A31772-0D47-4635-B50B-F1CC1551D9EA}" srcOrd="0" destOrd="0" presId="urn:diagrams.loki3.com/BracketList"/>
    <dgm:cxn modelId="{1E9DFACC-8E74-4622-ABD7-5B12142F4F1C}" type="presParOf" srcId="{EA838C97-07DF-4DD1-85ED-A7475BB5334C}" destId="{F1C98909-0501-476A-8373-69FA2662E93D}" srcOrd="1" destOrd="0" presId="urn:diagrams.loki3.com/BracketList"/>
    <dgm:cxn modelId="{435C5228-5EED-42EE-BD78-5DE762CD773C}" type="presParOf" srcId="{EA838C97-07DF-4DD1-85ED-A7475BB5334C}" destId="{D5A57290-E15F-47CE-8D17-AC17647C73E9}" srcOrd="2" destOrd="0" presId="urn:diagrams.loki3.com/BracketList"/>
    <dgm:cxn modelId="{70FAE6AD-8114-4CDB-BED4-82039D516F81}" type="presParOf" srcId="{EA838C97-07DF-4DD1-85ED-A7475BB5334C}" destId="{27553895-F4D7-4349-9A18-FF98AC3551DA}" srcOrd="3" destOrd="0" presId="urn:diagrams.loki3.com/BracketList"/>
    <dgm:cxn modelId="{B01B4A0A-CB34-4744-A387-43F400FB4EFF}" type="presParOf" srcId="{3B26DD91-EB44-4E05-8A41-3AB8760E9319}" destId="{D54802DB-A1A1-4FD8-8A3F-5253EA689C2E}" srcOrd="3" destOrd="0" presId="urn:diagrams.loki3.com/BracketList"/>
    <dgm:cxn modelId="{B65379A0-83C4-425C-B651-7FD0E5E5BC8E}" type="presParOf" srcId="{3B26DD91-EB44-4E05-8A41-3AB8760E9319}" destId="{CF9189AF-805B-457F-A639-162AB89C5D13}" srcOrd="4" destOrd="0" presId="urn:diagrams.loki3.com/BracketList"/>
    <dgm:cxn modelId="{BF726A1D-62D7-4619-A7FF-6FF1A72710F3}" type="presParOf" srcId="{CF9189AF-805B-457F-A639-162AB89C5D13}" destId="{84FCCDD5-D6E2-496A-A1C4-D0034FD28C35}" srcOrd="0" destOrd="0" presId="urn:diagrams.loki3.com/BracketList"/>
    <dgm:cxn modelId="{CB046768-701A-47A9-884A-79F93F4AAC4C}" type="presParOf" srcId="{CF9189AF-805B-457F-A639-162AB89C5D13}" destId="{799C8A71-761C-44AF-B4BB-A0B2A4BB32C9}" srcOrd="1" destOrd="0" presId="urn:diagrams.loki3.com/BracketList"/>
    <dgm:cxn modelId="{D8964E86-0F17-4A37-9D7A-E877AEBD1762}" type="presParOf" srcId="{CF9189AF-805B-457F-A639-162AB89C5D13}" destId="{40633A31-095B-4BAC-946A-883F60E6EA91}" srcOrd="2" destOrd="0" presId="urn:diagrams.loki3.com/BracketList"/>
    <dgm:cxn modelId="{E1D43D26-F350-4060-A36C-8FE778110F8B}" type="presParOf" srcId="{CF9189AF-805B-457F-A639-162AB89C5D13}" destId="{AB513FD3-FF58-431C-BCD6-DF92F06C0757}" srcOrd="3" destOrd="0" presId="urn:diagrams.loki3.com/BracketList"/>
    <dgm:cxn modelId="{3A2A453F-BF1C-42A3-997F-CDCE4DBCC120}" type="presParOf" srcId="{3B26DD91-EB44-4E05-8A41-3AB8760E9319}" destId="{FD069ACC-C2E4-40E3-AAAD-9D8127E778AA}" srcOrd="5" destOrd="0" presId="urn:diagrams.loki3.com/BracketList"/>
    <dgm:cxn modelId="{408F9326-30D3-46AF-A528-5F7FB14A7948}" type="presParOf" srcId="{3B26DD91-EB44-4E05-8A41-3AB8760E9319}" destId="{F96591A9-1CC8-45A5-9E3C-9C1C438F282A}" srcOrd="6" destOrd="0" presId="urn:diagrams.loki3.com/BracketList"/>
    <dgm:cxn modelId="{92044D80-561D-4F30-A9EF-FD6F37766E61}" type="presParOf" srcId="{F96591A9-1CC8-45A5-9E3C-9C1C438F282A}" destId="{0AB2852C-1B2C-491C-8619-B4CE87B82563}" srcOrd="0" destOrd="0" presId="urn:diagrams.loki3.com/BracketList"/>
    <dgm:cxn modelId="{E1887BC1-AF74-4966-ACD2-BF8C8A6E3F74}" type="presParOf" srcId="{F96591A9-1CC8-45A5-9E3C-9C1C438F282A}" destId="{AE973D34-8A58-4CB9-BA45-6D0C26EB9388}" srcOrd="1" destOrd="0" presId="urn:diagrams.loki3.com/BracketList"/>
    <dgm:cxn modelId="{7015DF28-0E80-4DBC-897C-926C20BFF152}" type="presParOf" srcId="{F96591A9-1CC8-45A5-9E3C-9C1C438F282A}" destId="{3D6F91B1-F26A-4FF4-9679-D8F6FF13B552}" srcOrd="2" destOrd="0" presId="urn:diagrams.loki3.com/BracketList"/>
    <dgm:cxn modelId="{3CB8F4D3-CC43-4B73-BA16-8F031D6777CE}" type="presParOf" srcId="{F96591A9-1CC8-45A5-9E3C-9C1C438F282A}" destId="{F53E2060-E91C-4464-BB7C-9C318DD909C4}" srcOrd="3" destOrd="0" presId="urn:diagrams.loki3.com/BracketList"/>
    <dgm:cxn modelId="{6429365E-43DA-449B-B12E-6729C59B5FCC}" type="presParOf" srcId="{3B26DD91-EB44-4E05-8A41-3AB8760E9319}" destId="{807DA6E9-7959-41CB-9AB0-78C903C7189A}" srcOrd="7" destOrd="0" presId="urn:diagrams.loki3.com/BracketList"/>
    <dgm:cxn modelId="{8C09ABCA-314F-4864-B06B-1A0578AF53DB}" type="presParOf" srcId="{3B26DD91-EB44-4E05-8A41-3AB8760E9319}" destId="{8F64B6FE-E480-43E3-ADDF-9C25C1223041}" srcOrd="8" destOrd="0" presId="urn:diagrams.loki3.com/BracketList"/>
    <dgm:cxn modelId="{82DA88F8-A56B-4FBF-8713-38FEEE448F41}" type="presParOf" srcId="{8F64B6FE-E480-43E3-ADDF-9C25C1223041}" destId="{5EC495A6-AB12-4232-9850-BEF9F7009430}" srcOrd="0" destOrd="0" presId="urn:diagrams.loki3.com/BracketList"/>
    <dgm:cxn modelId="{56B782FE-44EA-474F-8CCD-C3B52569EBE7}" type="presParOf" srcId="{8F64B6FE-E480-43E3-ADDF-9C25C1223041}" destId="{7CA542E4-0496-4EDF-8386-37AD7187209B}" srcOrd="1" destOrd="0" presId="urn:diagrams.loki3.com/BracketList"/>
    <dgm:cxn modelId="{00925A19-6A2A-4AD4-A558-A85D9BD1AC57}" type="presParOf" srcId="{8F64B6FE-E480-43E3-ADDF-9C25C1223041}" destId="{D31F488D-5165-4EE8-9890-EF304347EDF6}" srcOrd="2" destOrd="0" presId="urn:diagrams.loki3.com/BracketList"/>
    <dgm:cxn modelId="{25CA3FD3-115F-418D-AD6F-3AFB3A79BBC1}" type="presParOf" srcId="{8F64B6FE-E480-43E3-ADDF-9C25C1223041}" destId="{0200ADB3-73E1-472B-9349-5BFF4ADB36F1}"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5DA2ED-46CF-435F-98B2-FBE00BD2214F}" type="doc">
      <dgm:prSet loTypeId="urn:microsoft.com/office/officeart/2005/8/layout/lProcess2" loCatId="relationship" qsTypeId="urn:microsoft.com/office/officeart/2005/8/quickstyle/simple1" qsCatId="simple" csTypeId="urn:microsoft.com/office/officeart/2005/8/colors/accent1_1" csCatId="accent1" phldr="1"/>
      <dgm:spPr/>
      <dgm:t>
        <a:bodyPr/>
        <a:lstStyle/>
        <a:p>
          <a:endParaRPr lang="en-US"/>
        </a:p>
      </dgm:t>
    </dgm:pt>
    <dgm:pt modelId="{8F9FC82D-B6E8-4EAF-9F0A-383722CB7F03}">
      <dgm:prSet phldrT="[Text]" custT="1"/>
      <dgm:spPr>
        <a:solidFill>
          <a:srgbClr val="094F89"/>
        </a:solidFill>
        <a:ln>
          <a:solidFill>
            <a:schemeClr val="tx1"/>
          </a:solidFill>
        </a:ln>
      </dgm:spPr>
      <dgm:t>
        <a:bodyPr/>
        <a:lstStyle/>
        <a:p>
          <a:r>
            <a:rPr lang="en-US" sz="2000" dirty="0">
              <a:solidFill>
                <a:schemeClr val="bg1"/>
              </a:solidFill>
            </a:rPr>
            <a:t>1. Ensure Product Authenticity </a:t>
          </a:r>
        </a:p>
      </dgm:t>
    </dgm:pt>
    <dgm:pt modelId="{647D0532-748A-4843-B4A9-257E5119AC2B}" type="parTrans" cxnId="{C9EAE91E-A785-4985-8879-0E55E8A5F2D0}">
      <dgm:prSet/>
      <dgm:spPr/>
      <dgm:t>
        <a:bodyPr/>
        <a:lstStyle/>
        <a:p>
          <a:endParaRPr lang="en-US" sz="700"/>
        </a:p>
      </dgm:t>
    </dgm:pt>
    <dgm:pt modelId="{C95B9C86-833A-4D17-AF3D-28525C3DE4AD}" type="sibTrans" cxnId="{C9EAE91E-A785-4985-8879-0E55E8A5F2D0}">
      <dgm:prSet/>
      <dgm:spPr/>
      <dgm:t>
        <a:bodyPr/>
        <a:lstStyle/>
        <a:p>
          <a:endParaRPr lang="en-US" sz="700"/>
        </a:p>
      </dgm:t>
    </dgm:pt>
    <dgm:pt modelId="{C4029A56-D45F-4FBA-A8FD-F889F3095BA9}">
      <dgm:prSet phldrT="[Text]" custT="1"/>
      <dgm:spPr>
        <a:ln>
          <a:solidFill>
            <a:schemeClr val="tx1"/>
          </a:solidFill>
        </a:ln>
      </dgm:spPr>
      <dgm:t>
        <a:bodyPr/>
        <a:lstStyle/>
        <a:p>
          <a:r>
            <a:rPr lang="en-US" sz="1600" dirty="0"/>
            <a:t>- End brands using co-branded swing tickets.   </a:t>
          </a:r>
        </a:p>
        <a:p>
          <a:r>
            <a:rPr lang="en-US" sz="1600" dirty="0"/>
            <a:t>-Claiming the use of sustainable fibers</a:t>
          </a:r>
        </a:p>
      </dgm:t>
    </dgm:pt>
    <dgm:pt modelId="{7450817B-5859-45FB-8B7A-45C06D48D45D}" type="parTrans" cxnId="{35141496-FE0D-4205-BFCC-5E2F1D85B2B0}">
      <dgm:prSet/>
      <dgm:spPr/>
      <dgm:t>
        <a:bodyPr/>
        <a:lstStyle/>
        <a:p>
          <a:endParaRPr lang="en-US" sz="700"/>
        </a:p>
      </dgm:t>
    </dgm:pt>
    <dgm:pt modelId="{6A1484A6-0430-4E0A-91ED-E5CCFC29C334}" type="sibTrans" cxnId="{35141496-FE0D-4205-BFCC-5E2F1D85B2B0}">
      <dgm:prSet/>
      <dgm:spPr/>
      <dgm:t>
        <a:bodyPr/>
        <a:lstStyle/>
        <a:p>
          <a:endParaRPr lang="en-US" sz="700"/>
        </a:p>
      </dgm:t>
    </dgm:pt>
    <dgm:pt modelId="{D96CAAF3-C12D-4F1D-B05B-433D6228DD6D}">
      <dgm:prSet phldrT="[Text]" custT="1"/>
      <dgm:spPr>
        <a:solidFill>
          <a:srgbClr val="094F89"/>
        </a:solidFill>
        <a:ln>
          <a:solidFill>
            <a:schemeClr val="tx1"/>
          </a:solidFill>
        </a:ln>
      </dgm:spPr>
      <dgm:t>
        <a:bodyPr/>
        <a:lstStyle/>
        <a:p>
          <a:r>
            <a:rPr lang="en-US" sz="2000" dirty="0">
              <a:solidFill>
                <a:schemeClr val="bg1"/>
              </a:solidFill>
            </a:rPr>
            <a:t>2. </a:t>
          </a:r>
          <a:r>
            <a:rPr lang="en-US" sz="2000" dirty="0" err="1">
              <a:solidFill>
                <a:schemeClr val="bg1"/>
              </a:solidFill>
            </a:rPr>
            <a:t>Fibre</a:t>
          </a:r>
          <a:r>
            <a:rPr lang="en-US" sz="2000" dirty="0">
              <a:solidFill>
                <a:schemeClr val="bg1"/>
              </a:solidFill>
            </a:rPr>
            <a:t> Supply Chain Traceability and Visibility </a:t>
          </a:r>
        </a:p>
      </dgm:t>
    </dgm:pt>
    <dgm:pt modelId="{1C4059FB-BEDB-4C98-85BF-CD77D7EA6040}" type="parTrans" cxnId="{78B1C76E-5440-420E-9263-8FB5CC7B9CC1}">
      <dgm:prSet/>
      <dgm:spPr/>
      <dgm:t>
        <a:bodyPr/>
        <a:lstStyle/>
        <a:p>
          <a:endParaRPr lang="en-US" sz="700"/>
        </a:p>
      </dgm:t>
    </dgm:pt>
    <dgm:pt modelId="{0721FCFE-9992-4CCA-BDEA-5FF178C186EC}" type="sibTrans" cxnId="{78B1C76E-5440-420E-9263-8FB5CC7B9CC1}">
      <dgm:prSet/>
      <dgm:spPr/>
      <dgm:t>
        <a:bodyPr/>
        <a:lstStyle/>
        <a:p>
          <a:endParaRPr lang="en-US" sz="700"/>
        </a:p>
      </dgm:t>
    </dgm:pt>
    <dgm:pt modelId="{48CB9669-8BAC-4205-92B7-97BE703963DF}">
      <dgm:prSet phldrT="[Text]" custT="1"/>
      <dgm:spPr>
        <a:ln>
          <a:solidFill>
            <a:schemeClr val="tx1"/>
          </a:solidFill>
        </a:ln>
      </dgm:spPr>
      <dgm:t>
        <a:bodyPr/>
        <a:lstStyle/>
        <a:p>
          <a:r>
            <a:rPr lang="en-US" sz="1600" dirty="0"/>
            <a:t>-Supply chain mapping.</a:t>
          </a:r>
        </a:p>
        <a:p>
          <a:r>
            <a:rPr lang="en-US" sz="1600" dirty="0"/>
            <a:t>- Materials Flows</a:t>
          </a:r>
        </a:p>
      </dgm:t>
    </dgm:pt>
    <dgm:pt modelId="{BBFA7978-5A6A-402D-A8FD-F0BE398A3ADE}" type="parTrans" cxnId="{43C16DBE-D35E-4A1E-B0D3-64D673007F38}">
      <dgm:prSet/>
      <dgm:spPr/>
      <dgm:t>
        <a:bodyPr/>
        <a:lstStyle/>
        <a:p>
          <a:endParaRPr lang="en-US" sz="700"/>
        </a:p>
      </dgm:t>
    </dgm:pt>
    <dgm:pt modelId="{52937217-4B90-40E4-B05E-F022E7FA25BA}" type="sibTrans" cxnId="{43C16DBE-D35E-4A1E-B0D3-64D673007F38}">
      <dgm:prSet/>
      <dgm:spPr/>
      <dgm:t>
        <a:bodyPr/>
        <a:lstStyle/>
        <a:p>
          <a:endParaRPr lang="en-US" sz="700"/>
        </a:p>
      </dgm:t>
    </dgm:pt>
    <dgm:pt modelId="{866FB7D9-7E18-4D48-8AAF-BB2414555B28}">
      <dgm:prSet phldrT="[Text]" custT="1"/>
      <dgm:spPr>
        <a:solidFill>
          <a:srgbClr val="FFFF00"/>
        </a:solidFill>
        <a:ln>
          <a:solidFill>
            <a:schemeClr val="tx1"/>
          </a:solidFill>
        </a:ln>
      </dgm:spPr>
      <dgm:t>
        <a:bodyPr/>
        <a:lstStyle/>
        <a:p>
          <a:r>
            <a:rPr lang="en-US" sz="1600" dirty="0"/>
            <a:t>Partially Addressed (No access to material flows).</a:t>
          </a:r>
        </a:p>
      </dgm:t>
    </dgm:pt>
    <dgm:pt modelId="{3B121DEE-A07A-42A5-8E89-CC259CBC9ABC}" type="parTrans" cxnId="{CCC70C5C-0A93-4058-BF13-CA8FED7C41E2}">
      <dgm:prSet/>
      <dgm:spPr/>
      <dgm:t>
        <a:bodyPr/>
        <a:lstStyle/>
        <a:p>
          <a:endParaRPr lang="en-US" sz="700"/>
        </a:p>
      </dgm:t>
    </dgm:pt>
    <dgm:pt modelId="{7FF366E8-0443-4DAF-9881-986AC09F79B5}" type="sibTrans" cxnId="{CCC70C5C-0A93-4058-BF13-CA8FED7C41E2}">
      <dgm:prSet/>
      <dgm:spPr/>
      <dgm:t>
        <a:bodyPr/>
        <a:lstStyle/>
        <a:p>
          <a:endParaRPr lang="en-US" sz="700"/>
        </a:p>
      </dgm:t>
    </dgm:pt>
    <dgm:pt modelId="{F290EEA3-DD95-450A-9558-1B06C7745D81}">
      <dgm:prSet phldrT="[Text]" custT="1"/>
      <dgm:spPr>
        <a:solidFill>
          <a:srgbClr val="00B050"/>
        </a:solidFill>
        <a:ln>
          <a:solidFill>
            <a:schemeClr val="tx1"/>
          </a:solidFill>
        </a:ln>
      </dgm:spPr>
      <dgm:t>
        <a:bodyPr/>
        <a:lstStyle/>
        <a:p>
          <a:r>
            <a:rPr lang="en-US" sz="1600" dirty="0"/>
            <a:t>Fully Addressed</a:t>
          </a:r>
        </a:p>
      </dgm:t>
    </dgm:pt>
    <dgm:pt modelId="{4FCCBF7C-9584-42A5-B0EF-6A4773F5EE50}" type="parTrans" cxnId="{8D7F9908-291D-483B-8082-F6B15D685EDC}">
      <dgm:prSet/>
      <dgm:spPr/>
      <dgm:t>
        <a:bodyPr/>
        <a:lstStyle/>
        <a:p>
          <a:endParaRPr lang="en-US" sz="1400"/>
        </a:p>
      </dgm:t>
    </dgm:pt>
    <dgm:pt modelId="{608B81FB-19B9-42F6-AC31-01AD8111FAA9}" type="sibTrans" cxnId="{8D7F9908-291D-483B-8082-F6B15D685EDC}">
      <dgm:prSet/>
      <dgm:spPr/>
      <dgm:t>
        <a:bodyPr/>
        <a:lstStyle/>
        <a:p>
          <a:endParaRPr lang="en-US" sz="1400"/>
        </a:p>
      </dgm:t>
    </dgm:pt>
    <dgm:pt modelId="{90E87B09-9513-4A4B-82CA-9E186F5C5D79}">
      <dgm:prSet phldrT="[Text]" custT="1"/>
      <dgm:spPr>
        <a:solidFill>
          <a:srgbClr val="094F89"/>
        </a:solidFill>
        <a:ln>
          <a:solidFill>
            <a:schemeClr val="tx1"/>
          </a:solidFill>
        </a:ln>
      </dgm:spPr>
      <dgm:t>
        <a:bodyPr/>
        <a:lstStyle/>
        <a:p>
          <a:r>
            <a:rPr lang="en-US" sz="2000" dirty="0">
              <a:solidFill>
                <a:schemeClr val="bg1"/>
              </a:solidFill>
            </a:rPr>
            <a:t>3. Customers</a:t>
          </a:r>
          <a:r>
            <a:rPr lang="en-US" sz="1600" dirty="0">
              <a:solidFill>
                <a:schemeClr val="bg1"/>
              </a:solidFill>
            </a:rPr>
            <a:t> Education and </a:t>
          </a:r>
          <a:r>
            <a:rPr lang="en-US" sz="2000" dirty="0">
              <a:solidFill>
                <a:schemeClr val="bg1"/>
              </a:solidFill>
            </a:rPr>
            <a:t>Awareness about sustainable </a:t>
          </a:r>
          <a:r>
            <a:rPr lang="en-US" sz="2000" dirty="0" err="1">
              <a:solidFill>
                <a:schemeClr val="bg1"/>
              </a:solidFill>
            </a:rPr>
            <a:t>fibres</a:t>
          </a:r>
          <a:endParaRPr lang="en-US" sz="2000" dirty="0">
            <a:solidFill>
              <a:schemeClr val="bg1"/>
            </a:solidFill>
          </a:endParaRPr>
        </a:p>
      </dgm:t>
    </dgm:pt>
    <dgm:pt modelId="{8FC01BBC-83C8-4852-9D7A-BC9410CEFB9F}" type="parTrans" cxnId="{296F558C-CAC4-4FB7-BE74-CB9EC8FE0607}">
      <dgm:prSet/>
      <dgm:spPr/>
      <dgm:t>
        <a:bodyPr/>
        <a:lstStyle/>
        <a:p>
          <a:endParaRPr lang="en-US" sz="1400"/>
        </a:p>
      </dgm:t>
    </dgm:pt>
    <dgm:pt modelId="{FE48BF48-8106-4D7E-BCBF-5B99C3D64B12}" type="sibTrans" cxnId="{296F558C-CAC4-4FB7-BE74-CB9EC8FE0607}">
      <dgm:prSet/>
      <dgm:spPr/>
      <dgm:t>
        <a:bodyPr/>
        <a:lstStyle/>
        <a:p>
          <a:endParaRPr lang="en-US" sz="1400"/>
        </a:p>
      </dgm:t>
    </dgm:pt>
    <dgm:pt modelId="{32B2B557-DBA6-4462-A456-F7545438EBE7}">
      <dgm:prSet phldrT="[Text]" custT="1"/>
      <dgm:spPr>
        <a:ln>
          <a:solidFill>
            <a:schemeClr val="tx1"/>
          </a:solidFill>
        </a:ln>
      </dgm:spPr>
      <dgm:t>
        <a:bodyPr/>
        <a:lstStyle/>
        <a:p>
          <a:r>
            <a:rPr lang="en-US" sz="1600" dirty="0"/>
            <a:t>-Educate the customers about </a:t>
          </a:r>
          <a:r>
            <a:rPr lang="en-US" sz="1600" dirty="0" err="1"/>
            <a:t>Lenzing</a:t>
          </a:r>
          <a:r>
            <a:rPr lang="en-US" sz="1600" dirty="0"/>
            <a:t> sustainable </a:t>
          </a:r>
          <a:r>
            <a:rPr lang="en-US" sz="1600" dirty="0" err="1"/>
            <a:t>fibres</a:t>
          </a:r>
          <a:r>
            <a:rPr lang="en-US" sz="1600" dirty="0"/>
            <a:t>.</a:t>
          </a:r>
        </a:p>
      </dgm:t>
    </dgm:pt>
    <dgm:pt modelId="{178DE942-27CF-46C3-B762-B85A518811FD}" type="parTrans" cxnId="{8276BB53-DD2F-48B1-994F-4853B1774DFE}">
      <dgm:prSet/>
      <dgm:spPr/>
      <dgm:t>
        <a:bodyPr/>
        <a:lstStyle/>
        <a:p>
          <a:endParaRPr lang="en-US" sz="1400"/>
        </a:p>
      </dgm:t>
    </dgm:pt>
    <dgm:pt modelId="{E8DCD8C1-DDB7-4809-BA8F-1695D70DD5A0}" type="sibTrans" cxnId="{8276BB53-DD2F-48B1-994F-4853B1774DFE}">
      <dgm:prSet/>
      <dgm:spPr/>
      <dgm:t>
        <a:bodyPr/>
        <a:lstStyle/>
        <a:p>
          <a:endParaRPr lang="en-US" sz="1400"/>
        </a:p>
      </dgm:t>
    </dgm:pt>
    <dgm:pt modelId="{6CBF9BBC-D50A-4861-9513-44C113F42926}">
      <dgm:prSet phldrT="[Text]" custT="1"/>
      <dgm:spPr>
        <a:solidFill>
          <a:srgbClr val="FF0000"/>
        </a:solidFill>
        <a:ln>
          <a:solidFill>
            <a:schemeClr val="tx1"/>
          </a:solidFill>
        </a:ln>
      </dgm:spPr>
      <dgm:t>
        <a:bodyPr/>
        <a:lstStyle/>
        <a:p>
          <a:r>
            <a:rPr lang="en-US" sz="1600" dirty="0"/>
            <a:t>Out of Scope</a:t>
          </a:r>
        </a:p>
      </dgm:t>
    </dgm:pt>
    <dgm:pt modelId="{AD7B8B3F-4B57-4FB0-A8FD-472AB006FC33}" type="parTrans" cxnId="{0E9D717A-7FA2-47C1-B717-23D462DE52F8}">
      <dgm:prSet/>
      <dgm:spPr/>
      <dgm:t>
        <a:bodyPr/>
        <a:lstStyle/>
        <a:p>
          <a:endParaRPr lang="en-US"/>
        </a:p>
      </dgm:t>
    </dgm:pt>
    <dgm:pt modelId="{4BE99603-C2A0-4247-A490-BDC700A86C61}" type="sibTrans" cxnId="{0E9D717A-7FA2-47C1-B717-23D462DE52F8}">
      <dgm:prSet/>
      <dgm:spPr/>
      <dgm:t>
        <a:bodyPr/>
        <a:lstStyle/>
        <a:p>
          <a:endParaRPr lang="en-US"/>
        </a:p>
      </dgm:t>
    </dgm:pt>
    <dgm:pt modelId="{FCAD079A-12DA-4221-AB45-5806119B5201}" type="pres">
      <dgm:prSet presAssocID="{E75DA2ED-46CF-435F-98B2-FBE00BD2214F}" presName="theList" presStyleCnt="0">
        <dgm:presLayoutVars>
          <dgm:dir/>
          <dgm:animLvl val="lvl"/>
          <dgm:resizeHandles val="exact"/>
        </dgm:presLayoutVars>
      </dgm:prSet>
      <dgm:spPr/>
    </dgm:pt>
    <dgm:pt modelId="{95B59517-6029-4C8B-9548-5DCBC85E3378}" type="pres">
      <dgm:prSet presAssocID="{8F9FC82D-B6E8-4EAF-9F0A-383722CB7F03}" presName="compNode" presStyleCnt="0"/>
      <dgm:spPr/>
    </dgm:pt>
    <dgm:pt modelId="{E082975E-7F26-44F8-AE0D-C356BB2B2FA5}" type="pres">
      <dgm:prSet presAssocID="{8F9FC82D-B6E8-4EAF-9F0A-383722CB7F03}" presName="aNode" presStyleLbl="bgShp" presStyleIdx="0" presStyleCnt="3"/>
      <dgm:spPr/>
    </dgm:pt>
    <dgm:pt modelId="{4C609502-A355-40E0-846C-D486C1A380A5}" type="pres">
      <dgm:prSet presAssocID="{8F9FC82D-B6E8-4EAF-9F0A-383722CB7F03}" presName="textNode" presStyleLbl="bgShp" presStyleIdx="0" presStyleCnt="3"/>
      <dgm:spPr/>
    </dgm:pt>
    <dgm:pt modelId="{CB2C511D-7269-4CE4-9782-0978AFE17F19}" type="pres">
      <dgm:prSet presAssocID="{8F9FC82D-B6E8-4EAF-9F0A-383722CB7F03}" presName="compChildNode" presStyleCnt="0"/>
      <dgm:spPr/>
    </dgm:pt>
    <dgm:pt modelId="{A98466F4-DFC5-4913-B9CA-129000316FB7}" type="pres">
      <dgm:prSet presAssocID="{8F9FC82D-B6E8-4EAF-9F0A-383722CB7F03}" presName="theInnerList" presStyleCnt="0"/>
      <dgm:spPr/>
    </dgm:pt>
    <dgm:pt modelId="{59677515-F557-4A69-80F0-42B670354A55}" type="pres">
      <dgm:prSet presAssocID="{C4029A56-D45F-4FBA-A8FD-F889F3095BA9}" presName="childNode" presStyleLbl="node1" presStyleIdx="0" presStyleCnt="6">
        <dgm:presLayoutVars>
          <dgm:bulletEnabled val="1"/>
        </dgm:presLayoutVars>
      </dgm:prSet>
      <dgm:spPr/>
    </dgm:pt>
    <dgm:pt modelId="{F713E034-45BA-4D0B-94C7-61486940EEF6}" type="pres">
      <dgm:prSet presAssocID="{C4029A56-D45F-4FBA-A8FD-F889F3095BA9}" presName="aSpace2" presStyleCnt="0"/>
      <dgm:spPr/>
    </dgm:pt>
    <dgm:pt modelId="{11666DD6-E361-4C52-A56A-91053AA0C85A}" type="pres">
      <dgm:prSet presAssocID="{F290EEA3-DD95-450A-9558-1B06C7745D81}" presName="childNode" presStyleLbl="node1" presStyleIdx="1" presStyleCnt="6">
        <dgm:presLayoutVars>
          <dgm:bulletEnabled val="1"/>
        </dgm:presLayoutVars>
      </dgm:prSet>
      <dgm:spPr/>
    </dgm:pt>
    <dgm:pt modelId="{54A19D20-C7B7-4DDA-987F-36CFE2D7F356}" type="pres">
      <dgm:prSet presAssocID="{8F9FC82D-B6E8-4EAF-9F0A-383722CB7F03}" presName="aSpace" presStyleCnt="0"/>
      <dgm:spPr/>
    </dgm:pt>
    <dgm:pt modelId="{27DFFB1B-B692-4457-853A-FD7BF0DF07BE}" type="pres">
      <dgm:prSet presAssocID="{D96CAAF3-C12D-4F1D-B05B-433D6228DD6D}" presName="compNode" presStyleCnt="0"/>
      <dgm:spPr/>
    </dgm:pt>
    <dgm:pt modelId="{03C817C8-B246-4307-9B34-37A1A1B843A6}" type="pres">
      <dgm:prSet presAssocID="{D96CAAF3-C12D-4F1D-B05B-433D6228DD6D}" presName="aNode" presStyleLbl="bgShp" presStyleIdx="1" presStyleCnt="3"/>
      <dgm:spPr/>
    </dgm:pt>
    <dgm:pt modelId="{5C816104-AF6D-45D3-BA90-9F0F748A2071}" type="pres">
      <dgm:prSet presAssocID="{D96CAAF3-C12D-4F1D-B05B-433D6228DD6D}" presName="textNode" presStyleLbl="bgShp" presStyleIdx="1" presStyleCnt="3"/>
      <dgm:spPr/>
    </dgm:pt>
    <dgm:pt modelId="{1FC77021-6ECC-415C-AB52-F620ECA17E3F}" type="pres">
      <dgm:prSet presAssocID="{D96CAAF3-C12D-4F1D-B05B-433D6228DD6D}" presName="compChildNode" presStyleCnt="0"/>
      <dgm:spPr/>
    </dgm:pt>
    <dgm:pt modelId="{6B536449-AB06-4446-8F65-3DDB93BE8577}" type="pres">
      <dgm:prSet presAssocID="{D96CAAF3-C12D-4F1D-B05B-433D6228DD6D}" presName="theInnerList" presStyleCnt="0"/>
      <dgm:spPr/>
    </dgm:pt>
    <dgm:pt modelId="{5A3C6E1B-C279-4B30-A75A-2D5D02684874}" type="pres">
      <dgm:prSet presAssocID="{48CB9669-8BAC-4205-92B7-97BE703963DF}" presName="childNode" presStyleLbl="node1" presStyleIdx="2" presStyleCnt="6">
        <dgm:presLayoutVars>
          <dgm:bulletEnabled val="1"/>
        </dgm:presLayoutVars>
      </dgm:prSet>
      <dgm:spPr/>
    </dgm:pt>
    <dgm:pt modelId="{3D1C7E82-8C3A-41BB-BB60-64B417666E3E}" type="pres">
      <dgm:prSet presAssocID="{48CB9669-8BAC-4205-92B7-97BE703963DF}" presName="aSpace2" presStyleCnt="0"/>
      <dgm:spPr/>
    </dgm:pt>
    <dgm:pt modelId="{29D48F55-9875-47D9-AB38-A55F06D81C77}" type="pres">
      <dgm:prSet presAssocID="{866FB7D9-7E18-4D48-8AAF-BB2414555B28}" presName="childNode" presStyleLbl="node1" presStyleIdx="3" presStyleCnt="6">
        <dgm:presLayoutVars>
          <dgm:bulletEnabled val="1"/>
        </dgm:presLayoutVars>
      </dgm:prSet>
      <dgm:spPr/>
    </dgm:pt>
    <dgm:pt modelId="{67B7FCCF-FBE0-4FA4-99F3-CB635E943D9F}" type="pres">
      <dgm:prSet presAssocID="{D96CAAF3-C12D-4F1D-B05B-433D6228DD6D}" presName="aSpace" presStyleCnt="0"/>
      <dgm:spPr/>
    </dgm:pt>
    <dgm:pt modelId="{A3731A73-6D79-4F5C-A58C-E88A9F2C7D96}" type="pres">
      <dgm:prSet presAssocID="{90E87B09-9513-4A4B-82CA-9E186F5C5D79}" presName="compNode" presStyleCnt="0"/>
      <dgm:spPr/>
    </dgm:pt>
    <dgm:pt modelId="{D6156C6D-0854-4E36-A305-BE56EC050204}" type="pres">
      <dgm:prSet presAssocID="{90E87B09-9513-4A4B-82CA-9E186F5C5D79}" presName="aNode" presStyleLbl="bgShp" presStyleIdx="2" presStyleCnt="3"/>
      <dgm:spPr/>
    </dgm:pt>
    <dgm:pt modelId="{BC13D7D2-E78F-4568-AE76-740AD480DA83}" type="pres">
      <dgm:prSet presAssocID="{90E87B09-9513-4A4B-82CA-9E186F5C5D79}" presName="textNode" presStyleLbl="bgShp" presStyleIdx="2" presStyleCnt="3"/>
      <dgm:spPr/>
    </dgm:pt>
    <dgm:pt modelId="{F4B24FAD-73F7-4A7D-8F76-C5CECA52D833}" type="pres">
      <dgm:prSet presAssocID="{90E87B09-9513-4A4B-82CA-9E186F5C5D79}" presName="compChildNode" presStyleCnt="0"/>
      <dgm:spPr/>
    </dgm:pt>
    <dgm:pt modelId="{E744C967-515C-4AC9-90D4-B803AAA84022}" type="pres">
      <dgm:prSet presAssocID="{90E87B09-9513-4A4B-82CA-9E186F5C5D79}" presName="theInnerList" presStyleCnt="0"/>
      <dgm:spPr/>
    </dgm:pt>
    <dgm:pt modelId="{AB672945-7955-425F-9532-205E2AE973B2}" type="pres">
      <dgm:prSet presAssocID="{32B2B557-DBA6-4462-A456-F7545438EBE7}" presName="childNode" presStyleLbl="node1" presStyleIdx="4" presStyleCnt="6">
        <dgm:presLayoutVars>
          <dgm:bulletEnabled val="1"/>
        </dgm:presLayoutVars>
      </dgm:prSet>
      <dgm:spPr/>
    </dgm:pt>
    <dgm:pt modelId="{262634BC-C36B-4B15-ABCA-348586A017EF}" type="pres">
      <dgm:prSet presAssocID="{32B2B557-DBA6-4462-A456-F7545438EBE7}" presName="aSpace2" presStyleCnt="0"/>
      <dgm:spPr/>
    </dgm:pt>
    <dgm:pt modelId="{1151850F-96F3-4250-B08B-1235C77C7190}" type="pres">
      <dgm:prSet presAssocID="{6CBF9BBC-D50A-4861-9513-44C113F42926}" presName="childNode" presStyleLbl="node1" presStyleIdx="5" presStyleCnt="6">
        <dgm:presLayoutVars>
          <dgm:bulletEnabled val="1"/>
        </dgm:presLayoutVars>
      </dgm:prSet>
      <dgm:spPr/>
    </dgm:pt>
  </dgm:ptLst>
  <dgm:cxnLst>
    <dgm:cxn modelId="{8D7F9908-291D-483B-8082-F6B15D685EDC}" srcId="{8F9FC82D-B6E8-4EAF-9F0A-383722CB7F03}" destId="{F290EEA3-DD95-450A-9558-1B06C7745D81}" srcOrd="1" destOrd="0" parTransId="{4FCCBF7C-9584-42A5-B0EF-6A4773F5EE50}" sibTransId="{608B81FB-19B9-42F6-AC31-01AD8111FAA9}"/>
    <dgm:cxn modelId="{F50C9F1E-3BF2-41D6-A842-0762D6DBC70C}" type="presOf" srcId="{32B2B557-DBA6-4462-A456-F7545438EBE7}" destId="{AB672945-7955-425F-9532-205E2AE973B2}" srcOrd="0" destOrd="0" presId="urn:microsoft.com/office/officeart/2005/8/layout/lProcess2"/>
    <dgm:cxn modelId="{C9EAE91E-A785-4985-8879-0E55E8A5F2D0}" srcId="{E75DA2ED-46CF-435F-98B2-FBE00BD2214F}" destId="{8F9FC82D-B6E8-4EAF-9F0A-383722CB7F03}" srcOrd="0" destOrd="0" parTransId="{647D0532-748A-4843-B4A9-257E5119AC2B}" sibTransId="{C95B9C86-833A-4D17-AF3D-28525C3DE4AD}"/>
    <dgm:cxn modelId="{06A42937-41AA-4326-B3DB-C0C72CF523E7}" type="presOf" srcId="{8F9FC82D-B6E8-4EAF-9F0A-383722CB7F03}" destId="{4C609502-A355-40E0-846C-D486C1A380A5}" srcOrd="1" destOrd="0" presId="urn:microsoft.com/office/officeart/2005/8/layout/lProcess2"/>
    <dgm:cxn modelId="{0ACC5F37-50B9-477B-889A-15CDE11173D9}" type="presOf" srcId="{8F9FC82D-B6E8-4EAF-9F0A-383722CB7F03}" destId="{E082975E-7F26-44F8-AE0D-C356BB2B2FA5}" srcOrd="0" destOrd="0" presId="urn:microsoft.com/office/officeart/2005/8/layout/lProcess2"/>
    <dgm:cxn modelId="{14AB2246-85AB-4A44-B221-567004ABE092}" type="presOf" srcId="{90E87B09-9513-4A4B-82CA-9E186F5C5D79}" destId="{BC13D7D2-E78F-4568-AE76-740AD480DA83}" srcOrd="1" destOrd="0" presId="urn:microsoft.com/office/officeart/2005/8/layout/lProcess2"/>
    <dgm:cxn modelId="{8276BB53-DD2F-48B1-994F-4853B1774DFE}" srcId="{90E87B09-9513-4A4B-82CA-9E186F5C5D79}" destId="{32B2B557-DBA6-4462-A456-F7545438EBE7}" srcOrd="0" destOrd="0" parTransId="{178DE942-27CF-46C3-B762-B85A518811FD}" sibTransId="{E8DCD8C1-DDB7-4809-BA8F-1695D70DD5A0}"/>
    <dgm:cxn modelId="{F57C5556-FE6D-4851-91E1-F1EEB48A28F2}" type="presOf" srcId="{866FB7D9-7E18-4D48-8AAF-BB2414555B28}" destId="{29D48F55-9875-47D9-AB38-A55F06D81C77}" srcOrd="0" destOrd="0" presId="urn:microsoft.com/office/officeart/2005/8/layout/lProcess2"/>
    <dgm:cxn modelId="{CCC70C5C-0A93-4058-BF13-CA8FED7C41E2}" srcId="{D96CAAF3-C12D-4F1D-B05B-433D6228DD6D}" destId="{866FB7D9-7E18-4D48-8AAF-BB2414555B28}" srcOrd="1" destOrd="0" parTransId="{3B121DEE-A07A-42A5-8E89-CC259CBC9ABC}" sibTransId="{7FF366E8-0443-4DAF-9881-986AC09F79B5}"/>
    <dgm:cxn modelId="{36DCC96C-A16F-4E94-992C-5612F095FCD5}" type="presOf" srcId="{6CBF9BBC-D50A-4861-9513-44C113F42926}" destId="{1151850F-96F3-4250-B08B-1235C77C7190}" srcOrd="0" destOrd="0" presId="urn:microsoft.com/office/officeart/2005/8/layout/lProcess2"/>
    <dgm:cxn modelId="{78B1C76E-5440-420E-9263-8FB5CC7B9CC1}" srcId="{E75DA2ED-46CF-435F-98B2-FBE00BD2214F}" destId="{D96CAAF3-C12D-4F1D-B05B-433D6228DD6D}" srcOrd="1" destOrd="0" parTransId="{1C4059FB-BEDB-4C98-85BF-CD77D7EA6040}" sibTransId="{0721FCFE-9992-4CCA-BDEA-5FF178C186EC}"/>
    <dgm:cxn modelId="{4D5E1A70-51B3-465D-ADC9-8D7A16849C1A}" type="presOf" srcId="{48CB9669-8BAC-4205-92B7-97BE703963DF}" destId="{5A3C6E1B-C279-4B30-A75A-2D5D02684874}" srcOrd="0" destOrd="0" presId="urn:microsoft.com/office/officeart/2005/8/layout/lProcess2"/>
    <dgm:cxn modelId="{0E9D717A-7FA2-47C1-B717-23D462DE52F8}" srcId="{90E87B09-9513-4A4B-82CA-9E186F5C5D79}" destId="{6CBF9BBC-D50A-4861-9513-44C113F42926}" srcOrd="1" destOrd="0" parTransId="{AD7B8B3F-4B57-4FB0-A8FD-472AB006FC33}" sibTransId="{4BE99603-C2A0-4247-A490-BDC700A86C61}"/>
    <dgm:cxn modelId="{296F558C-CAC4-4FB7-BE74-CB9EC8FE0607}" srcId="{E75DA2ED-46CF-435F-98B2-FBE00BD2214F}" destId="{90E87B09-9513-4A4B-82CA-9E186F5C5D79}" srcOrd="2" destOrd="0" parTransId="{8FC01BBC-83C8-4852-9D7A-BC9410CEFB9F}" sibTransId="{FE48BF48-8106-4D7E-BCBF-5B99C3D64B12}"/>
    <dgm:cxn modelId="{35141496-FE0D-4205-BFCC-5E2F1D85B2B0}" srcId="{8F9FC82D-B6E8-4EAF-9F0A-383722CB7F03}" destId="{C4029A56-D45F-4FBA-A8FD-F889F3095BA9}" srcOrd="0" destOrd="0" parTransId="{7450817B-5859-45FB-8B7A-45C06D48D45D}" sibTransId="{6A1484A6-0430-4E0A-91ED-E5CCFC29C334}"/>
    <dgm:cxn modelId="{43C16DBE-D35E-4A1E-B0D3-64D673007F38}" srcId="{D96CAAF3-C12D-4F1D-B05B-433D6228DD6D}" destId="{48CB9669-8BAC-4205-92B7-97BE703963DF}" srcOrd="0" destOrd="0" parTransId="{BBFA7978-5A6A-402D-A8FD-F0BE398A3ADE}" sibTransId="{52937217-4B90-40E4-B05E-F022E7FA25BA}"/>
    <dgm:cxn modelId="{680B99C8-E0EE-49BA-954B-B7B5EB35FD1B}" type="presOf" srcId="{E75DA2ED-46CF-435F-98B2-FBE00BD2214F}" destId="{FCAD079A-12DA-4221-AB45-5806119B5201}" srcOrd="0" destOrd="0" presId="urn:microsoft.com/office/officeart/2005/8/layout/lProcess2"/>
    <dgm:cxn modelId="{13E82CC9-FD49-428A-90AD-A4A936A7363B}" type="presOf" srcId="{90E87B09-9513-4A4B-82CA-9E186F5C5D79}" destId="{D6156C6D-0854-4E36-A305-BE56EC050204}" srcOrd="0" destOrd="0" presId="urn:microsoft.com/office/officeart/2005/8/layout/lProcess2"/>
    <dgm:cxn modelId="{8789E3CC-9BD8-4309-8AF2-828C9B142DC7}" type="presOf" srcId="{F290EEA3-DD95-450A-9558-1B06C7745D81}" destId="{11666DD6-E361-4C52-A56A-91053AA0C85A}" srcOrd="0" destOrd="0" presId="urn:microsoft.com/office/officeart/2005/8/layout/lProcess2"/>
    <dgm:cxn modelId="{016EF9D1-E539-4BAD-B386-934B821EF3B9}" type="presOf" srcId="{C4029A56-D45F-4FBA-A8FD-F889F3095BA9}" destId="{59677515-F557-4A69-80F0-42B670354A55}" srcOrd="0" destOrd="0" presId="urn:microsoft.com/office/officeart/2005/8/layout/lProcess2"/>
    <dgm:cxn modelId="{1EC6B6E8-DA7D-4F5D-BA49-29CE30945598}" type="presOf" srcId="{D96CAAF3-C12D-4F1D-B05B-433D6228DD6D}" destId="{5C816104-AF6D-45D3-BA90-9F0F748A2071}" srcOrd="1" destOrd="0" presId="urn:microsoft.com/office/officeart/2005/8/layout/lProcess2"/>
    <dgm:cxn modelId="{94E485EF-BC7B-477C-80B3-56B02DFCF90E}" type="presOf" srcId="{D96CAAF3-C12D-4F1D-B05B-433D6228DD6D}" destId="{03C817C8-B246-4307-9B34-37A1A1B843A6}" srcOrd="0" destOrd="0" presId="urn:microsoft.com/office/officeart/2005/8/layout/lProcess2"/>
    <dgm:cxn modelId="{898F9BC3-508E-4059-8B60-EF2FE50C1C32}" type="presParOf" srcId="{FCAD079A-12DA-4221-AB45-5806119B5201}" destId="{95B59517-6029-4C8B-9548-5DCBC85E3378}" srcOrd="0" destOrd="0" presId="urn:microsoft.com/office/officeart/2005/8/layout/lProcess2"/>
    <dgm:cxn modelId="{29AB0CCC-2AC8-4FBA-B57D-E51137700F30}" type="presParOf" srcId="{95B59517-6029-4C8B-9548-5DCBC85E3378}" destId="{E082975E-7F26-44F8-AE0D-C356BB2B2FA5}" srcOrd="0" destOrd="0" presId="urn:microsoft.com/office/officeart/2005/8/layout/lProcess2"/>
    <dgm:cxn modelId="{7B00B315-7C29-4F7E-B22A-DF0956AC2206}" type="presParOf" srcId="{95B59517-6029-4C8B-9548-5DCBC85E3378}" destId="{4C609502-A355-40E0-846C-D486C1A380A5}" srcOrd="1" destOrd="0" presId="urn:microsoft.com/office/officeart/2005/8/layout/lProcess2"/>
    <dgm:cxn modelId="{230C0C45-924A-4E14-97BD-0F00E844C9C3}" type="presParOf" srcId="{95B59517-6029-4C8B-9548-5DCBC85E3378}" destId="{CB2C511D-7269-4CE4-9782-0978AFE17F19}" srcOrd="2" destOrd="0" presId="urn:microsoft.com/office/officeart/2005/8/layout/lProcess2"/>
    <dgm:cxn modelId="{4F2FCBF1-55C2-445F-A9DC-8C2715DBFCC2}" type="presParOf" srcId="{CB2C511D-7269-4CE4-9782-0978AFE17F19}" destId="{A98466F4-DFC5-4913-B9CA-129000316FB7}" srcOrd="0" destOrd="0" presId="urn:microsoft.com/office/officeart/2005/8/layout/lProcess2"/>
    <dgm:cxn modelId="{4BC95B13-6B82-41CD-8D48-4ACC303F0DD7}" type="presParOf" srcId="{A98466F4-DFC5-4913-B9CA-129000316FB7}" destId="{59677515-F557-4A69-80F0-42B670354A55}" srcOrd="0" destOrd="0" presId="urn:microsoft.com/office/officeart/2005/8/layout/lProcess2"/>
    <dgm:cxn modelId="{3147D596-F5D6-4C0E-A535-78FC27CD388C}" type="presParOf" srcId="{A98466F4-DFC5-4913-B9CA-129000316FB7}" destId="{F713E034-45BA-4D0B-94C7-61486940EEF6}" srcOrd="1" destOrd="0" presId="urn:microsoft.com/office/officeart/2005/8/layout/lProcess2"/>
    <dgm:cxn modelId="{1A55CD00-D3B2-4869-9B87-4AE0509F0575}" type="presParOf" srcId="{A98466F4-DFC5-4913-B9CA-129000316FB7}" destId="{11666DD6-E361-4C52-A56A-91053AA0C85A}" srcOrd="2" destOrd="0" presId="urn:microsoft.com/office/officeart/2005/8/layout/lProcess2"/>
    <dgm:cxn modelId="{82A6CC58-3B8F-43AD-8094-F1DBCEC7ADAA}" type="presParOf" srcId="{FCAD079A-12DA-4221-AB45-5806119B5201}" destId="{54A19D20-C7B7-4DDA-987F-36CFE2D7F356}" srcOrd="1" destOrd="0" presId="urn:microsoft.com/office/officeart/2005/8/layout/lProcess2"/>
    <dgm:cxn modelId="{D236326D-9D4B-4E18-AABE-F39EAD805402}" type="presParOf" srcId="{FCAD079A-12DA-4221-AB45-5806119B5201}" destId="{27DFFB1B-B692-4457-853A-FD7BF0DF07BE}" srcOrd="2" destOrd="0" presId="urn:microsoft.com/office/officeart/2005/8/layout/lProcess2"/>
    <dgm:cxn modelId="{2FFBCBF7-FDCB-4C38-921A-F57B3FA2ECAD}" type="presParOf" srcId="{27DFFB1B-B692-4457-853A-FD7BF0DF07BE}" destId="{03C817C8-B246-4307-9B34-37A1A1B843A6}" srcOrd="0" destOrd="0" presId="urn:microsoft.com/office/officeart/2005/8/layout/lProcess2"/>
    <dgm:cxn modelId="{91F2D888-82BE-417A-9EED-F260FCAA9878}" type="presParOf" srcId="{27DFFB1B-B692-4457-853A-FD7BF0DF07BE}" destId="{5C816104-AF6D-45D3-BA90-9F0F748A2071}" srcOrd="1" destOrd="0" presId="urn:microsoft.com/office/officeart/2005/8/layout/lProcess2"/>
    <dgm:cxn modelId="{EAF48A3A-9259-4BB1-84BB-86E8D7A3EF5E}" type="presParOf" srcId="{27DFFB1B-B692-4457-853A-FD7BF0DF07BE}" destId="{1FC77021-6ECC-415C-AB52-F620ECA17E3F}" srcOrd="2" destOrd="0" presId="urn:microsoft.com/office/officeart/2005/8/layout/lProcess2"/>
    <dgm:cxn modelId="{D27DE1C9-1B2E-4125-8101-051FE781AFCD}" type="presParOf" srcId="{1FC77021-6ECC-415C-AB52-F620ECA17E3F}" destId="{6B536449-AB06-4446-8F65-3DDB93BE8577}" srcOrd="0" destOrd="0" presId="urn:microsoft.com/office/officeart/2005/8/layout/lProcess2"/>
    <dgm:cxn modelId="{5758AD5F-694E-4037-B742-3549E5B48699}" type="presParOf" srcId="{6B536449-AB06-4446-8F65-3DDB93BE8577}" destId="{5A3C6E1B-C279-4B30-A75A-2D5D02684874}" srcOrd="0" destOrd="0" presId="urn:microsoft.com/office/officeart/2005/8/layout/lProcess2"/>
    <dgm:cxn modelId="{5771B15F-CD20-470D-B8F5-6DCBDDE693C7}" type="presParOf" srcId="{6B536449-AB06-4446-8F65-3DDB93BE8577}" destId="{3D1C7E82-8C3A-41BB-BB60-64B417666E3E}" srcOrd="1" destOrd="0" presId="urn:microsoft.com/office/officeart/2005/8/layout/lProcess2"/>
    <dgm:cxn modelId="{91469631-80B2-468C-AA30-F8A34DBA4BDD}" type="presParOf" srcId="{6B536449-AB06-4446-8F65-3DDB93BE8577}" destId="{29D48F55-9875-47D9-AB38-A55F06D81C77}" srcOrd="2" destOrd="0" presId="urn:microsoft.com/office/officeart/2005/8/layout/lProcess2"/>
    <dgm:cxn modelId="{0D4DF760-EDD4-4265-8FEF-A84FD432A5BE}" type="presParOf" srcId="{FCAD079A-12DA-4221-AB45-5806119B5201}" destId="{67B7FCCF-FBE0-4FA4-99F3-CB635E943D9F}" srcOrd="3" destOrd="0" presId="urn:microsoft.com/office/officeart/2005/8/layout/lProcess2"/>
    <dgm:cxn modelId="{C8F02F61-2C25-431C-A6A0-ACC019787437}" type="presParOf" srcId="{FCAD079A-12DA-4221-AB45-5806119B5201}" destId="{A3731A73-6D79-4F5C-A58C-E88A9F2C7D96}" srcOrd="4" destOrd="0" presId="urn:microsoft.com/office/officeart/2005/8/layout/lProcess2"/>
    <dgm:cxn modelId="{6EAA44FC-F54D-4DD5-8D54-7898EFFD787A}" type="presParOf" srcId="{A3731A73-6D79-4F5C-A58C-E88A9F2C7D96}" destId="{D6156C6D-0854-4E36-A305-BE56EC050204}" srcOrd="0" destOrd="0" presId="urn:microsoft.com/office/officeart/2005/8/layout/lProcess2"/>
    <dgm:cxn modelId="{AAA87FF5-A54B-46CA-B6B7-27CF13B06548}" type="presParOf" srcId="{A3731A73-6D79-4F5C-A58C-E88A9F2C7D96}" destId="{BC13D7D2-E78F-4568-AE76-740AD480DA83}" srcOrd="1" destOrd="0" presId="urn:microsoft.com/office/officeart/2005/8/layout/lProcess2"/>
    <dgm:cxn modelId="{5DC01BBD-9A5D-4EFE-BCD7-3537CE9D97B5}" type="presParOf" srcId="{A3731A73-6D79-4F5C-A58C-E88A9F2C7D96}" destId="{F4B24FAD-73F7-4A7D-8F76-C5CECA52D833}" srcOrd="2" destOrd="0" presId="urn:microsoft.com/office/officeart/2005/8/layout/lProcess2"/>
    <dgm:cxn modelId="{BE0EF4B0-7FBC-4D18-8411-830123F18062}" type="presParOf" srcId="{F4B24FAD-73F7-4A7D-8F76-C5CECA52D833}" destId="{E744C967-515C-4AC9-90D4-B803AAA84022}" srcOrd="0" destOrd="0" presId="urn:microsoft.com/office/officeart/2005/8/layout/lProcess2"/>
    <dgm:cxn modelId="{5640D26F-615F-4194-938C-E4D3E5F4F859}" type="presParOf" srcId="{E744C967-515C-4AC9-90D4-B803AAA84022}" destId="{AB672945-7955-425F-9532-205E2AE973B2}" srcOrd="0" destOrd="0" presId="urn:microsoft.com/office/officeart/2005/8/layout/lProcess2"/>
    <dgm:cxn modelId="{A10AD7E9-9265-4B01-9C8A-7DED8FA97C42}" type="presParOf" srcId="{E744C967-515C-4AC9-90D4-B803AAA84022}" destId="{262634BC-C36B-4B15-ABCA-348586A017EF}" srcOrd="1" destOrd="0" presId="urn:microsoft.com/office/officeart/2005/8/layout/lProcess2"/>
    <dgm:cxn modelId="{6D71E313-31C0-4CB8-B14E-CE5B59DEFE06}" type="presParOf" srcId="{E744C967-515C-4AC9-90D4-B803AAA84022}" destId="{1151850F-96F3-4250-B08B-1235C77C7190}" srcOrd="2" destOrd="0" presId="urn:microsoft.com/office/officeart/2005/8/layout/lProcess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5DA2ED-46CF-435F-98B2-FBE00BD2214F}" type="doc">
      <dgm:prSet loTypeId="urn:microsoft.com/office/officeart/2005/8/layout/vList6" loCatId="process" qsTypeId="urn:microsoft.com/office/officeart/2005/8/quickstyle/simple1" qsCatId="simple" csTypeId="urn:microsoft.com/office/officeart/2005/8/colors/colorful1" csCatId="colorful" phldr="1"/>
      <dgm:spPr/>
      <dgm:t>
        <a:bodyPr/>
        <a:lstStyle/>
        <a:p>
          <a:endParaRPr lang="en-US"/>
        </a:p>
      </dgm:t>
    </dgm:pt>
    <dgm:pt modelId="{90E87B09-9513-4A4B-82CA-9E186F5C5D79}">
      <dgm:prSet phldrT="[Text]" custT="1"/>
      <dgm:spPr/>
      <dgm:t>
        <a:bodyPr/>
        <a:lstStyle/>
        <a:p>
          <a:r>
            <a:rPr lang="en-US" sz="1800" dirty="0">
              <a:latin typeface="Georgia" panose="02040502050405020303" pitchFamily="18" charset="0"/>
            </a:rPr>
            <a:t>Customer Service</a:t>
          </a:r>
        </a:p>
      </dgm:t>
    </dgm:pt>
    <dgm:pt modelId="{8FC01BBC-83C8-4852-9D7A-BC9410CEFB9F}" type="parTrans" cxnId="{296F558C-CAC4-4FB7-BE74-CB9EC8FE0607}">
      <dgm:prSet/>
      <dgm:spPr/>
      <dgm:t>
        <a:bodyPr/>
        <a:lstStyle/>
        <a:p>
          <a:endParaRPr lang="en-US" sz="1800">
            <a:latin typeface="Georgia" panose="02040502050405020303" pitchFamily="18" charset="0"/>
          </a:endParaRPr>
        </a:p>
      </dgm:t>
    </dgm:pt>
    <dgm:pt modelId="{FE48BF48-8106-4D7E-BCBF-5B99C3D64B12}" type="sibTrans" cxnId="{296F558C-CAC4-4FB7-BE74-CB9EC8FE0607}">
      <dgm:prSet/>
      <dgm:spPr/>
      <dgm:t>
        <a:bodyPr/>
        <a:lstStyle/>
        <a:p>
          <a:endParaRPr lang="en-US" sz="1800">
            <a:latin typeface="Georgia" panose="02040502050405020303" pitchFamily="18" charset="0"/>
          </a:endParaRPr>
        </a:p>
      </dgm:t>
    </dgm:pt>
    <dgm:pt modelId="{E5F0B0FC-5BC2-4344-BCAE-6CB43B771C70}">
      <dgm:prSet phldrT="[Text]" custT="1"/>
      <dgm:spPr/>
      <dgm:t>
        <a:bodyPr/>
        <a:lstStyle/>
        <a:p>
          <a:r>
            <a:rPr lang="en-US" sz="1800" dirty="0">
              <a:latin typeface="Georgia" panose="02040502050405020303" pitchFamily="18" charset="0"/>
            </a:rPr>
            <a:t>Identifying leather provenance</a:t>
          </a:r>
        </a:p>
      </dgm:t>
    </dgm:pt>
    <dgm:pt modelId="{6CAAFBBE-C46D-754C-BA1D-8E53C0FCF5F2}" type="parTrans" cxnId="{48DD9A02-4C0F-CD4A-AC03-95FF996FCF80}">
      <dgm:prSet/>
      <dgm:spPr/>
      <dgm:t>
        <a:bodyPr/>
        <a:lstStyle/>
        <a:p>
          <a:endParaRPr lang="en-GB" sz="1600">
            <a:latin typeface="Georgia" panose="02040502050405020303" pitchFamily="18" charset="0"/>
          </a:endParaRPr>
        </a:p>
      </dgm:t>
    </dgm:pt>
    <dgm:pt modelId="{562E9C69-7E36-FD49-82B1-DBED52C9C9C9}" type="sibTrans" cxnId="{48DD9A02-4C0F-CD4A-AC03-95FF996FCF80}">
      <dgm:prSet/>
      <dgm:spPr/>
      <dgm:t>
        <a:bodyPr/>
        <a:lstStyle/>
        <a:p>
          <a:endParaRPr lang="en-GB" sz="1600">
            <a:latin typeface="Georgia" panose="02040502050405020303" pitchFamily="18" charset="0"/>
          </a:endParaRPr>
        </a:p>
      </dgm:t>
    </dgm:pt>
    <dgm:pt modelId="{2DE8FE19-49EB-884A-B940-468183FF8874}">
      <dgm:prSet phldrT="[Text]" custT="1"/>
      <dgm:spPr/>
      <dgm:t>
        <a:bodyPr/>
        <a:lstStyle/>
        <a:p>
          <a:r>
            <a:rPr lang="en-US" sz="1800" dirty="0">
              <a:latin typeface="Georgia" panose="02040502050405020303" pitchFamily="18" charset="0"/>
            </a:rPr>
            <a:t>Lack of visibility</a:t>
          </a:r>
        </a:p>
      </dgm:t>
    </dgm:pt>
    <dgm:pt modelId="{7AD7E552-7DA3-E94E-8696-6737C78A2DD6}" type="parTrans" cxnId="{80E3B29A-4A36-834E-9CF4-65B8731AE020}">
      <dgm:prSet/>
      <dgm:spPr/>
      <dgm:t>
        <a:bodyPr/>
        <a:lstStyle/>
        <a:p>
          <a:endParaRPr lang="en-GB" sz="1600">
            <a:latin typeface="Georgia" panose="02040502050405020303" pitchFamily="18" charset="0"/>
          </a:endParaRPr>
        </a:p>
      </dgm:t>
    </dgm:pt>
    <dgm:pt modelId="{B0B296DC-E728-C742-B5FA-0181B6DDE6F3}" type="sibTrans" cxnId="{80E3B29A-4A36-834E-9CF4-65B8731AE020}">
      <dgm:prSet/>
      <dgm:spPr/>
      <dgm:t>
        <a:bodyPr/>
        <a:lstStyle/>
        <a:p>
          <a:endParaRPr lang="en-GB" sz="1600">
            <a:latin typeface="Georgia" panose="02040502050405020303" pitchFamily="18" charset="0"/>
          </a:endParaRPr>
        </a:p>
      </dgm:t>
    </dgm:pt>
    <dgm:pt modelId="{66E8A35C-6136-9648-854B-D0B30B857446}">
      <dgm:prSet phldrT="[Text]"/>
      <dgm:spPr/>
      <dgm:t>
        <a:bodyPr/>
        <a:lstStyle/>
        <a:p>
          <a:pPr>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 Identifying the provenance of leather used in the OEM vehicles.</a:t>
          </a:r>
        </a:p>
      </dgm:t>
    </dgm:pt>
    <dgm:pt modelId="{EFBD6B71-D346-3844-945F-8253A334E3F8}" type="parTrans" cxnId="{A2EE6D0B-CDAF-6B46-8AEA-2998F51492AC}">
      <dgm:prSet/>
      <dgm:spPr/>
      <dgm:t>
        <a:bodyPr/>
        <a:lstStyle/>
        <a:p>
          <a:endParaRPr lang="en-GB"/>
        </a:p>
      </dgm:t>
    </dgm:pt>
    <dgm:pt modelId="{0522ADBB-03E8-D340-8C94-FA04E6089D63}" type="sibTrans" cxnId="{A2EE6D0B-CDAF-6B46-8AEA-2998F51492AC}">
      <dgm:prSet/>
      <dgm:spPr/>
      <dgm:t>
        <a:bodyPr/>
        <a:lstStyle/>
        <a:p>
          <a:endParaRPr lang="en-GB"/>
        </a:p>
      </dgm:t>
    </dgm:pt>
    <dgm:pt modelId="{834516B3-576E-804E-98FB-06DE569936F9}">
      <dgm:prSet custT="1"/>
      <dgm:spPr/>
      <dgm:t>
        <a:bodyPr/>
        <a:lstStyle/>
        <a:p>
          <a:pPr>
            <a:buFont typeface="Wingdings" panose="05000000000000000000" pitchFamily="2" charset="2"/>
            <a:buChar char=""/>
          </a:pPr>
          <a:r>
            <a:rPr lang="en-GB" sz="1800" dirty="0">
              <a:latin typeface="Times New Roman" panose="02020603050405020304" pitchFamily="18" charset="0"/>
              <a:cs typeface="Times New Roman" panose="02020603050405020304" pitchFamily="18" charset="0"/>
            </a:rPr>
            <a:t> Compliance and sustainability</a:t>
          </a:r>
        </a:p>
      </dgm:t>
    </dgm:pt>
    <dgm:pt modelId="{2196D644-110C-9A45-8BEC-EDE774175A8E}" type="parTrans" cxnId="{130E61A9-E921-F742-AAD0-7399115490AF}">
      <dgm:prSet/>
      <dgm:spPr/>
      <dgm:t>
        <a:bodyPr/>
        <a:lstStyle/>
        <a:p>
          <a:endParaRPr lang="en-GB"/>
        </a:p>
      </dgm:t>
    </dgm:pt>
    <dgm:pt modelId="{7E0A6EA2-7C72-F34A-A64E-C72B5442BA56}" type="sibTrans" cxnId="{130E61A9-E921-F742-AAD0-7399115490AF}">
      <dgm:prSet/>
      <dgm:spPr/>
      <dgm:t>
        <a:bodyPr/>
        <a:lstStyle/>
        <a:p>
          <a:endParaRPr lang="en-GB"/>
        </a:p>
      </dgm:t>
    </dgm:pt>
    <dgm:pt modelId="{4200C702-3A3E-6E4D-A1ED-88B6F2E6E9AD}">
      <dgm:prSet/>
      <dgm:spPr/>
      <dgm:t>
        <a:bodyPr/>
        <a:lstStyle/>
        <a:p>
          <a:pPr>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 SC visibility and optimisation.</a:t>
          </a:r>
        </a:p>
      </dgm:t>
    </dgm:pt>
    <dgm:pt modelId="{FFB5BF07-5C2A-5947-8C76-53247B6ADA3D}" type="parTrans" cxnId="{40875C8B-EC86-4C4B-A7A9-2AD3B951AE3B}">
      <dgm:prSet/>
      <dgm:spPr/>
      <dgm:t>
        <a:bodyPr/>
        <a:lstStyle/>
        <a:p>
          <a:endParaRPr lang="en-GB"/>
        </a:p>
      </dgm:t>
    </dgm:pt>
    <dgm:pt modelId="{99D6F5EB-664D-6C49-97A7-5618FCF94751}" type="sibTrans" cxnId="{40875C8B-EC86-4C4B-A7A9-2AD3B951AE3B}">
      <dgm:prSet/>
      <dgm:spPr/>
      <dgm:t>
        <a:bodyPr/>
        <a:lstStyle/>
        <a:p>
          <a:endParaRPr lang="en-GB"/>
        </a:p>
      </dgm:t>
    </dgm:pt>
    <dgm:pt modelId="{1CA7A372-E6B8-BC4F-A754-33CD6B3B5355}">
      <dgm:prSet/>
      <dgm:spPr/>
      <dgm:t>
        <a:bodyPr/>
        <a:lstStyle/>
        <a:p>
          <a:pPr>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 Provide customers with improved options.</a:t>
          </a:r>
        </a:p>
      </dgm:t>
    </dgm:pt>
    <dgm:pt modelId="{9DEA9467-9DE2-574D-8028-FE8A0FECDCBB}" type="parTrans" cxnId="{0B2A4326-C3CD-7E44-98BD-A8E7272108E0}">
      <dgm:prSet/>
      <dgm:spPr/>
      <dgm:t>
        <a:bodyPr/>
        <a:lstStyle/>
        <a:p>
          <a:endParaRPr lang="en-GB"/>
        </a:p>
      </dgm:t>
    </dgm:pt>
    <dgm:pt modelId="{D80725E4-2305-4F49-98E6-144FB3B72EB6}" type="sibTrans" cxnId="{0B2A4326-C3CD-7E44-98BD-A8E7272108E0}">
      <dgm:prSet/>
      <dgm:spPr/>
      <dgm:t>
        <a:bodyPr/>
        <a:lstStyle/>
        <a:p>
          <a:endParaRPr lang="en-GB"/>
        </a:p>
      </dgm:t>
    </dgm:pt>
    <dgm:pt modelId="{008AE0D2-9BF3-CA47-96B7-7E3A15B5F7D9}">
      <dgm:prSet/>
      <dgm:spPr/>
      <dgm:t>
        <a:bodyPr/>
        <a:lstStyle/>
        <a:p>
          <a:pPr>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Ensure leather compliance and sustainability.</a:t>
          </a:r>
        </a:p>
      </dgm:t>
    </dgm:pt>
    <dgm:pt modelId="{89D03474-85E3-8E43-8F62-8813F2BFDFE1}" type="parTrans" cxnId="{F0EB41AD-A0A6-B543-ABA5-6BDB72D980B0}">
      <dgm:prSet/>
      <dgm:spPr/>
      <dgm:t>
        <a:bodyPr/>
        <a:lstStyle/>
        <a:p>
          <a:endParaRPr lang="en-GB"/>
        </a:p>
      </dgm:t>
    </dgm:pt>
    <dgm:pt modelId="{7E692672-3A34-7945-91EF-99C3F1DC97BA}" type="sibTrans" cxnId="{F0EB41AD-A0A6-B543-ABA5-6BDB72D980B0}">
      <dgm:prSet/>
      <dgm:spPr/>
      <dgm:t>
        <a:bodyPr/>
        <a:lstStyle/>
        <a:p>
          <a:endParaRPr lang="en-GB"/>
        </a:p>
      </dgm:t>
    </dgm:pt>
    <dgm:pt modelId="{31640D89-172C-47D4-B55C-767187301E31}" type="pres">
      <dgm:prSet presAssocID="{E75DA2ED-46CF-435F-98B2-FBE00BD2214F}" presName="Name0" presStyleCnt="0">
        <dgm:presLayoutVars>
          <dgm:dir/>
          <dgm:animLvl val="lvl"/>
          <dgm:resizeHandles/>
        </dgm:presLayoutVars>
      </dgm:prSet>
      <dgm:spPr/>
    </dgm:pt>
    <dgm:pt modelId="{5ECA2D2F-182F-0943-8A7A-F89193D5515D}" type="pres">
      <dgm:prSet presAssocID="{E5F0B0FC-5BC2-4344-BCAE-6CB43B771C70}" presName="linNode" presStyleCnt="0"/>
      <dgm:spPr/>
    </dgm:pt>
    <dgm:pt modelId="{A1783785-A125-B34D-85CC-DAD3B79BA4F7}" type="pres">
      <dgm:prSet presAssocID="{E5F0B0FC-5BC2-4344-BCAE-6CB43B771C70}" presName="parentShp" presStyleLbl="node1" presStyleIdx="0" presStyleCnt="4">
        <dgm:presLayoutVars>
          <dgm:bulletEnabled val="1"/>
        </dgm:presLayoutVars>
      </dgm:prSet>
      <dgm:spPr/>
    </dgm:pt>
    <dgm:pt modelId="{3282E84A-F948-DB43-B266-D1A792649FE7}" type="pres">
      <dgm:prSet presAssocID="{E5F0B0FC-5BC2-4344-BCAE-6CB43B771C70}" presName="childShp" presStyleLbl="bgAccFollowNode1" presStyleIdx="0" presStyleCnt="4">
        <dgm:presLayoutVars>
          <dgm:bulletEnabled val="1"/>
        </dgm:presLayoutVars>
      </dgm:prSet>
      <dgm:spPr/>
    </dgm:pt>
    <dgm:pt modelId="{64EB7094-DD98-7547-8968-94D649DEDD49}" type="pres">
      <dgm:prSet presAssocID="{562E9C69-7E36-FD49-82B1-DBED52C9C9C9}" presName="spacing" presStyleCnt="0"/>
      <dgm:spPr/>
    </dgm:pt>
    <dgm:pt modelId="{AC39E38B-AA8B-664C-B6DC-B231E4E69DC6}" type="pres">
      <dgm:prSet presAssocID="{834516B3-576E-804E-98FB-06DE569936F9}" presName="linNode" presStyleCnt="0"/>
      <dgm:spPr/>
    </dgm:pt>
    <dgm:pt modelId="{BBDFBF96-AF13-7140-A7BA-0891C6E87563}" type="pres">
      <dgm:prSet presAssocID="{834516B3-576E-804E-98FB-06DE569936F9}" presName="parentShp" presStyleLbl="node1" presStyleIdx="1" presStyleCnt="4">
        <dgm:presLayoutVars>
          <dgm:bulletEnabled val="1"/>
        </dgm:presLayoutVars>
      </dgm:prSet>
      <dgm:spPr/>
    </dgm:pt>
    <dgm:pt modelId="{EDAA55EC-1F92-7B40-B3F4-54E606E0427F}" type="pres">
      <dgm:prSet presAssocID="{834516B3-576E-804E-98FB-06DE569936F9}" presName="childShp" presStyleLbl="bgAccFollowNode1" presStyleIdx="1" presStyleCnt="4">
        <dgm:presLayoutVars>
          <dgm:bulletEnabled val="1"/>
        </dgm:presLayoutVars>
      </dgm:prSet>
      <dgm:spPr/>
    </dgm:pt>
    <dgm:pt modelId="{3BD288FC-9A52-9D4F-A924-3D975D485218}" type="pres">
      <dgm:prSet presAssocID="{7E0A6EA2-7C72-F34A-A64E-C72B5442BA56}" presName="spacing" presStyleCnt="0"/>
      <dgm:spPr/>
    </dgm:pt>
    <dgm:pt modelId="{E65A7AB8-A968-C745-BBAC-C5F7595A6F8E}" type="pres">
      <dgm:prSet presAssocID="{2DE8FE19-49EB-884A-B940-468183FF8874}" presName="linNode" presStyleCnt="0"/>
      <dgm:spPr/>
    </dgm:pt>
    <dgm:pt modelId="{BDB66D29-DE2B-5942-9D20-1CAD198AF448}" type="pres">
      <dgm:prSet presAssocID="{2DE8FE19-49EB-884A-B940-468183FF8874}" presName="parentShp" presStyleLbl="node1" presStyleIdx="2" presStyleCnt="4">
        <dgm:presLayoutVars>
          <dgm:bulletEnabled val="1"/>
        </dgm:presLayoutVars>
      </dgm:prSet>
      <dgm:spPr/>
    </dgm:pt>
    <dgm:pt modelId="{CD41EA0A-9423-9B47-83AC-26F4346C23BE}" type="pres">
      <dgm:prSet presAssocID="{2DE8FE19-49EB-884A-B940-468183FF8874}" presName="childShp" presStyleLbl="bgAccFollowNode1" presStyleIdx="2" presStyleCnt="4">
        <dgm:presLayoutVars>
          <dgm:bulletEnabled val="1"/>
        </dgm:presLayoutVars>
      </dgm:prSet>
      <dgm:spPr/>
    </dgm:pt>
    <dgm:pt modelId="{E23C9AC7-3D13-764C-AF65-E9B4EF7327F6}" type="pres">
      <dgm:prSet presAssocID="{B0B296DC-E728-C742-B5FA-0181B6DDE6F3}" presName="spacing" presStyleCnt="0"/>
      <dgm:spPr/>
    </dgm:pt>
    <dgm:pt modelId="{0BE88CB1-9D35-4A56-B1AE-E33245402571}" type="pres">
      <dgm:prSet presAssocID="{90E87B09-9513-4A4B-82CA-9E186F5C5D79}" presName="linNode" presStyleCnt="0"/>
      <dgm:spPr/>
    </dgm:pt>
    <dgm:pt modelId="{933969BD-4E06-4FF7-BE51-AF2871B28CB6}" type="pres">
      <dgm:prSet presAssocID="{90E87B09-9513-4A4B-82CA-9E186F5C5D79}" presName="parentShp" presStyleLbl="node1" presStyleIdx="3" presStyleCnt="4">
        <dgm:presLayoutVars>
          <dgm:bulletEnabled val="1"/>
        </dgm:presLayoutVars>
      </dgm:prSet>
      <dgm:spPr/>
    </dgm:pt>
    <dgm:pt modelId="{E744D770-3F19-4891-A08F-0280D586369F}" type="pres">
      <dgm:prSet presAssocID="{90E87B09-9513-4A4B-82CA-9E186F5C5D79}" presName="childShp" presStyleLbl="bgAccFollowNode1" presStyleIdx="3" presStyleCnt="4">
        <dgm:presLayoutVars>
          <dgm:bulletEnabled val="1"/>
        </dgm:presLayoutVars>
      </dgm:prSet>
      <dgm:spPr/>
    </dgm:pt>
  </dgm:ptLst>
  <dgm:cxnLst>
    <dgm:cxn modelId="{48DD9A02-4C0F-CD4A-AC03-95FF996FCF80}" srcId="{E75DA2ED-46CF-435F-98B2-FBE00BD2214F}" destId="{E5F0B0FC-5BC2-4344-BCAE-6CB43B771C70}" srcOrd="0" destOrd="0" parTransId="{6CAAFBBE-C46D-754C-BA1D-8E53C0FCF5F2}" sibTransId="{562E9C69-7E36-FD49-82B1-DBED52C9C9C9}"/>
    <dgm:cxn modelId="{A2EE6D0B-CDAF-6B46-8AEA-2998F51492AC}" srcId="{E5F0B0FC-5BC2-4344-BCAE-6CB43B771C70}" destId="{66E8A35C-6136-9648-854B-D0B30B857446}" srcOrd="0" destOrd="0" parTransId="{EFBD6B71-D346-3844-945F-8253A334E3F8}" sibTransId="{0522ADBB-03E8-D340-8C94-FA04E6089D63}"/>
    <dgm:cxn modelId="{6AC5C90F-A93B-B94D-A51F-6516B562EE86}" type="presOf" srcId="{2DE8FE19-49EB-884A-B940-468183FF8874}" destId="{BDB66D29-DE2B-5942-9D20-1CAD198AF448}" srcOrd="0" destOrd="0" presId="urn:microsoft.com/office/officeart/2005/8/layout/vList6"/>
    <dgm:cxn modelId="{4735DD16-2EB5-224E-AE56-DFBD41623D13}" type="presOf" srcId="{008AE0D2-9BF3-CA47-96B7-7E3A15B5F7D9}" destId="{EDAA55EC-1F92-7B40-B3F4-54E606E0427F}" srcOrd="0" destOrd="0" presId="urn:microsoft.com/office/officeart/2005/8/layout/vList6"/>
    <dgm:cxn modelId="{0B2A4326-C3CD-7E44-98BD-A8E7272108E0}" srcId="{90E87B09-9513-4A4B-82CA-9E186F5C5D79}" destId="{1CA7A372-E6B8-BC4F-A754-33CD6B3B5355}" srcOrd="0" destOrd="0" parTransId="{9DEA9467-9DE2-574D-8028-FE8A0FECDCBB}" sibTransId="{D80725E4-2305-4F49-98E6-144FB3B72EB6}"/>
    <dgm:cxn modelId="{7078092E-6EA1-E24F-87FB-E720E11CCB43}" type="presOf" srcId="{66E8A35C-6136-9648-854B-D0B30B857446}" destId="{3282E84A-F948-DB43-B266-D1A792649FE7}" srcOrd="0" destOrd="0" presId="urn:microsoft.com/office/officeart/2005/8/layout/vList6"/>
    <dgm:cxn modelId="{1C626839-5DC7-2F4E-BB27-5282B5939F8A}" type="presOf" srcId="{1CA7A372-E6B8-BC4F-A754-33CD6B3B5355}" destId="{E744D770-3F19-4891-A08F-0280D586369F}" srcOrd="0" destOrd="0" presId="urn:microsoft.com/office/officeart/2005/8/layout/vList6"/>
    <dgm:cxn modelId="{3CAB5942-9F1A-3E44-A379-36E1BF1283E1}" type="presOf" srcId="{90E87B09-9513-4A4B-82CA-9E186F5C5D79}" destId="{933969BD-4E06-4FF7-BE51-AF2871B28CB6}" srcOrd="0" destOrd="0" presId="urn:microsoft.com/office/officeart/2005/8/layout/vList6"/>
    <dgm:cxn modelId="{40875C8B-EC86-4C4B-A7A9-2AD3B951AE3B}" srcId="{2DE8FE19-49EB-884A-B940-468183FF8874}" destId="{4200C702-3A3E-6E4D-A1ED-88B6F2E6E9AD}" srcOrd="0" destOrd="0" parTransId="{FFB5BF07-5C2A-5947-8C76-53247B6ADA3D}" sibTransId="{99D6F5EB-664D-6C49-97A7-5618FCF94751}"/>
    <dgm:cxn modelId="{296F558C-CAC4-4FB7-BE74-CB9EC8FE0607}" srcId="{E75DA2ED-46CF-435F-98B2-FBE00BD2214F}" destId="{90E87B09-9513-4A4B-82CA-9E186F5C5D79}" srcOrd="3" destOrd="0" parTransId="{8FC01BBC-83C8-4852-9D7A-BC9410CEFB9F}" sibTransId="{FE48BF48-8106-4D7E-BCBF-5B99C3D64B12}"/>
    <dgm:cxn modelId="{80E3B29A-4A36-834E-9CF4-65B8731AE020}" srcId="{E75DA2ED-46CF-435F-98B2-FBE00BD2214F}" destId="{2DE8FE19-49EB-884A-B940-468183FF8874}" srcOrd="2" destOrd="0" parTransId="{7AD7E552-7DA3-E94E-8696-6737C78A2DD6}" sibTransId="{B0B296DC-E728-C742-B5FA-0181B6DDE6F3}"/>
    <dgm:cxn modelId="{49FEF49A-2D79-8149-953A-EDDD00E34D5D}" type="presOf" srcId="{834516B3-576E-804E-98FB-06DE569936F9}" destId="{BBDFBF96-AF13-7140-A7BA-0891C6E87563}" srcOrd="0" destOrd="0" presId="urn:microsoft.com/office/officeart/2005/8/layout/vList6"/>
    <dgm:cxn modelId="{130E61A9-E921-F742-AAD0-7399115490AF}" srcId="{E75DA2ED-46CF-435F-98B2-FBE00BD2214F}" destId="{834516B3-576E-804E-98FB-06DE569936F9}" srcOrd="1" destOrd="0" parTransId="{2196D644-110C-9A45-8BEC-EDE774175A8E}" sibTransId="{7E0A6EA2-7C72-F34A-A64E-C72B5442BA56}"/>
    <dgm:cxn modelId="{F0EB41AD-A0A6-B543-ABA5-6BDB72D980B0}" srcId="{834516B3-576E-804E-98FB-06DE569936F9}" destId="{008AE0D2-9BF3-CA47-96B7-7E3A15B5F7D9}" srcOrd="0" destOrd="0" parTransId="{89D03474-85E3-8E43-8F62-8813F2BFDFE1}" sibTransId="{7E692672-3A34-7945-91EF-99C3F1DC97BA}"/>
    <dgm:cxn modelId="{1D4F11CB-2BB6-2E44-8213-A0193CE1A415}" type="presOf" srcId="{4200C702-3A3E-6E4D-A1ED-88B6F2E6E9AD}" destId="{CD41EA0A-9423-9B47-83AC-26F4346C23BE}" srcOrd="0" destOrd="0" presId="urn:microsoft.com/office/officeart/2005/8/layout/vList6"/>
    <dgm:cxn modelId="{A41136CB-5319-49DE-B425-6D929E98D351}" type="presOf" srcId="{E75DA2ED-46CF-435F-98B2-FBE00BD2214F}" destId="{31640D89-172C-47D4-B55C-767187301E31}" srcOrd="0" destOrd="0" presId="urn:microsoft.com/office/officeart/2005/8/layout/vList6"/>
    <dgm:cxn modelId="{73CB7CFD-123F-2647-8893-1D7F6505D22B}" type="presOf" srcId="{E5F0B0FC-5BC2-4344-BCAE-6CB43B771C70}" destId="{A1783785-A125-B34D-85CC-DAD3B79BA4F7}" srcOrd="0" destOrd="0" presId="urn:microsoft.com/office/officeart/2005/8/layout/vList6"/>
    <dgm:cxn modelId="{B3B5D0A5-C291-9447-83DD-6E4A0A08BA81}" type="presParOf" srcId="{31640D89-172C-47D4-B55C-767187301E31}" destId="{5ECA2D2F-182F-0943-8A7A-F89193D5515D}" srcOrd="0" destOrd="0" presId="urn:microsoft.com/office/officeart/2005/8/layout/vList6"/>
    <dgm:cxn modelId="{A743320A-090A-E846-80F2-D95645AE3688}" type="presParOf" srcId="{5ECA2D2F-182F-0943-8A7A-F89193D5515D}" destId="{A1783785-A125-B34D-85CC-DAD3B79BA4F7}" srcOrd="0" destOrd="0" presId="urn:microsoft.com/office/officeart/2005/8/layout/vList6"/>
    <dgm:cxn modelId="{064D13F9-1001-3B47-9ED2-3BB106BD96D3}" type="presParOf" srcId="{5ECA2D2F-182F-0943-8A7A-F89193D5515D}" destId="{3282E84A-F948-DB43-B266-D1A792649FE7}" srcOrd="1" destOrd="0" presId="urn:microsoft.com/office/officeart/2005/8/layout/vList6"/>
    <dgm:cxn modelId="{5E5DC46F-554E-0347-B19B-7BD9EE8CD938}" type="presParOf" srcId="{31640D89-172C-47D4-B55C-767187301E31}" destId="{64EB7094-DD98-7547-8968-94D649DEDD49}" srcOrd="1" destOrd="0" presId="urn:microsoft.com/office/officeart/2005/8/layout/vList6"/>
    <dgm:cxn modelId="{4EEFA29B-4A76-1247-A3D3-B1DE8963496E}" type="presParOf" srcId="{31640D89-172C-47D4-B55C-767187301E31}" destId="{AC39E38B-AA8B-664C-B6DC-B231E4E69DC6}" srcOrd="2" destOrd="0" presId="urn:microsoft.com/office/officeart/2005/8/layout/vList6"/>
    <dgm:cxn modelId="{160A019A-E70C-164D-A2AB-BFDF94CAC962}" type="presParOf" srcId="{AC39E38B-AA8B-664C-B6DC-B231E4E69DC6}" destId="{BBDFBF96-AF13-7140-A7BA-0891C6E87563}" srcOrd="0" destOrd="0" presId="urn:microsoft.com/office/officeart/2005/8/layout/vList6"/>
    <dgm:cxn modelId="{AD9E2067-F0DB-8D4B-8BFA-546546EE1E0F}" type="presParOf" srcId="{AC39E38B-AA8B-664C-B6DC-B231E4E69DC6}" destId="{EDAA55EC-1F92-7B40-B3F4-54E606E0427F}" srcOrd="1" destOrd="0" presId="urn:microsoft.com/office/officeart/2005/8/layout/vList6"/>
    <dgm:cxn modelId="{343A1AA9-FB1E-8047-A009-850236598AE5}" type="presParOf" srcId="{31640D89-172C-47D4-B55C-767187301E31}" destId="{3BD288FC-9A52-9D4F-A924-3D975D485218}" srcOrd="3" destOrd="0" presId="urn:microsoft.com/office/officeart/2005/8/layout/vList6"/>
    <dgm:cxn modelId="{64A83E96-8589-1F40-8F75-2DCAC892E8E2}" type="presParOf" srcId="{31640D89-172C-47D4-B55C-767187301E31}" destId="{E65A7AB8-A968-C745-BBAC-C5F7595A6F8E}" srcOrd="4" destOrd="0" presId="urn:microsoft.com/office/officeart/2005/8/layout/vList6"/>
    <dgm:cxn modelId="{7D2BC3C5-88F4-8A43-858C-CFA18EB127A0}" type="presParOf" srcId="{E65A7AB8-A968-C745-BBAC-C5F7595A6F8E}" destId="{BDB66D29-DE2B-5942-9D20-1CAD198AF448}" srcOrd="0" destOrd="0" presId="urn:microsoft.com/office/officeart/2005/8/layout/vList6"/>
    <dgm:cxn modelId="{EC349986-0CED-6C4A-92A3-0FA1D86C0D31}" type="presParOf" srcId="{E65A7AB8-A968-C745-BBAC-C5F7595A6F8E}" destId="{CD41EA0A-9423-9B47-83AC-26F4346C23BE}" srcOrd="1" destOrd="0" presId="urn:microsoft.com/office/officeart/2005/8/layout/vList6"/>
    <dgm:cxn modelId="{56598BAB-A457-D04F-B72F-3A05502D4BE1}" type="presParOf" srcId="{31640D89-172C-47D4-B55C-767187301E31}" destId="{E23C9AC7-3D13-764C-AF65-E9B4EF7327F6}" srcOrd="5" destOrd="0" presId="urn:microsoft.com/office/officeart/2005/8/layout/vList6"/>
    <dgm:cxn modelId="{5FEBE9DD-1CFA-D648-BC7F-FE3C76EF0310}" type="presParOf" srcId="{31640D89-172C-47D4-B55C-767187301E31}" destId="{0BE88CB1-9D35-4A56-B1AE-E33245402571}" srcOrd="6" destOrd="0" presId="urn:microsoft.com/office/officeart/2005/8/layout/vList6"/>
    <dgm:cxn modelId="{F8850578-1078-4046-98B4-45FAC7CDB731}" type="presParOf" srcId="{0BE88CB1-9D35-4A56-B1AE-E33245402571}" destId="{933969BD-4E06-4FF7-BE51-AF2871B28CB6}" srcOrd="0" destOrd="0" presId="urn:microsoft.com/office/officeart/2005/8/layout/vList6"/>
    <dgm:cxn modelId="{82B7D635-8F19-3648-8FDB-8AADB4636CAD}" type="presParOf" srcId="{0BE88CB1-9D35-4A56-B1AE-E33245402571}" destId="{E744D770-3F19-4891-A08F-0280D586369F}" srcOrd="1" destOrd="0" presId="urn:microsoft.com/office/officeart/2005/8/layout/v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65C2CD-AFA5-4CB5-946E-76674F6FE794}" type="doc">
      <dgm:prSet loTypeId="urn:microsoft.com/office/officeart/2005/8/layout/cycle2" loCatId="cycle" qsTypeId="urn:microsoft.com/office/officeart/2005/8/quickstyle/simple1" qsCatId="simple" csTypeId="urn:microsoft.com/office/officeart/2005/8/colors/accent0_1" csCatId="mainScheme" phldr="1"/>
      <dgm:spPr/>
      <dgm:t>
        <a:bodyPr/>
        <a:lstStyle/>
        <a:p>
          <a:endParaRPr lang="en-US"/>
        </a:p>
      </dgm:t>
    </dgm:pt>
    <dgm:pt modelId="{FF9CC69C-923B-4935-AD0B-FD480F065289}">
      <dgm:prSet phldrT="[Text]"/>
      <dgm:spPr/>
      <dgm:t>
        <a:bodyPr/>
        <a:lstStyle/>
        <a:p>
          <a:r>
            <a:rPr lang="en-US" dirty="0"/>
            <a:t>Automotive OEM</a:t>
          </a:r>
        </a:p>
      </dgm:t>
    </dgm:pt>
    <dgm:pt modelId="{DA03D2C0-2CA7-495E-9694-52CA7EB16C99}" type="parTrans" cxnId="{30DF62BD-3C01-4745-9BEC-D56CE1189388}">
      <dgm:prSet/>
      <dgm:spPr/>
      <dgm:t>
        <a:bodyPr/>
        <a:lstStyle/>
        <a:p>
          <a:endParaRPr lang="en-US"/>
        </a:p>
      </dgm:t>
    </dgm:pt>
    <dgm:pt modelId="{001C47E2-64A1-4EDD-8D3D-9B5602BFB4BD}" type="sibTrans" cxnId="{30DF62BD-3C01-4745-9BEC-D56CE1189388}">
      <dgm:prSet/>
      <dgm:spPr>
        <a:solidFill>
          <a:schemeClr val="accent1"/>
        </a:solidFill>
      </dgm:spPr>
      <dgm:t>
        <a:bodyPr/>
        <a:lstStyle/>
        <a:p>
          <a:endParaRPr lang="en-US"/>
        </a:p>
      </dgm:t>
    </dgm:pt>
    <dgm:pt modelId="{1E1C228F-5571-4603-8675-75CA47F62AAA}">
      <dgm:prSet phldrT="[Text]"/>
      <dgm:spPr/>
      <dgm:t>
        <a:bodyPr/>
        <a:lstStyle/>
        <a:p>
          <a:r>
            <a:rPr lang="en-US" dirty="0"/>
            <a:t>Technology Provider</a:t>
          </a:r>
        </a:p>
      </dgm:t>
    </dgm:pt>
    <dgm:pt modelId="{BD35D06A-75CE-42E3-B055-1C5BAB2358A1}" type="parTrans" cxnId="{D7D65F15-B40C-48C3-8338-5A058FD95DD1}">
      <dgm:prSet/>
      <dgm:spPr/>
      <dgm:t>
        <a:bodyPr/>
        <a:lstStyle/>
        <a:p>
          <a:endParaRPr lang="en-US"/>
        </a:p>
      </dgm:t>
    </dgm:pt>
    <dgm:pt modelId="{7BBAAA69-E84E-4EF1-8AC9-A901574A09BA}" type="sibTrans" cxnId="{D7D65F15-B40C-48C3-8338-5A058FD95DD1}">
      <dgm:prSet/>
      <dgm:spPr>
        <a:solidFill>
          <a:schemeClr val="accent4"/>
        </a:solidFill>
      </dgm:spPr>
      <dgm:t>
        <a:bodyPr/>
        <a:lstStyle/>
        <a:p>
          <a:endParaRPr lang="en-US"/>
        </a:p>
      </dgm:t>
    </dgm:pt>
    <dgm:pt modelId="{4EAF9D51-DB83-4610-875B-67DFCB0C44C6}">
      <dgm:prSet phldrT="[Text]"/>
      <dgm:spPr/>
      <dgm:t>
        <a:bodyPr/>
        <a:lstStyle/>
        <a:p>
          <a:r>
            <a:rPr lang="en-US" dirty="0"/>
            <a:t>Leather Tannery</a:t>
          </a:r>
        </a:p>
      </dgm:t>
    </dgm:pt>
    <dgm:pt modelId="{6E98954B-D0C6-49A1-8663-C1C5C3336C89}" type="parTrans" cxnId="{7F3032FA-2318-43A7-9B28-9026BB418EFD}">
      <dgm:prSet/>
      <dgm:spPr/>
      <dgm:t>
        <a:bodyPr/>
        <a:lstStyle/>
        <a:p>
          <a:endParaRPr lang="en-US"/>
        </a:p>
      </dgm:t>
    </dgm:pt>
    <dgm:pt modelId="{C8D72001-9745-4830-897E-ED5BE483CC27}" type="sibTrans" cxnId="{7F3032FA-2318-43A7-9B28-9026BB418EFD}">
      <dgm:prSet/>
      <dgm:spPr>
        <a:solidFill>
          <a:schemeClr val="accent3"/>
        </a:solidFill>
      </dgm:spPr>
      <dgm:t>
        <a:bodyPr/>
        <a:lstStyle/>
        <a:p>
          <a:endParaRPr lang="en-US"/>
        </a:p>
      </dgm:t>
    </dgm:pt>
    <dgm:pt modelId="{988B489D-8199-4299-A8D0-C1FAB0DE2FDD}" type="pres">
      <dgm:prSet presAssocID="{C165C2CD-AFA5-4CB5-946E-76674F6FE794}" presName="cycle" presStyleCnt="0">
        <dgm:presLayoutVars>
          <dgm:dir/>
          <dgm:resizeHandles val="exact"/>
        </dgm:presLayoutVars>
      </dgm:prSet>
      <dgm:spPr/>
    </dgm:pt>
    <dgm:pt modelId="{85FBDE3B-C321-4E91-82E4-D0CC60F92E87}" type="pres">
      <dgm:prSet presAssocID="{FF9CC69C-923B-4935-AD0B-FD480F065289}" presName="node" presStyleLbl="node1" presStyleIdx="0" presStyleCnt="3" custScaleX="72220" custScaleY="67626" custRadScaleRad="94839" custRadScaleInc="16433">
        <dgm:presLayoutVars>
          <dgm:bulletEnabled val="1"/>
        </dgm:presLayoutVars>
      </dgm:prSet>
      <dgm:spPr/>
    </dgm:pt>
    <dgm:pt modelId="{4AB0858F-A6E4-4F5C-99BF-86F8008E438C}" type="pres">
      <dgm:prSet presAssocID="{001C47E2-64A1-4EDD-8D3D-9B5602BFB4BD}" presName="sibTrans" presStyleLbl="sibTrans2D1" presStyleIdx="0" presStyleCnt="3"/>
      <dgm:spPr/>
    </dgm:pt>
    <dgm:pt modelId="{805AED1C-5B6F-44B2-9349-5E25B191BB41}" type="pres">
      <dgm:prSet presAssocID="{001C47E2-64A1-4EDD-8D3D-9B5602BFB4BD}" presName="connectorText" presStyleLbl="sibTrans2D1" presStyleIdx="0" presStyleCnt="3"/>
      <dgm:spPr/>
    </dgm:pt>
    <dgm:pt modelId="{D9F05495-3CDF-4C9B-8A58-4D5F53972E13}" type="pres">
      <dgm:prSet presAssocID="{1E1C228F-5571-4603-8675-75CA47F62AAA}" presName="node" presStyleLbl="node1" presStyleIdx="1" presStyleCnt="3" custScaleX="72220" custScaleY="67626" custRadScaleRad="112660" custRadScaleInc="6726">
        <dgm:presLayoutVars>
          <dgm:bulletEnabled val="1"/>
        </dgm:presLayoutVars>
      </dgm:prSet>
      <dgm:spPr/>
    </dgm:pt>
    <dgm:pt modelId="{EE851908-E205-4273-A94A-05FECF88507A}" type="pres">
      <dgm:prSet presAssocID="{7BBAAA69-E84E-4EF1-8AC9-A901574A09BA}" presName="sibTrans" presStyleLbl="sibTrans2D1" presStyleIdx="1" presStyleCnt="3"/>
      <dgm:spPr/>
    </dgm:pt>
    <dgm:pt modelId="{FA336C61-7E3B-47C7-AC79-7E471FD89FFA}" type="pres">
      <dgm:prSet presAssocID="{7BBAAA69-E84E-4EF1-8AC9-A901574A09BA}" presName="connectorText" presStyleLbl="sibTrans2D1" presStyleIdx="1" presStyleCnt="3"/>
      <dgm:spPr/>
    </dgm:pt>
    <dgm:pt modelId="{8A9DB987-2D5B-4020-A213-864BA94A2006}" type="pres">
      <dgm:prSet presAssocID="{4EAF9D51-DB83-4610-875B-67DFCB0C44C6}" presName="node" presStyleLbl="node1" presStyleIdx="2" presStyleCnt="3" custScaleX="72220" custScaleY="67626">
        <dgm:presLayoutVars>
          <dgm:bulletEnabled val="1"/>
        </dgm:presLayoutVars>
      </dgm:prSet>
      <dgm:spPr/>
    </dgm:pt>
    <dgm:pt modelId="{53F1F048-4589-4ABD-AA00-707FA456CC31}" type="pres">
      <dgm:prSet presAssocID="{C8D72001-9745-4830-897E-ED5BE483CC27}" presName="sibTrans" presStyleLbl="sibTrans2D1" presStyleIdx="2" presStyleCnt="3"/>
      <dgm:spPr/>
    </dgm:pt>
    <dgm:pt modelId="{923856B1-F6ED-47A2-9CC3-BDACEA79098F}" type="pres">
      <dgm:prSet presAssocID="{C8D72001-9745-4830-897E-ED5BE483CC27}" presName="connectorText" presStyleLbl="sibTrans2D1" presStyleIdx="2" presStyleCnt="3"/>
      <dgm:spPr/>
    </dgm:pt>
  </dgm:ptLst>
  <dgm:cxnLst>
    <dgm:cxn modelId="{CB58B503-8391-4A38-B078-FCD019497AD5}" type="presOf" srcId="{7BBAAA69-E84E-4EF1-8AC9-A901574A09BA}" destId="{FA336C61-7E3B-47C7-AC79-7E471FD89FFA}" srcOrd="1" destOrd="0" presId="urn:microsoft.com/office/officeart/2005/8/layout/cycle2"/>
    <dgm:cxn modelId="{D7D65F15-B40C-48C3-8338-5A058FD95DD1}" srcId="{C165C2CD-AFA5-4CB5-946E-76674F6FE794}" destId="{1E1C228F-5571-4603-8675-75CA47F62AAA}" srcOrd="1" destOrd="0" parTransId="{BD35D06A-75CE-42E3-B055-1C5BAB2358A1}" sibTransId="{7BBAAA69-E84E-4EF1-8AC9-A901574A09BA}"/>
    <dgm:cxn modelId="{60DB604F-611D-4C31-8A79-8D1F18BE23C8}" type="presOf" srcId="{C8D72001-9745-4830-897E-ED5BE483CC27}" destId="{923856B1-F6ED-47A2-9CC3-BDACEA79098F}" srcOrd="1" destOrd="0" presId="urn:microsoft.com/office/officeart/2005/8/layout/cycle2"/>
    <dgm:cxn modelId="{EB6DBA53-6091-41E2-B86E-A140DFAF5A52}" type="presOf" srcId="{C8D72001-9745-4830-897E-ED5BE483CC27}" destId="{53F1F048-4589-4ABD-AA00-707FA456CC31}" srcOrd="0" destOrd="0" presId="urn:microsoft.com/office/officeart/2005/8/layout/cycle2"/>
    <dgm:cxn modelId="{13EED26F-1C6E-42AF-BBBD-A1A63934FB61}" type="presOf" srcId="{7BBAAA69-E84E-4EF1-8AC9-A901574A09BA}" destId="{EE851908-E205-4273-A94A-05FECF88507A}" srcOrd="0" destOrd="0" presId="urn:microsoft.com/office/officeart/2005/8/layout/cycle2"/>
    <dgm:cxn modelId="{08C6FE84-F0B6-4F5E-BAFB-27711F003DDC}" type="presOf" srcId="{FF9CC69C-923B-4935-AD0B-FD480F065289}" destId="{85FBDE3B-C321-4E91-82E4-D0CC60F92E87}" srcOrd="0" destOrd="0" presId="urn:microsoft.com/office/officeart/2005/8/layout/cycle2"/>
    <dgm:cxn modelId="{E8F55FB4-A8ED-4851-97F3-BA2B7D3D2511}" type="presOf" srcId="{001C47E2-64A1-4EDD-8D3D-9B5602BFB4BD}" destId="{4AB0858F-A6E4-4F5C-99BF-86F8008E438C}" srcOrd="0" destOrd="0" presId="urn:microsoft.com/office/officeart/2005/8/layout/cycle2"/>
    <dgm:cxn modelId="{5DC602B6-FEB9-4157-8BA2-4E5BC5D2DCE0}" type="presOf" srcId="{001C47E2-64A1-4EDD-8D3D-9B5602BFB4BD}" destId="{805AED1C-5B6F-44B2-9349-5E25B191BB41}" srcOrd="1" destOrd="0" presId="urn:microsoft.com/office/officeart/2005/8/layout/cycle2"/>
    <dgm:cxn modelId="{E366B2BA-FD56-418D-A244-F04839C63373}" type="presOf" srcId="{C165C2CD-AFA5-4CB5-946E-76674F6FE794}" destId="{988B489D-8199-4299-A8D0-C1FAB0DE2FDD}" srcOrd="0" destOrd="0" presId="urn:microsoft.com/office/officeart/2005/8/layout/cycle2"/>
    <dgm:cxn modelId="{30DF62BD-3C01-4745-9BEC-D56CE1189388}" srcId="{C165C2CD-AFA5-4CB5-946E-76674F6FE794}" destId="{FF9CC69C-923B-4935-AD0B-FD480F065289}" srcOrd="0" destOrd="0" parTransId="{DA03D2C0-2CA7-495E-9694-52CA7EB16C99}" sibTransId="{001C47E2-64A1-4EDD-8D3D-9B5602BFB4BD}"/>
    <dgm:cxn modelId="{7875BEBD-912B-4A98-B75D-2597DF71F655}" type="presOf" srcId="{1E1C228F-5571-4603-8675-75CA47F62AAA}" destId="{D9F05495-3CDF-4C9B-8A58-4D5F53972E13}" srcOrd="0" destOrd="0" presId="urn:microsoft.com/office/officeart/2005/8/layout/cycle2"/>
    <dgm:cxn modelId="{292495E3-E5B5-4171-8E74-8B887B947111}" type="presOf" srcId="{4EAF9D51-DB83-4610-875B-67DFCB0C44C6}" destId="{8A9DB987-2D5B-4020-A213-864BA94A2006}" srcOrd="0" destOrd="0" presId="urn:microsoft.com/office/officeart/2005/8/layout/cycle2"/>
    <dgm:cxn modelId="{7F3032FA-2318-43A7-9B28-9026BB418EFD}" srcId="{C165C2CD-AFA5-4CB5-946E-76674F6FE794}" destId="{4EAF9D51-DB83-4610-875B-67DFCB0C44C6}" srcOrd="2" destOrd="0" parTransId="{6E98954B-D0C6-49A1-8663-C1C5C3336C89}" sibTransId="{C8D72001-9745-4830-897E-ED5BE483CC27}"/>
    <dgm:cxn modelId="{065D0520-55EE-4C8C-9B40-4EC2CD21FD4A}" type="presParOf" srcId="{988B489D-8199-4299-A8D0-C1FAB0DE2FDD}" destId="{85FBDE3B-C321-4E91-82E4-D0CC60F92E87}" srcOrd="0" destOrd="0" presId="urn:microsoft.com/office/officeart/2005/8/layout/cycle2"/>
    <dgm:cxn modelId="{9EE1689B-27D0-4176-B1E9-E6992442B8BE}" type="presParOf" srcId="{988B489D-8199-4299-A8D0-C1FAB0DE2FDD}" destId="{4AB0858F-A6E4-4F5C-99BF-86F8008E438C}" srcOrd="1" destOrd="0" presId="urn:microsoft.com/office/officeart/2005/8/layout/cycle2"/>
    <dgm:cxn modelId="{8FFB8286-2CBF-40B7-92B0-B105E27EDF20}" type="presParOf" srcId="{4AB0858F-A6E4-4F5C-99BF-86F8008E438C}" destId="{805AED1C-5B6F-44B2-9349-5E25B191BB41}" srcOrd="0" destOrd="0" presId="urn:microsoft.com/office/officeart/2005/8/layout/cycle2"/>
    <dgm:cxn modelId="{3DC60E31-F27A-4B28-AF55-B4642D4F8A4A}" type="presParOf" srcId="{988B489D-8199-4299-A8D0-C1FAB0DE2FDD}" destId="{D9F05495-3CDF-4C9B-8A58-4D5F53972E13}" srcOrd="2" destOrd="0" presId="urn:microsoft.com/office/officeart/2005/8/layout/cycle2"/>
    <dgm:cxn modelId="{5F3F8092-9CB0-477A-9248-D466E294441E}" type="presParOf" srcId="{988B489D-8199-4299-A8D0-C1FAB0DE2FDD}" destId="{EE851908-E205-4273-A94A-05FECF88507A}" srcOrd="3" destOrd="0" presId="urn:microsoft.com/office/officeart/2005/8/layout/cycle2"/>
    <dgm:cxn modelId="{95E9B8A2-43CD-411E-BA96-41AE719E643B}" type="presParOf" srcId="{EE851908-E205-4273-A94A-05FECF88507A}" destId="{FA336C61-7E3B-47C7-AC79-7E471FD89FFA}" srcOrd="0" destOrd="0" presId="urn:microsoft.com/office/officeart/2005/8/layout/cycle2"/>
    <dgm:cxn modelId="{D36F3E7B-6ACC-4257-A9BA-0BE0C7B54BBA}" type="presParOf" srcId="{988B489D-8199-4299-A8D0-C1FAB0DE2FDD}" destId="{8A9DB987-2D5B-4020-A213-864BA94A2006}" srcOrd="4" destOrd="0" presId="urn:microsoft.com/office/officeart/2005/8/layout/cycle2"/>
    <dgm:cxn modelId="{12E800C1-0B31-462E-B0D8-AE9030B07F61}" type="presParOf" srcId="{988B489D-8199-4299-A8D0-C1FAB0DE2FDD}" destId="{53F1F048-4589-4ABD-AA00-707FA456CC31}" srcOrd="5" destOrd="0" presId="urn:microsoft.com/office/officeart/2005/8/layout/cycle2"/>
    <dgm:cxn modelId="{E7D618E0-FDCB-49FC-A1F3-77C021406FCB}" type="presParOf" srcId="{53F1F048-4589-4ABD-AA00-707FA456CC31}" destId="{923856B1-F6ED-47A2-9CC3-BDACEA79098F}" srcOrd="0" destOrd="0" presId="urn:microsoft.com/office/officeart/2005/8/layout/cycle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CBF499-D8F0-D345-9036-35B7796FAB4B}">
      <dsp:nvSpPr>
        <dsp:cNvPr id="0" name=""/>
        <dsp:cNvSpPr/>
      </dsp:nvSpPr>
      <dsp:spPr>
        <a:xfrm>
          <a:off x="2056785" y="1113"/>
          <a:ext cx="1279894" cy="83193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Digital Assets</a:t>
          </a:r>
        </a:p>
      </dsp:txBody>
      <dsp:txXfrm>
        <a:off x="2097397" y="41725"/>
        <a:ext cx="1198670" cy="750707"/>
      </dsp:txXfrm>
    </dsp:sp>
    <dsp:sp modelId="{77963CA9-9981-234F-A72B-2B102A25EA33}">
      <dsp:nvSpPr>
        <dsp:cNvPr id="0" name=""/>
        <dsp:cNvSpPr/>
      </dsp:nvSpPr>
      <dsp:spPr>
        <a:xfrm>
          <a:off x="1033846" y="417079"/>
          <a:ext cx="3325773" cy="3325773"/>
        </a:xfrm>
        <a:custGeom>
          <a:avLst/>
          <a:gdLst/>
          <a:ahLst/>
          <a:cxnLst/>
          <a:rect l="0" t="0" r="0" b="0"/>
          <a:pathLst>
            <a:path>
              <a:moveTo>
                <a:pt x="2311636" y="131770"/>
              </a:moveTo>
              <a:arcTo wR="1662886" hR="1662886" stAng="17577772" swAng="1962610"/>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BEF8841-06D3-FB47-9EF0-EF7CB2B8DBA1}">
      <dsp:nvSpPr>
        <dsp:cNvPr id="0" name=""/>
        <dsp:cNvSpPr/>
      </dsp:nvSpPr>
      <dsp:spPr>
        <a:xfrm>
          <a:off x="3638285" y="1150140"/>
          <a:ext cx="1279894" cy="83193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Distributed Ledger</a:t>
          </a:r>
        </a:p>
      </dsp:txBody>
      <dsp:txXfrm>
        <a:off x="3678897" y="1190752"/>
        <a:ext cx="1198670" cy="750707"/>
      </dsp:txXfrm>
    </dsp:sp>
    <dsp:sp modelId="{32D35AF3-1AFE-CE45-B0A9-DA5A356797C5}">
      <dsp:nvSpPr>
        <dsp:cNvPr id="0" name=""/>
        <dsp:cNvSpPr/>
      </dsp:nvSpPr>
      <dsp:spPr>
        <a:xfrm>
          <a:off x="1033846" y="417079"/>
          <a:ext cx="3325773" cy="3325773"/>
        </a:xfrm>
        <a:custGeom>
          <a:avLst/>
          <a:gdLst/>
          <a:ahLst/>
          <a:cxnLst/>
          <a:rect l="0" t="0" r="0" b="0"/>
          <a:pathLst>
            <a:path>
              <a:moveTo>
                <a:pt x="3323482" y="1575625"/>
              </a:moveTo>
              <a:arcTo wR="1662886" hR="1662886" stAng="21419519" swAng="2197126"/>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83256C1-C5E1-0344-95ED-E50BBD82126D}">
      <dsp:nvSpPr>
        <dsp:cNvPr id="0" name=""/>
        <dsp:cNvSpPr/>
      </dsp:nvSpPr>
      <dsp:spPr>
        <a:xfrm>
          <a:off x="3034206" y="3009304"/>
          <a:ext cx="1279894" cy="83193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Cryptography</a:t>
          </a:r>
        </a:p>
      </dsp:txBody>
      <dsp:txXfrm>
        <a:off x="3074818" y="3049916"/>
        <a:ext cx="1198670" cy="750707"/>
      </dsp:txXfrm>
    </dsp:sp>
    <dsp:sp modelId="{2975C73D-8F7A-1040-83BC-D79A6D029D1D}">
      <dsp:nvSpPr>
        <dsp:cNvPr id="0" name=""/>
        <dsp:cNvSpPr/>
      </dsp:nvSpPr>
      <dsp:spPr>
        <a:xfrm>
          <a:off x="1033846" y="417079"/>
          <a:ext cx="3325773" cy="3325773"/>
        </a:xfrm>
        <a:custGeom>
          <a:avLst/>
          <a:gdLst/>
          <a:ahLst/>
          <a:cxnLst/>
          <a:rect l="0" t="0" r="0" b="0"/>
          <a:pathLst>
            <a:path>
              <a:moveTo>
                <a:pt x="1993748" y="3292526"/>
              </a:moveTo>
              <a:arcTo wR="1662886" hR="1662886" stAng="4711403" swAng="1377194"/>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9B67ED0-1989-DB4E-8244-D5048DC23E54}">
      <dsp:nvSpPr>
        <dsp:cNvPr id="0" name=""/>
        <dsp:cNvSpPr/>
      </dsp:nvSpPr>
      <dsp:spPr>
        <a:xfrm>
          <a:off x="1079365" y="3009304"/>
          <a:ext cx="1279894" cy="83193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Timestamped Transactions</a:t>
          </a:r>
        </a:p>
      </dsp:txBody>
      <dsp:txXfrm>
        <a:off x="1119977" y="3049916"/>
        <a:ext cx="1198670" cy="750707"/>
      </dsp:txXfrm>
    </dsp:sp>
    <dsp:sp modelId="{3C716654-3132-0845-9B95-018B17B3BEA7}">
      <dsp:nvSpPr>
        <dsp:cNvPr id="0" name=""/>
        <dsp:cNvSpPr/>
      </dsp:nvSpPr>
      <dsp:spPr>
        <a:xfrm>
          <a:off x="1033846" y="417079"/>
          <a:ext cx="3325773" cy="3325773"/>
        </a:xfrm>
        <a:custGeom>
          <a:avLst/>
          <a:gdLst/>
          <a:ahLst/>
          <a:cxnLst/>
          <a:rect l="0" t="0" r="0" b="0"/>
          <a:pathLst>
            <a:path>
              <a:moveTo>
                <a:pt x="278005" y="2583374"/>
              </a:moveTo>
              <a:arcTo wR="1662886" hR="1662886" stAng="8783355" swAng="2197126"/>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315F3C-78C1-9146-9EDA-F9B7C6E75A77}">
      <dsp:nvSpPr>
        <dsp:cNvPr id="0" name=""/>
        <dsp:cNvSpPr/>
      </dsp:nvSpPr>
      <dsp:spPr>
        <a:xfrm>
          <a:off x="475286" y="1150140"/>
          <a:ext cx="1279894" cy="83193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Consensus mechanisms</a:t>
          </a:r>
        </a:p>
      </dsp:txBody>
      <dsp:txXfrm>
        <a:off x="515898" y="1190752"/>
        <a:ext cx="1198670" cy="750707"/>
      </dsp:txXfrm>
    </dsp:sp>
    <dsp:sp modelId="{68E39545-F66B-9142-97DC-BC916483DAC0}">
      <dsp:nvSpPr>
        <dsp:cNvPr id="0" name=""/>
        <dsp:cNvSpPr/>
      </dsp:nvSpPr>
      <dsp:spPr>
        <a:xfrm>
          <a:off x="1033846" y="417079"/>
          <a:ext cx="3325773" cy="3325773"/>
        </a:xfrm>
        <a:custGeom>
          <a:avLst/>
          <a:gdLst/>
          <a:ahLst/>
          <a:cxnLst/>
          <a:rect l="0" t="0" r="0" b="0"/>
          <a:pathLst>
            <a:path>
              <a:moveTo>
                <a:pt x="289620" y="725160"/>
              </a:moveTo>
              <a:arcTo wR="1662886" hR="1662886" stAng="12859618" swAng="1962610"/>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7272E-3410-46CC-9BF2-8D593F987FA2}">
      <dsp:nvSpPr>
        <dsp:cNvPr id="0" name=""/>
        <dsp:cNvSpPr/>
      </dsp:nvSpPr>
      <dsp:spPr>
        <a:xfrm>
          <a:off x="880910" y="1859"/>
          <a:ext cx="3724579" cy="304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latin typeface="Times New Roman" panose="02020603050405020304" pitchFamily="18" charset="0"/>
              <a:cs typeface="Times New Roman" panose="02020603050405020304" pitchFamily="18" charset="0"/>
            </a:rPr>
            <a:t>Engage the required SC partners</a:t>
          </a:r>
        </a:p>
      </dsp:txBody>
      <dsp:txXfrm>
        <a:off x="889826" y="10775"/>
        <a:ext cx="3706747" cy="286596"/>
      </dsp:txXfrm>
    </dsp:sp>
    <dsp:sp modelId="{DA560D75-506C-457B-8597-8D179A64DF8C}">
      <dsp:nvSpPr>
        <dsp:cNvPr id="0" name=""/>
        <dsp:cNvSpPr/>
      </dsp:nvSpPr>
      <dsp:spPr>
        <a:xfrm rot="5400000">
          <a:off x="2686119" y="313898"/>
          <a:ext cx="114160" cy="13699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Times New Roman" panose="02020603050405020304" pitchFamily="18" charset="0"/>
            <a:cs typeface="Times New Roman" panose="02020603050405020304" pitchFamily="18" charset="0"/>
          </a:endParaRPr>
        </a:p>
      </dsp:txBody>
      <dsp:txXfrm rot="-5400000">
        <a:off x="2702101" y="325314"/>
        <a:ext cx="82196" cy="79912"/>
      </dsp:txXfrm>
    </dsp:sp>
    <dsp:sp modelId="{03F10C7D-1ABB-4B33-8251-2EAD362795E0}">
      <dsp:nvSpPr>
        <dsp:cNvPr id="0" name=""/>
        <dsp:cNvSpPr/>
      </dsp:nvSpPr>
      <dsp:spPr>
        <a:xfrm>
          <a:off x="880910" y="458501"/>
          <a:ext cx="3724579" cy="304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Map the supply chain</a:t>
          </a:r>
        </a:p>
      </dsp:txBody>
      <dsp:txXfrm>
        <a:off x="889826" y="467417"/>
        <a:ext cx="3706747" cy="286596"/>
      </dsp:txXfrm>
    </dsp:sp>
    <dsp:sp modelId="{1E772611-AAEE-41FF-A890-6E0D73579EF5}">
      <dsp:nvSpPr>
        <dsp:cNvPr id="0" name=""/>
        <dsp:cNvSpPr/>
      </dsp:nvSpPr>
      <dsp:spPr>
        <a:xfrm rot="5400000">
          <a:off x="2686119" y="770540"/>
          <a:ext cx="114160" cy="13699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Times New Roman" panose="02020603050405020304" pitchFamily="18" charset="0"/>
            <a:cs typeface="Times New Roman" panose="02020603050405020304" pitchFamily="18" charset="0"/>
          </a:endParaRPr>
        </a:p>
      </dsp:txBody>
      <dsp:txXfrm rot="-5400000">
        <a:off x="2702101" y="781956"/>
        <a:ext cx="82196" cy="79912"/>
      </dsp:txXfrm>
    </dsp:sp>
    <dsp:sp modelId="{8CEDB4CC-87C2-4B33-A8C2-CEBE5B1A73CF}">
      <dsp:nvSpPr>
        <dsp:cNvPr id="0" name=""/>
        <dsp:cNvSpPr/>
      </dsp:nvSpPr>
      <dsp:spPr>
        <a:xfrm>
          <a:off x="880910" y="915143"/>
          <a:ext cx="3724579" cy="304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latin typeface="Times New Roman" panose="02020603050405020304" pitchFamily="18" charset="0"/>
              <a:cs typeface="Times New Roman" panose="02020603050405020304" pitchFamily="18" charset="0"/>
            </a:rPr>
            <a:t>Identify data capture points</a:t>
          </a:r>
        </a:p>
      </dsp:txBody>
      <dsp:txXfrm>
        <a:off x="889826" y="924059"/>
        <a:ext cx="3706747" cy="286596"/>
      </dsp:txXfrm>
    </dsp:sp>
    <dsp:sp modelId="{AC4031D2-1F23-4D27-82BD-5CE79A317028}">
      <dsp:nvSpPr>
        <dsp:cNvPr id="0" name=""/>
        <dsp:cNvSpPr/>
      </dsp:nvSpPr>
      <dsp:spPr>
        <a:xfrm rot="5400000">
          <a:off x="2686119" y="1227182"/>
          <a:ext cx="114160" cy="13699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Times New Roman" panose="02020603050405020304" pitchFamily="18" charset="0"/>
            <a:cs typeface="Times New Roman" panose="02020603050405020304" pitchFamily="18" charset="0"/>
          </a:endParaRPr>
        </a:p>
      </dsp:txBody>
      <dsp:txXfrm rot="-5400000">
        <a:off x="2702101" y="1238598"/>
        <a:ext cx="82196" cy="79912"/>
      </dsp:txXfrm>
    </dsp:sp>
    <dsp:sp modelId="{7C540356-8A19-4319-8346-C68B8D1EEA74}">
      <dsp:nvSpPr>
        <dsp:cNvPr id="0" name=""/>
        <dsp:cNvSpPr/>
      </dsp:nvSpPr>
      <dsp:spPr>
        <a:xfrm>
          <a:off x="880910" y="1371785"/>
          <a:ext cx="3724579" cy="304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latin typeface="Times New Roman" panose="02020603050405020304" pitchFamily="18" charset="0"/>
              <a:cs typeface="Times New Roman" panose="02020603050405020304" pitchFamily="18" charset="0"/>
            </a:rPr>
            <a:t>Define product identification methods and linkage between the different data capture points</a:t>
          </a:r>
        </a:p>
      </dsp:txBody>
      <dsp:txXfrm>
        <a:off x="889826" y="1380701"/>
        <a:ext cx="3706747" cy="286596"/>
      </dsp:txXfrm>
    </dsp:sp>
    <dsp:sp modelId="{845A0B5D-F5D5-41B4-9EE7-7340D807A0F5}">
      <dsp:nvSpPr>
        <dsp:cNvPr id="0" name=""/>
        <dsp:cNvSpPr/>
      </dsp:nvSpPr>
      <dsp:spPr>
        <a:xfrm rot="5400000">
          <a:off x="2686119" y="1683824"/>
          <a:ext cx="114160" cy="13699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Times New Roman" panose="02020603050405020304" pitchFamily="18" charset="0"/>
            <a:cs typeface="Times New Roman" panose="02020603050405020304" pitchFamily="18" charset="0"/>
          </a:endParaRPr>
        </a:p>
      </dsp:txBody>
      <dsp:txXfrm rot="-5400000">
        <a:off x="2702101" y="1695240"/>
        <a:ext cx="82196" cy="79912"/>
      </dsp:txXfrm>
    </dsp:sp>
    <dsp:sp modelId="{3A28E944-229B-4962-8759-09267A2C41A9}">
      <dsp:nvSpPr>
        <dsp:cNvPr id="0" name=""/>
        <dsp:cNvSpPr/>
      </dsp:nvSpPr>
      <dsp:spPr>
        <a:xfrm>
          <a:off x="880910" y="1828428"/>
          <a:ext cx="3724579" cy="304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latin typeface="Times New Roman" panose="02020603050405020304" pitchFamily="18" charset="0"/>
              <a:cs typeface="Times New Roman" panose="02020603050405020304" pitchFamily="18" charset="0"/>
            </a:rPr>
            <a:t>Identify data requirements at each data capture point</a:t>
          </a:r>
        </a:p>
      </dsp:txBody>
      <dsp:txXfrm>
        <a:off x="889826" y="1837344"/>
        <a:ext cx="3706747" cy="286596"/>
      </dsp:txXfrm>
    </dsp:sp>
    <dsp:sp modelId="{66685EF8-0987-44B1-A776-4CAA5F7F1EE1}">
      <dsp:nvSpPr>
        <dsp:cNvPr id="0" name=""/>
        <dsp:cNvSpPr/>
      </dsp:nvSpPr>
      <dsp:spPr>
        <a:xfrm rot="5400000">
          <a:off x="2686119" y="2140466"/>
          <a:ext cx="114160" cy="13699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Times New Roman" panose="02020603050405020304" pitchFamily="18" charset="0"/>
            <a:cs typeface="Times New Roman" panose="02020603050405020304" pitchFamily="18" charset="0"/>
          </a:endParaRPr>
        </a:p>
      </dsp:txBody>
      <dsp:txXfrm rot="-5400000">
        <a:off x="2702101" y="2151882"/>
        <a:ext cx="82196" cy="79912"/>
      </dsp:txXfrm>
    </dsp:sp>
    <dsp:sp modelId="{06F6C2C5-1840-40C3-8ED4-63116B161103}">
      <dsp:nvSpPr>
        <dsp:cNvPr id="0" name=""/>
        <dsp:cNvSpPr/>
      </dsp:nvSpPr>
      <dsp:spPr>
        <a:xfrm>
          <a:off x="880910" y="2285070"/>
          <a:ext cx="3724579" cy="304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latin typeface="Times New Roman" panose="02020603050405020304" pitchFamily="18" charset="0"/>
              <a:cs typeface="Times New Roman" panose="02020603050405020304" pitchFamily="18" charset="0"/>
            </a:rPr>
            <a:t>Identify data upload methods at the different data capture points</a:t>
          </a:r>
        </a:p>
      </dsp:txBody>
      <dsp:txXfrm>
        <a:off x="889826" y="2293986"/>
        <a:ext cx="3706747" cy="286596"/>
      </dsp:txXfrm>
    </dsp:sp>
    <dsp:sp modelId="{4F824B23-FA9C-4D0C-9DFC-CB33A5C94FBE}">
      <dsp:nvSpPr>
        <dsp:cNvPr id="0" name=""/>
        <dsp:cNvSpPr/>
      </dsp:nvSpPr>
      <dsp:spPr>
        <a:xfrm rot="5400000">
          <a:off x="2686119" y="2597108"/>
          <a:ext cx="114160" cy="13699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Times New Roman" panose="02020603050405020304" pitchFamily="18" charset="0"/>
            <a:cs typeface="Times New Roman" panose="02020603050405020304" pitchFamily="18" charset="0"/>
          </a:endParaRPr>
        </a:p>
      </dsp:txBody>
      <dsp:txXfrm rot="-5400000">
        <a:off x="2702101" y="2608524"/>
        <a:ext cx="82196" cy="79912"/>
      </dsp:txXfrm>
    </dsp:sp>
    <dsp:sp modelId="{0FB41BCA-D0D1-414A-BD0B-719704C9CCCB}">
      <dsp:nvSpPr>
        <dsp:cNvPr id="0" name=""/>
        <dsp:cNvSpPr/>
      </dsp:nvSpPr>
      <dsp:spPr>
        <a:xfrm>
          <a:off x="880910" y="2741712"/>
          <a:ext cx="3724579" cy="304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latin typeface="Times New Roman" panose="02020603050405020304" pitchFamily="18" charset="0"/>
              <a:cs typeface="Times New Roman" panose="02020603050405020304" pitchFamily="18" charset="0"/>
            </a:rPr>
            <a:t>Configure the blockchain platform</a:t>
          </a:r>
        </a:p>
      </dsp:txBody>
      <dsp:txXfrm>
        <a:off x="889826" y="2750628"/>
        <a:ext cx="3706747" cy="2865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75AED-EE2A-5E48-A854-A4A143567201}">
      <dsp:nvSpPr>
        <dsp:cNvPr id="0" name=""/>
        <dsp:cNvSpPr/>
      </dsp:nvSpPr>
      <dsp:spPr>
        <a:xfrm>
          <a:off x="3989586" y="3135298"/>
          <a:ext cx="1603739" cy="14705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a:latin typeface="Times" pitchFamily="2" charset="0"/>
            </a:rPr>
            <a:t>Supply chain traceability scope</a:t>
          </a:r>
        </a:p>
      </dsp:txBody>
      <dsp:txXfrm>
        <a:off x="4224448" y="3350657"/>
        <a:ext cx="1134015" cy="1039847"/>
      </dsp:txXfrm>
    </dsp:sp>
    <dsp:sp modelId="{E2D94576-2C91-AE48-8E32-330AC6359366}">
      <dsp:nvSpPr>
        <dsp:cNvPr id="0" name=""/>
        <dsp:cNvSpPr/>
      </dsp:nvSpPr>
      <dsp:spPr>
        <a:xfrm rot="10800000">
          <a:off x="1350013" y="3661025"/>
          <a:ext cx="2494396" cy="419111"/>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F1EDF4-F0E4-E54D-8FF1-723186A54C8D}">
      <dsp:nvSpPr>
        <dsp:cNvPr id="0" name=""/>
        <dsp:cNvSpPr/>
      </dsp:nvSpPr>
      <dsp:spPr>
        <a:xfrm>
          <a:off x="848707" y="3425865"/>
          <a:ext cx="1002610" cy="8894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GB" sz="1050" b="0" kern="1200">
              <a:latin typeface="Times" pitchFamily="2" charset="0"/>
            </a:rPr>
            <a:t>Purpose of traceability</a:t>
          </a:r>
        </a:p>
      </dsp:txBody>
      <dsp:txXfrm>
        <a:off x="874758" y="3451916"/>
        <a:ext cx="950508" cy="837328"/>
      </dsp:txXfrm>
    </dsp:sp>
    <dsp:sp modelId="{F428604F-A386-C949-9CC4-C95EC2C260D5}">
      <dsp:nvSpPr>
        <dsp:cNvPr id="0" name=""/>
        <dsp:cNvSpPr/>
      </dsp:nvSpPr>
      <dsp:spPr>
        <a:xfrm rot="12150000">
          <a:off x="1516648" y="2823293"/>
          <a:ext cx="2504687" cy="41911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8C018E-23CA-9B4C-B435-06967E9CD3A8}">
      <dsp:nvSpPr>
        <dsp:cNvPr id="0" name=""/>
        <dsp:cNvSpPr/>
      </dsp:nvSpPr>
      <dsp:spPr>
        <a:xfrm>
          <a:off x="1110671" y="2108882"/>
          <a:ext cx="1002610" cy="8894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GB" sz="1050" b="0" kern="1200">
              <a:latin typeface="Times" pitchFamily="2" charset="0"/>
            </a:rPr>
            <a:t>Supply chain configuration characteristics</a:t>
          </a:r>
        </a:p>
      </dsp:txBody>
      <dsp:txXfrm>
        <a:off x="1136722" y="2134933"/>
        <a:ext cx="950508" cy="837328"/>
      </dsp:txXfrm>
    </dsp:sp>
    <dsp:sp modelId="{5ED4B4BF-E05E-CF48-B74C-E87172731BA3}">
      <dsp:nvSpPr>
        <dsp:cNvPr id="0" name=""/>
        <dsp:cNvSpPr/>
      </dsp:nvSpPr>
      <dsp:spPr>
        <a:xfrm rot="13500000">
          <a:off x="1987785" y="2121306"/>
          <a:ext cx="2527901" cy="4191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D4F299-59D6-874D-9B9D-25FA56BEF246}">
      <dsp:nvSpPr>
        <dsp:cNvPr id="0" name=""/>
        <dsp:cNvSpPr/>
      </dsp:nvSpPr>
      <dsp:spPr>
        <a:xfrm>
          <a:off x="1856682" y="992398"/>
          <a:ext cx="1002610" cy="8894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GB" sz="1050" b="0" kern="1200">
              <a:latin typeface="Times" pitchFamily="2" charset="0"/>
            </a:rPr>
            <a:t>Supply and Demand characteristics</a:t>
          </a:r>
        </a:p>
      </dsp:txBody>
      <dsp:txXfrm>
        <a:off x="1882733" y="1018449"/>
        <a:ext cx="950508" cy="837328"/>
      </dsp:txXfrm>
    </dsp:sp>
    <dsp:sp modelId="{108C3B82-C950-8A48-B8ED-422A0B921796}">
      <dsp:nvSpPr>
        <dsp:cNvPr id="0" name=""/>
        <dsp:cNvSpPr/>
      </dsp:nvSpPr>
      <dsp:spPr>
        <a:xfrm rot="14850000">
          <a:off x="2687678" y="1659067"/>
          <a:ext cx="2549078" cy="419111"/>
        </a:xfrm>
        <a:prstGeom prst="lef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F55B72-9AFE-7C42-BEE6-D2A7EA3ADC53}">
      <dsp:nvSpPr>
        <dsp:cNvPr id="0" name=""/>
        <dsp:cNvSpPr/>
      </dsp:nvSpPr>
      <dsp:spPr>
        <a:xfrm>
          <a:off x="2973167" y="246387"/>
          <a:ext cx="1002610" cy="8894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GB" sz="1050" b="0" kern="1200">
              <a:latin typeface="Times" pitchFamily="2" charset="0"/>
            </a:rPr>
            <a:t>Product and Business Process characteristics</a:t>
          </a:r>
        </a:p>
      </dsp:txBody>
      <dsp:txXfrm>
        <a:off x="2999218" y="272438"/>
        <a:ext cx="950508" cy="837328"/>
      </dsp:txXfrm>
    </dsp:sp>
    <dsp:sp modelId="{9C4C5AE1-EE11-544B-9322-769FE7806E0F}">
      <dsp:nvSpPr>
        <dsp:cNvPr id="0" name=""/>
        <dsp:cNvSpPr/>
      </dsp:nvSpPr>
      <dsp:spPr>
        <a:xfrm rot="16200000">
          <a:off x="3512795" y="1498243"/>
          <a:ext cx="2557321" cy="419111"/>
        </a:xfrm>
        <a:prstGeom prst="lef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117FB8-6F9F-7F48-8DB0-0A4DF00F5542}">
      <dsp:nvSpPr>
        <dsp:cNvPr id="0" name=""/>
        <dsp:cNvSpPr/>
      </dsp:nvSpPr>
      <dsp:spPr>
        <a:xfrm>
          <a:off x="4290150" y="-15576"/>
          <a:ext cx="1002610" cy="88943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GB" sz="1050" b="0" kern="1200">
              <a:latin typeface="Times" pitchFamily="2" charset="0"/>
            </a:rPr>
            <a:t>Level of trust in the supply chain</a:t>
          </a:r>
        </a:p>
      </dsp:txBody>
      <dsp:txXfrm>
        <a:off x="4316201" y="10475"/>
        <a:ext cx="950508" cy="837328"/>
      </dsp:txXfrm>
    </dsp:sp>
    <dsp:sp modelId="{F64E9BA9-9CB1-394D-B387-58335BC71B45}">
      <dsp:nvSpPr>
        <dsp:cNvPr id="0" name=""/>
        <dsp:cNvSpPr/>
      </dsp:nvSpPr>
      <dsp:spPr>
        <a:xfrm rot="17550000">
          <a:off x="4346155" y="1659067"/>
          <a:ext cx="2549078" cy="419111"/>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1014FA-E843-3542-9355-E9039C264843}">
      <dsp:nvSpPr>
        <dsp:cNvPr id="0" name=""/>
        <dsp:cNvSpPr/>
      </dsp:nvSpPr>
      <dsp:spPr>
        <a:xfrm>
          <a:off x="5607133" y="246387"/>
          <a:ext cx="1002610" cy="8894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GB" sz="1050" b="0" kern="1200">
              <a:latin typeface="Times" pitchFamily="2" charset="0"/>
            </a:rPr>
            <a:t>Capabilities of existing traceability systems and technologies</a:t>
          </a:r>
        </a:p>
      </dsp:txBody>
      <dsp:txXfrm>
        <a:off x="5633184" y="272438"/>
        <a:ext cx="950508" cy="837328"/>
      </dsp:txXfrm>
    </dsp:sp>
    <dsp:sp modelId="{1DE7162D-80DA-6040-8BB1-58B4F389BC93}">
      <dsp:nvSpPr>
        <dsp:cNvPr id="0" name=""/>
        <dsp:cNvSpPr/>
      </dsp:nvSpPr>
      <dsp:spPr>
        <a:xfrm rot="18900000">
          <a:off x="5067225" y="2121306"/>
          <a:ext cx="2527901" cy="41911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74FCE3-D303-6440-9973-0709D46188EC}">
      <dsp:nvSpPr>
        <dsp:cNvPr id="0" name=""/>
        <dsp:cNvSpPr/>
      </dsp:nvSpPr>
      <dsp:spPr>
        <a:xfrm>
          <a:off x="6723618" y="992398"/>
          <a:ext cx="1002610" cy="8894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GB" sz="1050" b="0" kern="1200">
              <a:latin typeface="Times" pitchFamily="2" charset="0"/>
            </a:rPr>
            <a:t>Regulatory compliance requirements</a:t>
          </a:r>
        </a:p>
      </dsp:txBody>
      <dsp:txXfrm>
        <a:off x="6749669" y="1018449"/>
        <a:ext cx="950508" cy="837328"/>
      </dsp:txXfrm>
    </dsp:sp>
    <dsp:sp modelId="{D01B4A9B-DE1D-6746-A235-CDFE2BC424F5}">
      <dsp:nvSpPr>
        <dsp:cNvPr id="0" name=""/>
        <dsp:cNvSpPr/>
      </dsp:nvSpPr>
      <dsp:spPr>
        <a:xfrm rot="20250000">
          <a:off x="5561575" y="2823293"/>
          <a:ext cx="2504687" cy="4191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A4D471-F799-9B4A-A3D6-D6E333C30864}">
      <dsp:nvSpPr>
        <dsp:cNvPr id="0" name=""/>
        <dsp:cNvSpPr/>
      </dsp:nvSpPr>
      <dsp:spPr>
        <a:xfrm>
          <a:off x="7469629" y="2108882"/>
          <a:ext cx="1002610" cy="8894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GB" sz="1050" b="0" kern="1200">
              <a:latin typeface="Times" pitchFamily="2" charset="0"/>
            </a:rPr>
            <a:t>Customers and market demand</a:t>
          </a:r>
        </a:p>
      </dsp:txBody>
      <dsp:txXfrm>
        <a:off x="7495680" y="2134933"/>
        <a:ext cx="950508" cy="837328"/>
      </dsp:txXfrm>
    </dsp:sp>
    <dsp:sp modelId="{EB151F74-DCAB-DB4B-B1EA-A6B417A51C5F}">
      <dsp:nvSpPr>
        <dsp:cNvPr id="0" name=""/>
        <dsp:cNvSpPr/>
      </dsp:nvSpPr>
      <dsp:spPr>
        <a:xfrm>
          <a:off x="5738502" y="3661025"/>
          <a:ext cx="2494396" cy="419111"/>
        </a:xfrm>
        <a:prstGeom prst="lef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8F4F8E-AEBC-E543-B3A5-C314C0CB767E}">
      <dsp:nvSpPr>
        <dsp:cNvPr id="0" name=""/>
        <dsp:cNvSpPr/>
      </dsp:nvSpPr>
      <dsp:spPr>
        <a:xfrm>
          <a:off x="7731593" y="3425865"/>
          <a:ext cx="1002610" cy="8894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GB" sz="1050" b="0" kern="1200">
              <a:latin typeface="Times" pitchFamily="2" charset="0"/>
            </a:rPr>
            <a:t>Costs and benefits of traceability</a:t>
          </a:r>
        </a:p>
      </dsp:txBody>
      <dsp:txXfrm>
        <a:off x="7757644" y="3451916"/>
        <a:ext cx="950508" cy="837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F1914-3B5C-452E-A979-D1B581B01ADC}">
      <dsp:nvSpPr>
        <dsp:cNvPr id="0" name=""/>
        <dsp:cNvSpPr/>
      </dsp:nvSpPr>
      <dsp:spPr>
        <a:xfrm>
          <a:off x="0" y="0"/>
          <a:ext cx="5991687" cy="11554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 TENCIL Fibers</a:t>
          </a:r>
        </a:p>
        <a:p>
          <a:pPr marL="57150" lvl="1" indent="-57150" algn="l" defTabSz="488950">
            <a:lnSpc>
              <a:spcPct val="90000"/>
            </a:lnSpc>
            <a:spcBef>
              <a:spcPct val="0"/>
            </a:spcBef>
            <a:spcAft>
              <a:spcPct val="15000"/>
            </a:spcAft>
            <a:buChar char="•"/>
          </a:pPr>
          <a:r>
            <a:rPr lang="en-US" sz="1100" kern="1200" dirty="0"/>
            <a:t>Lyocell fibers</a:t>
          </a:r>
        </a:p>
        <a:p>
          <a:pPr marL="57150" lvl="1" indent="-57150" algn="l" defTabSz="488950">
            <a:lnSpc>
              <a:spcPct val="90000"/>
            </a:lnSpc>
            <a:spcBef>
              <a:spcPct val="0"/>
            </a:spcBef>
            <a:spcAft>
              <a:spcPct val="15000"/>
            </a:spcAft>
            <a:buChar char="•"/>
          </a:pPr>
          <a:r>
            <a:rPr lang="en-US" sz="1100" kern="1200" dirty="0"/>
            <a:t>Mainly for Textile</a:t>
          </a:r>
        </a:p>
        <a:p>
          <a:pPr marL="57150" lvl="1" indent="-57150" algn="l" defTabSz="488950">
            <a:lnSpc>
              <a:spcPct val="90000"/>
            </a:lnSpc>
            <a:spcBef>
              <a:spcPct val="0"/>
            </a:spcBef>
            <a:spcAft>
              <a:spcPct val="15000"/>
            </a:spcAft>
            <a:buChar char="•"/>
          </a:pPr>
          <a:r>
            <a:rPr lang="en-US" sz="1100" kern="1200" dirty="0"/>
            <a:t>Use of REFIBRA technology – recycling cotton waste and own </a:t>
          </a:r>
          <a:r>
            <a:rPr lang="en-US" sz="1100" kern="1200" dirty="0" err="1"/>
            <a:t>lyocell</a:t>
          </a:r>
          <a:r>
            <a:rPr lang="en-US" sz="1100" kern="1200" dirty="0"/>
            <a:t> fibers.</a:t>
          </a:r>
        </a:p>
        <a:p>
          <a:pPr marL="57150" lvl="1" indent="-57150" algn="l" defTabSz="488950">
            <a:lnSpc>
              <a:spcPct val="90000"/>
            </a:lnSpc>
            <a:spcBef>
              <a:spcPct val="0"/>
            </a:spcBef>
            <a:spcAft>
              <a:spcPct val="15000"/>
            </a:spcAft>
            <a:buChar char="•"/>
          </a:pPr>
          <a:r>
            <a:rPr lang="en-US" sz="1100" kern="1200" dirty="0"/>
            <a:t>Partners: ASOS, Levi’s, H&amp;M, Guess, TED Baker, etc.</a:t>
          </a:r>
        </a:p>
      </dsp:txBody>
      <dsp:txXfrm>
        <a:off x="1313882" y="0"/>
        <a:ext cx="4677804" cy="1155452"/>
      </dsp:txXfrm>
    </dsp:sp>
    <dsp:sp modelId="{34329A09-1D6B-4B04-8C14-8B681BB3B527}">
      <dsp:nvSpPr>
        <dsp:cNvPr id="0" name=""/>
        <dsp:cNvSpPr/>
      </dsp:nvSpPr>
      <dsp:spPr>
        <a:xfrm>
          <a:off x="115545" y="115545"/>
          <a:ext cx="1198337" cy="924361"/>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0ACE28-698B-4F3C-A1CC-5251140453B3}">
      <dsp:nvSpPr>
        <dsp:cNvPr id="0" name=""/>
        <dsp:cNvSpPr/>
      </dsp:nvSpPr>
      <dsp:spPr>
        <a:xfrm>
          <a:off x="0" y="1270997"/>
          <a:ext cx="5991687" cy="11554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2. Eco Vero Fibers</a:t>
          </a:r>
        </a:p>
        <a:p>
          <a:pPr marL="57150" lvl="1" indent="-57150" algn="l" defTabSz="488950">
            <a:lnSpc>
              <a:spcPct val="90000"/>
            </a:lnSpc>
            <a:spcBef>
              <a:spcPct val="0"/>
            </a:spcBef>
            <a:spcAft>
              <a:spcPct val="15000"/>
            </a:spcAft>
            <a:buChar char="•"/>
          </a:pPr>
          <a:r>
            <a:rPr lang="en-US" sz="1100" kern="1200" dirty="0"/>
            <a:t>Viscose fibers.</a:t>
          </a:r>
        </a:p>
        <a:p>
          <a:pPr marL="57150" lvl="1" indent="-57150" algn="l" defTabSz="488950">
            <a:lnSpc>
              <a:spcPct val="90000"/>
            </a:lnSpc>
            <a:spcBef>
              <a:spcPct val="0"/>
            </a:spcBef>
            <a:spcAft>
              <a:spcPct val="15000"/>
            </a:spcAft>
            <a:buChar char="•"/>
          </a:pPr>
          <a:r>
            <a:rPr lang="en-US" sz="1100" kern="1200" dirty="0"/>
            <a:t>Certified renewable wood sources.</a:t>
          </a:r>
        </a:p>
        <a:p>
          <a:pPr marL="57150" lvl="1" indent="-57150" algn="l" defTabSz="488950">
            <a:lnSpc>
              <a:spcPct val="90000"/>
            </a:lnSpc>
            <a:spcBef>
              <a:spcPct val="0"/>
            </a:spcBef>
            <a:spcAft>
              <a:spcPct val="15000"/>
            </a:spcAft>
            <a:buChar char="•"/>
          </a:pPr>
          <a:r>
            <a:rPr lang="en-US" sz="1100" kern="1200" dirty="0"/>
            <a:t>50% less emissions and water impact.</a:t>
          </a:r>
        </a:p>
        <a:p>
          <a:pPr marL="57150" lvl="1" indent="-57150" algn="l" defTabSz="488950">
            <a:lnSpc>
              <a:spcPct val="90000"/>
            </a:lnSpc>
            <a:spcBef>
              <a:spcPct val="0"/>
            </a:spcBef>
            <a:spcAft>
              <a:spcPct val="15000"/>
            </a:spcAft>
            <a:buChar char="•"/>
          </a:pPr>
          <a:r>
            <a:rPr lang="en-US" sz="1100" kern="1200" dirty="0"/>
            <a:t>Partners: </a:t>
          </a:r>
          <a:r>
            <a:rPr lang="en-US" sz="1100" kern="1200" dirty="0" err="1"/>
            <a:t>J.Crew</a:t>
          </a:r>
          <a:r>
            <a:rPr lang="en-US" sz="1100" kern="1200" dirty="0"/>
            <a:t>, MONSOON, ESPRIT, etc.</a:t>
          </a:r>
        </a:p>
      </dsp:txBody>
      <dsp:txXfrm>
        <a:off x="1313882" y="1270997"/>
        <a:ext cx="4677804" cy="1155452"/>
      </dsp:txXfrm>
    </dsp:sp>
    <dsp:sp modelId="{EAD816A4-70C9-472B-8A18-7AC78BDD846B}">
      <dsp:nvSpPr>
        <dsp:cNvPr id="0" name=""/>
        <dsp:cNvSpPr/>
      </dsp:nvSpPr>
      <dsp:spPr>
        <a:xfrm>
          <a:off x="115545" y="1386542"/>
          <a:ext cx="1198337" cy="924361"/>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0278E7-B88B-414A-9D7A-376FA33D800B}">
      <dsp:nvSpPr>
        <dsp:cNvPr id="0" name=""/>
        <dsp:cNvSpPr/>
      </dsp:nvSpPr>
      <dsp:spPr>
        <a:xfrm>
          <a:off x="0" y="2541995"/>
          <a:ext cx="5991687" cy="11554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3. VEOCEL Fibers</a:t>
          </a:r>
        </a:p>
        <a:p>
          <a:pPr marL="57150" lvl="1" indent="-57150" algn="l" defTabSz="488950">
            <a:lnSpc>
              <a:spcPct val="90000"/>
            </a:lnSpc>
            <a:spcBef>
              <a:spcPct val="0"/>
            </a:spcBef>
            <a:spcAft>
              <a:spcPct val="15000"/>
            </a:spcAft>
            <a:buChar char="•"/>
          </a:pPr>
          <a:r>
            <a:rPr lang="en-US" sz="1100" kern="1200" dirty="0"/>
            <a:t>Lyocell fibers.</a:t>
          </a:r>
        </a:p>
        <a:p>
          <a:pPr marL="57150" lvl="1" indent="-57150" algn="l" defTabSz="488950">
            <a:lnSpc>
              <a:spcPct val="90000"/>
            </a:lnSpc>
            <a:spcBef>
              <a:spcPct val="0"/>
            </a:spcBef>
            <a:spcAft>
              <a:spcPct val="15000"/>
            </a:spcAft>
            <a:buChar char="•"/>
          </a:pPr>
          <a:r>
            <a:rPr lang="en-US" sz="1100" kern="1200" dirty="0"/>
            <a:t>Mainly for nonwoven applications.</a:t>
          </a:r>
        </a:p>
        <a:p>
          <a:pPr marL="57150" lvl="1" indent="-57150" algn="l" defTabSz="488950">
            <a:lnSpc>
              <a:spcPct val="90000"/>
            </a:lnSpc>
            <a:spcBef>
              <a:spcPct val="0"/>
            </a:spcBef>
            <a:spcAft>
              <a:spcPct val="15000"/>
            </a:spcAft>
            <a:buChar char="•"/>
          </a:pPr>
          <a:r>
            <a:rPr lang="en-US" sz="1100" kern="1200" dirty="0"/>
            <a:t>Great water absorption and smoothness.</a:t>
          </a:r>
        </a:p>
        <a:p>
          <a:pPr marL="57150" lvl="1" indent="-57150" algn="l" defTabSz="488950">
            <a:lnSpc>
              <a:spcPct val="90000"/>
            </a:lnSpc>
            <a:spcBef>
              <a:spcPct val="0"/>
            </a:spcBef>
            <a:spcAft>
              <a:spcPct val="15000"/>
            </a:spcAft>
            <a:buChar char="•"/>
          </a:pPr>
          <a:r>
            <a:rPr lang="en-US" sz="1100" kern="1200" dirty="0"/>
            <a:t>Ideally used for sanitary and baby care products, wipes, facial sheets, etc.</a:t>
          </a:r>
        </a:p>
      </dsp:txBody>
      <dsp:txXfrm>
        <a:off x="1313882" y="2541995"/>
        <a:ext cx="4677804" cy="1155452"/>
      </dsp:txXfrm>
    </dsp:sp>
    <dsp:sp modelId="{EA13D462-61F6-4C88-A3A6-5F58671F2BFE}">
      <dsp:nvSpPr>
        <dsp:cNvPr id="0" name=""/>
        <dsp:cNvSpPr/>
      </dsp:nvSpPr>
      <dsp:spPr>
        <a:xfrm>
          <a:off x="115545" y="2657540"/>
          <a:ext cx="1198337" cy="924361"/>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FD9F64-3C90-4877-9E73-26C74CAD2277}">
      <dsp:nvSpPr>
        <dsp:cNvPr id="0" name=""/>
        <dsp:cNvSpPr/>
      </dsp:nvSpPr>
      <dsp:spPr>
        <a:xfrm>
          <a:off x="0" y="3812992"/>
          <a:ext cx="5991687" cy="115545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4. LENZING Fibers</a:t>
          </a:r>
        </a:p>
        <a:p>
          <a:pPr marL="57150" lvl="1" indent="-57150" algn="l" defTabSz="488950">
            <a:lnSpc>
              <a:spcPct val="90000"/>
            </a:lnSpc>
            <a:spcBef>
              <a:spcPct val="0"/>
            </a:spcBef>
            <a:spcAft>
              <a:spcPct val="15000"/>
            </a:spcAft>
            <a:buChar char="•"/>
          </a:pPr>
          <a:r>
            <a:rPr lang="en-US" sz="1100" kern="1200" dirty="0"/>
            <a:t>Lyocell Fibers.</a:t>
          </a:r>
        </a:p>
        <a:p>
          <a:pPr marL="57150" lvl="1" indent="-57150" algn="l" defTabSz="488950">
            <a:lnSpc>
              <a:spcPct val="90000"/>
            </a:lnSpc>
            <a:spcBef>
              <a:spcPct val="0"/>
            </a:spcBef>
            <a:spcAft>
              <a:spcPct val="15000"/>
            </a:spcAft>
            <a:buChar char="•"/>
          </a:pPr>
          <a:r>
            <a:rPr lang="en-US" sz="1100" kern="1200" dirty="0"/>
            <a:t>Hi-Tech fibers for industry and agriculture solutions. </a:t>
          </a:r>
        </a:p>
        <a:p>
          <a:pPr marL="57150" lvl="1" indent="-57150" algn="l" defTabSz="488950">
            <a:lnSpc>
              <a:spcPct val="90000"/>
            </a:lnSpc>
            <a:spcBef>
              <a:spcPct val="0"/>
            </a:spcBef>
            <a:spcAft>
              <a:spcPct val="15000"/>
            </a:spcAft>
            <a:buChar char="•"/>
          </a:pPr>
          <a:r>
            <a:rPr lang="en-US" sz="1100" kern="1200" dirty="0"/>
            <a:t>Provides sustainable packaging solutions.</a:t>
          </a:r>
        </a:p>
        <a:p>
          <a:pPr marL="57150" lvl="1" indent="-57150" algn="l" defTabSz="488950">
            <a:lnSpc>
              <a:spcPct val="90000"/>
            </a:lnSpc>
            <a:spcBef>
              <a:spcPct val="0"/>
            </a:spcBef>
            <a:spcAft>
              <a:spcPct val="15000"/>
            </a:spcAft>
            <a:buChar char="•"/>
          </a:pPr>
          <a:r>
            <a:rPr lang="en-US" sz="1100" kern="1200" dirty="0"/>
            <a:t>Provides strong fibers ideal for industrial uniforms.</a:t>
          </a:r>
        </a:p>
      </dsp:txBody>
      <dsp:txXfrm>
        <a:off x="1313882" y="3812992"/>
        <a:ext cx="4677804" cy="1155452"/>
      </dsp:txXfrm>
    </dsp:sp>
    <dsp:sp modelId="{14257035-1A50-41DD-A801-32ED9DE5D6EE}">
      <dsp:nvSpPr>
        <dsp:cNvPr id="0" name=""/>
        <dsp:cNvSpPr/>
      </dsp:nvSpPr>
      <dsp:spPr>
        <a:xfrm>
          <a:off x="115545" y="3928537"/>
          <a:ext cx="1198337" cy="924361"/>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2E84A-F948-DB43-B266-D1A792649FE7}">
      <dsp:nvSpPr>
        <dsp:cNvPr id="0" name=""/>
        <dsp:cNvSpPr/>
      </dsp:nvSpPr>
      <dsp:spPr>
        <a:xfrm>
          <a:off x="2670426" y="1295"/>
          <a:ext cx="4005639" cy="1028035"/>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rPr>
            <a:t>Ensure product authenticity </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rPr>
            <a:t>Verify the use of sustainable fibers</a:t>
          </a:r>
        </a:p>
      </dsp:txBody>
      <dsp:txXfrm>
        <a:off x="2670426" y="129799"/>
        <a:ext cx="3620126" cy="771027"/>
      </dsp:txXfrm>
    </dsp:sp>
    <dsp:sp modelId="{A1783785-A125-B34D-85CC-DAD3B79BA4F7}">
      <dsp:nvSpPr>
        <dsp:cNvPr id="0" name=""/>
        <dsp:cNvSpPr/>
      </dsp:nvSpPr>
      <dsp:spPr>
        <a:xfrm>
          <a:off x="0" y="1295"/>
          <a:ext cx="2670426" cy="10280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eorgia" panose="02040502050405020303" pitchFamily="18" charset="0"/>
            </a:rPr>
            <a:t>Fight counterfeiting</a:t>
          </a:r>
        </a:p>
      </dsp:txBody>
      <dsp:txXfrm>
        <a:off x="50185" y="51480"/>
        <a:ext cx="2570056" cy="927665"/>
      </dsp:txXfrm>
    </dsp:sp>
    <dsp:sp modelId="{A744FDF2-36CC-3F4B-9428-7F5562D2FAAB}">
      <dsp:nvSpPr>
        <dsp:cNvPr id="0" name=""/>
        <dsp:cNvSpPr/>
      </dsp:nvSpPr>
      <dsp:spPr>
        <a:xfrm>
          <a:off x="2670426" y="1132135"/>
          <a:ext cx="4005639" cy="1028035"/>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rPr>
            <a:t>Fiber traceability</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rPr>
            <a:t>Knowledge of material flows</a:t>
          </a:r>
        </a:p>
      </dsp:txBody>
      <dsp:txXfrm>
        <a:off x="2670426" y="1260639"/>
        <a:ext cx="3620126" cy="771027"/>
      </dsp:txXfrm>
    </dsp:sp>
    <dsp:sp modelId="{C36D4A72-9929-D844-9E6E-28B6165DA092}">
      <dsp:nvSpPr>
        <dsp:cNvPr id="0" name=""/>
        <dsp:cNvSpPr/>
      </dsp:nvSpPr>
      <dsp:spPr>
        <a:xfrm>
          <a:off x="0" y="1132135"/>
          <a:ext cx="2670426" cy="10280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eorgia" panose="02040502050405020303" pitchFamily="18" charset="0"/>
            </a:rPr>
            <a:t>Lack of traceability</a:t>
          </a:r>
        </a:p>
      </dsp:txBody>
      <dsp:txXfrm>
        <a:off x="50185" y="1182320"/>
        <a:ext cx="2570056" cy="927665"/>
      </dsp:txXfrm>
    </dsp:sp>
    <dsp:sp modelId="{CD41EA0A-9423-9B47-83AC-26F4346C23BE}">
      <dsp:nvSpPr>
        <dsp:cNvPr id="0" name=""/>
        <dsp:cNvSpPr/>
      </dsp:nvSpPr>
      <dsp:spPr>
        <a:xfrm>
          <a:off x="2670426" y="2262974"/>
          <a:ext cx="4005639" cy="1028035"/>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rPr>
            <a:t>Supply chain visibility  and mapping</a:t>
          </a:r>
        </a:p>
      </dsp:txBody>
      <dsp:txXfrm>
        <a:off x="2670426" y="2391478"/>
        <a:ext cx="3620126" cy="771027"/>
      </dsp:txXfrm>
    </dsp:sp>
    <dsp:sp modelId="{BDB66D29-DE2B-5942-9D20-1CAD198AF448}">
      <dsp:nvSpPr>
        <dsp:cNvPr id="0" name=""/>
        <dsp:cNvSpPr/>
      </dsp:nvSpPr>
      <dsp:spPr>
        <a:xfrm>
          <a:off x="0" y="2262974"/>
          <a:ext cx="2670426" cy="10280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eorgia" panose="02040502050405020303" pitchFamily="18" charset="0"/>
            </a:rPr>
            <a:t>Lack of visibility</a:t>
          </a:r>
        </a:p>
      </dsp:txBody>
      <dsp:txXfrm>
        <a:off x="50185" y="2313159"/>
        <a:ext cx="2570056" cy="927665"/>
      </dsp:txXfrm>
    </dsp:sp>
    <dsp:sp modelId="{E744D770-3F19-4891-A08F-0280D586369F}">
      <dsp:nvSpPr>
        <dsp:cNvPr id="0" name=""/>
        <dsp:cNvSpPr/>
      </dsp:nvSpPr>
      <dsp:spPr>
        <a:xfrm>
          <a:off x="2670426" y="3393814"/>
          <a:ext cx="4005639" cy="1028035"/>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rPr>
            <a:t>Educate the customers about </a:t>
          </a:r>
          <a:r>
            <a:rPr lang="en-US" sz="1800" kern="1200" dirty="0" err="1">
              <a:latin typeface="Georgia" panose="02040502050405020303" pitchFamily="18" charset="0"/>
            </a:rPr>
            <a:t>Lenzing</a:t>
          </a:r>
          <a:r>
            <a:rPr lang="en-US" sz="1800" kern="1200" dirty="0">
              <a:latin typeface="Georgia" panose="02040502050405020303" pitchFamily="18" charset="0"/>
            </a:rPr>
            <a:t> sustainable fibers.</a:t>
          </a:r>
        </a:p>
      </dsp:txBody>
      <dsp:txXfrm>
        <a:off x="2670426" y="3522318"/>
        <a:ext cx="3620126" cy="771027"/>
      </dsp:txXfrm>
    </dsp:sp>
    <dsp:sp modelId="{933969BD-4E06-4FF7-BE51-AF2871B28CB6}">
      <dsp:nvSpPr>
        <dsp:cNvPr id="0" name=""/>
        <dsp:cNvSpPr/>
      </dsp:nvSpPr>
      <dsp:spPr>
        <a:xfrm>
          <a:off x="0" y="3393814"/>
          <a:ext cx="2670426" cy="10280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eorgia" panose="02040502050405020303" pitchFamily="18" charset="0"/>
            </a:rPr>
            <a:t>Misleading information</a:t>
          </a:r>
        </a:p>
      </dsp:txBody>
      <dsp:txXfrm>
        <a:off x="50185" y="3443999"/>
        <a:ext cx="2570056" cy="9276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BDE3B-C321-4E91-82E4-D0CC60F92E87}">
      <dsp:nvSpPr>
        <dsp:cNvPr id="0" name=""/>
        <dsp:cNvSpPr/>
      </dsp:nvSpPr>
      <dsp:spPr>
        <a:xfrm>
          <a:off x="1537442" y="1084379"/>
          <a:ext cx="1008423" cy="944276"/>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Lenzing</a:t>
          </a:r>
          <a:r>
            <a:rPr lang="en-US" sz="1400" kern="1200" dirty="0"/>
            <a:t> TENCIL fibers</a:t>
          </a:r>
        </a:p>
      </dsp:txBody>
      <dsp:txXfrm>
        <a:off x="1685122" y="1222665"/>
        <a:ext cx="713063" cy="667704"/>
      </dsp:txXfrm>
    </dsp:sp>
    <dsp:sp modelId="{4AB0858F-A6E4-4F5C-99BF-86F8008E438C}">
      <dsp:nvSpPr>
        <dsp:cNvPr id="0" name=""/>
        <dsp:cNvSpPr/>
      </dsp:nvSpPr>
      <dsp:spPr>
        <a:xfrm rot="3825964">
          <a:off x="2194332" y="2253136"/>
          <a:ext cx="613460" cy="47125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33774" y="2283981"/>
        <a:ext cx="472083" cy="282754"/>
      </dsp:txXfrm>
    </dsp:sp>
    <dsp:sp modelId="{D9F05495-3CDF-4C9B-8A58-4D5F53972E13}">
      <dsp:nvSpPr>
        <dsp:cNvPr id="0" name=""/>
        <dsp:cNvSpPr/>
      </dsp:nvSpPr>
      <dsp:spPr>
        <a:xfrm>
          <a:off x="2471609" y="2980022"/>
          <a:ext cx="1008423" cy="944276"/>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Textile Genesis</a:t>
          </a:r>
        </a:p>
      </dsp:txBody>
      <dsp:txXfrm>
        <a:off x="2619289" y="3118308"/>
        <a:ext cx="713063" cy="667704"/>
      </dsp:txXfrm>
    </dsp:sp>
    <dsp:sp modelId="{EE851908-E205-4273-A94A-05FECF88507A}">
      <dsp:nvSpPr>
        <dsp:cNvPr id="0" name=""/>
        <dsp:cNvSpPr/>
      </dsp:nvSpPr>
      <dsp:spPr>
        <a:xfrm rot="11048980">
          <a:off x="1591421" y="3138731"/>
          <a:ext cx="624122" cy="47125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732613" y="3238098"/>
        <a:ext cx="482745" cy="282754"/>
      </dsp:txXfrm>
    </dsp:sp>
    <dsp:sp modelId="{8A9DB987-2D5B-4020-A213-864BA94A2006}">
      <dsp:nvSpPr>
        <dsp:cNvPr id="0" name=""/>
        <dsp:cNvSpPr/>
      </dsp:nvSpPr>
      <dsp:spPr>
        <a:xfrm>
          <a:off x="291697" y="2821865"/>
          <a:ext cx="1008423" cy="944276"/>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Chicks</a:t>
          </a:r>
        </a:p>
      </dsp:txBody>
      <dsp:txXfrm>
        <a:off x="439377" y="2960151"/>
        <a:ext cx="713063" cy="667704"/>
      </dsp:txXfrm>
    </dsp:sp>
    <dsp:sp modelId="{53F1F048-4589-4ABD-AA00-707FA456CC31}">
      <dsp:nvSpPr>
        <dsp:cNvPr id="0" name=""/>
        <dsp:cNvSpPr/>
      </dsp:nvSpPr>
      <dsp:spPr>
        <a:xfrm rot="18338390">
          <a:off x="1097611" y="2203934"/>
          <a:ext cx="621830" cy="47125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27110" y="2355634"/>
        <a:ext cx="480453" cy="282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BDE3B-C321-4E91-82E4-D0CC60F92E87}">
      <dsp:nvSpPr>
        <dsp:cNvPr id="0" name=""/>
        <dsp:cNvSpPr/>
      </dsp:nvSpPr>
      <dsp:spPr>
        <a:xfrm>
          <a:off x="1142475" y="1389608"/>
          <a:ext cx="749360" cy="701692"/>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Lenzing</a:t>
          </a:r>
          <a:r>
            <a:rPr lang="en-US" sz="1000" kern="1200" dirty="0"/>
            <a:t> TENCIL fibers</a:t>
          </a:r>
        </a:p>
      </dsp:txBody>
      <dsp:txXfrm>
        <a:off x="1252216" y="1492368"/>
        <a:ext cx="529878" cy="496172"/>
      </dsp:txXfrm>
    </dsp:sp>
    <dsp:sp modelId="{4AB0858F-A6E4-4F5C-99BF-86F8008E438C}">
      <dsp:nvSpPr>
        <dsp:cNvPr id="0" name=""/>
        <dsp:cNvSpPr/>
      </dsp:nvSpPr>
      <dsp:spPr>
        <a:xfrm rot="3825964">
          <a:off x="1630611" y="2258112"/>
          <a:ext cx="455863" cy="350192"/>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659920" y="2281032"/>
        <a:ext cx="350805" cy="210116"/>
      </dsp:txXfrm>
    </dsp:sp>
    <dsp:sp modelId="{D9F05495-3CDF-4C9B-8A58-4D5F53972E13}">
      <dsp:nvSpPr>
        <dsp:cNvPr id="0" name=""/>
        <dsp:cNvSpPr/>
      </dsp:nvSpPr>
      <dsp:spPr>
        <a:xfrm>
          <a:off x="1836656" y="2798263"/>
          <a:ext cx="749360" cy="701692"/>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Textile Genesis</a:t>
          </a:r>
        </a:p>
      </dsp:txBody>
      <dsp:txXfrm>
        <a:off x="1946397" y="2901023"/>
        <a:ext cx="529878" cy="496172"/>
      </dsp:txXfrm>
    </dsp:sp>
    <dsp:sp modelId="{EE851908-E205-4273-A94A-05FECF88507A}">
      <dsp:nvSpPr>
        <dsp:cNvPr id="0" name=""/>
        <dsp:cNvSpPr/>
      </dsp:nvSpPr>
      <dsp:spPr>
        <a:xfrm rot="11048980">
          <a:off x="1182587" y="2916199"/>
          <a:ext cx="463786" cy="350192"/>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287507" y="2990038"/>
        <a:ext cx="358728" cy="210116"/>
      </dsp:txXfrm>
    </dsp:sp>
    <dsp:sp modelId="{8A9DB987-2D5B-4020-A213-864BA94A2006}">
      <dsp:nvSpPr>
        <dsp:cNvPr id="0" name=""/>
        <dsp:cNvSpPr/>
      </dsp:nvSpPr>
      <dsp:spPr>
        <a:xfrm>
          <a:off x="216760" y="2680736"/>
          <a:ext cx="749360" cy="701692"/>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Chicks</a:t>
          </a:r>
        </a:p>
      </dsp:txBody>
      <dsp:txXfrm>
        <a:off x="326501" y="2783496"/>
        <a:ext cx="529878" cy="496172"/>
      </dsp:txXfrm>
    </dsp:sp>
    <dsp:sp modelId="{53F1F048-4589-4ABD-AA00-707FA456CC31}">
      <dsp:nvSpPr>
        <dsp:cNvPr id="0" name=""/>
        <dsp:cNvSpPr/>
      </dsp:nvSpPr>
      <dsp:spPr>
        <a:xfrm rot="18338390">
          <a:off x="815636" y="2221550"/>
          <a:ext cx="462083" cy="350192"/>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37557" y="2334278"/>
        <a:ext cx="357025" cy="2101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5A751-94D3-42D2-942E-7439BFDB0DDE}">
      <dsp:nvSpPr>
        <dsp:cNvPr id="0" name=""/>
        <dsp:cNvSpPr/>
      </dsp:nvSpPr>
      <dsp:spPr>
        <a:xfrm>
          <a:off x="0" y="44433"/>
          <a:ext cx="2032000" cy="9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Type of </a:t>
          </a:r>
          <a:r>
            <a:rPr lang="en-US" sz="1800" kern="1200" dirty="0" err="1"/>
            <a:t>Blockchain</a:t>
          </a:r>
          <a:r>
            <a:rPr lang="en-US" sz="1800" kern="1200" dirty="0"/>
            <a:t> Network</a:t>
          </a:r>
        </a:p>
      </dsp:txBody>
      <dsp:txXfrm>
        <a:off x="0" y="44433"/>
        <a:ext cx="2032000" cy="930600"/>
      </dsp:txXfrm>
    </dsp:sp>
    <dsp:sp modelId="{18BB5CD8-9235-437E-A7AD-59BF16B19C3B}">
      <dsp:nvSpPr>
        <dsp:cNvPr id="0" name=""/>
        <dsp:cNvSpPr/>
      </dsp:nvSpPr>
      <dsp:spPr>
        <a:xfrm>
          <a:off x="2032000" y="44433"/>
          <a:ext cx="406400" cy="930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9726ED-BED0-4377-BE86-DAA5D92B9B02}">
      <dsp:nvSpPr>
        <dsp:cNvPr id="0" name=""/>
        <dsp:cNvSpPr/>
      </dsp:nvSpPr>
      <dsp:spPr>
        <a:xfrm>
          <a:off x="2600960" y="44433"/>
          <a:ext cx="5527040" cy="9306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Private Permissioned Blockchain Network</a:t>
          </a:r>
        </a:p>
      </dsp:txBody>
      <dsp:txXfrm>
        <a:off x="2600960" y="44433"/>
        <a:ext cx="5527040" cy="930600"/>
      </dsp:txXfrm>
    </dsp:sp>
    <dsp:sp modelId="{87A31772-0D47-4635-B50B-F1CC1551D9EA}">
      <dsp:nvSpPr>
        <dsp:cNvPr id="0" name=""/>
        <dsp:cNvSpPr/>
      </dsp:nvSpPr>
      <dsp:spPr>
        <a:xfrm>
          <a:off x="0" y="1144233"/>
          <a:ext cx="2032000" cy="9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Deployment of smart contracts</a:t>
          </a:r>
        </a:p>
      </dsp:txBody>
      <dsp:txXfrm>
        <a:off x="0" y="1144233"/>
        <a:ext cx="2032000" cy="930600"/>
      </dsp:txXfrm>
    </dsp:sp>
    <dsp:sp modelId="{F1C98909-0501-476A-8373-69FA2662E93D}">
      <dsp:nvSpPr>
        <dsp:cNvPr id="0" name=""/>
        <dsp:cNvSpPr/>
      </dsp:nvSpPr>
      <dsp:spPr>
        <a:xfrm>
          <a:off x="2032000" y="1144233"/>
          <a:ext cx="406400" cy="930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553895-F4D7-4349-9A18-FF98AC3551DA}">
      <dsp:nvSpPr>
        <dsp:cNvPr id="0" name=""/>
        <dsp:cNvSpPr/>
      </dsp:nvSpPr>
      <dsp:spPr>
        <a:xfrm>
          <a:off x="2600960" y="1144233"/>
          <a:ext cx="5527040" cy="9306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To resemble business logic (used for validating certificates, reading PDF files, and calculating inventory).</a:t>
          </a:r>
        </a:p>
      </dsp:txBody>
      <dsp:txXfrm>
        <a:off x="2600960" y="1144233"/>
        <a:ext cx="5527040" cy="930600"/>
      </dsp:txXfrm>
    </dsp:sp>
    <dsp:sp modelId="{84FCCDD5-D6E2-496A-A1C4-D0034FD28C35}">
      <dsp:nvSpPr>
        <dsp:cNvPr id="0" name=""/>
        <dsp:cNvSpPr/>
      </dsp:nvSpPr>
      <dsp:spPr>
        <a:xfrm>
          <a:off x="0" y="2244033"/>
          <a:ext cx="2032000" cy="9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Network Governance</a:t>
          </a:r>
        </a:p>
      </dsp:txBody>
      <dsp:txXfrm>
        <a:off x="0" y="2244033"/>
        <a:ext cx="2032000" cy="930600"/>
      </dsp:txXfrm>
    </dsp:sp>
    <dsp:sp modelId="{799C8A71-761C-44AF-B4BB-A0B2A4BB32C9}">
      <dsp:nvSpPr>
        <dsp:cNvPr id="0" name=""/>
        <dsp:cNvSpPr/>
      </dsp:nvSpPr>
      <dsp:spPr>
        <a:xfrm>
          <a:off x="2032000" y="2244033"/>
          <a:ext cx="406400" cy="930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513FD3-FF58-431C-BCD6-DF92F06C0757}">
      <dsp:nvSpPr>
        <dsp:cNvPr id="0" name=""/>
        <dsp:cNvSpPr/>
      </dsp:nvSpPr>
      <dsp:spPr>
        <a:xfrm>
          <a:off x="2600960" y="2244033"/>
          <a:ext cx="5527040" cy="930600"/>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Governed by the blockchain provider.</a:t>
          </a:r>
        </a:p>
        <a:p>
          <a:pPr marL="171450" lvl="1" indent="-171450" algn="l" defTabSz="800100">
            <a:lnSpc>
              <a:spcPct val="90000"/>
            </a:lnSpc>
            <a:spcBef>
              <a:spcPct val="0"/>
            </a:spcBef>
            <a:spcAft>
              <a:spcPct val="15000"/>
            </a:spcAft>
            <a:buChar char="•"/>
          </a:pPr>
          <a:r>
            <a:rPr lang="en-US" sz="1800" kern="1200" dirty="0"/>
            <a:t>Auditing is conducted for triggered transactions.</a:t>
          </a:r>
        </a:p>
      </dsp:txBody>
      <dsp:txXfrm>
        <a:off x="2600960" y="2244033"/>
        <a:ext cx="5527040" cy="930600"/>
      </dsp:txXfrm>
    </dsp:sp>
    <dsp:sp modelId="{0AB2852C-1B2C-491C-8619-B4CE87B82563}">
      <dsp:nvSpPr>
        <dsp:cNvPr id="0" name=""/>
        <dsp:cNvSpPr/>
      </dsp:nvSpPr>
      <dsp:spPr>
        <a:xfrm>
          <a:off x="0" y="3343833"/>
          <a:ext cx="2032000" cy="9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Technology Regulations</a:t>
          </a:r>
        </a:p>
      </dsp:txBody>
      <dsp:txXfrm>
        <a:off x="0" y="3343833"/>
        <a:ext cx="2032000" cy="930600"/>
      </dsp:txXfrm>
    </dsp:sp>
    <dsp:sp modelId="{AE973D34-8A58-4CB9-BA45-6D0C26EB9388}">
      <dsp:nvSpPr>
        <dsp:cNvPr id="0" name=""/>
        <dsp:cNvSpPr/>
      </dsp:nvSpPr>
      <dsp:spPr>
        <a:xfrm>
          <a:off x="2032000" y="3343833"/>
          <a:ext cx="406400" cy="930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3E2060-E91C-4464-BB7C-9C318DD909C4}">
      <dsp:nvSpPr>
        <dsp:cNvPr id="0" name=""/>
        <dsp:cNvSpPr/>
      </dsp:nvSpPr>
      <dsp:spPr>
        <a:xfrm>
          <a:off x="2600960" y="3343833"/>
          <a:ext cx="5527040" cy="930600"/>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Compliance to GDPR </a:t>
          </a:r>
        </a:p>
      </dsp:txBody>
      <dsp:txXfrm>
        <a:off x="2600960" y="3343833"/>
        <a:ext cx="5527040" cy="930600"/>
      </dsp:txXfrm>
    </dsp:sp>
    <dsp:sp modelId="{5EC495A6-AB12-4232-9850-BEF9F7009430}">
      <dsp:nvSpPr>
        <dsp:cNvPr id="0" name=""/>
        <dsp:cNvSpPr/>
      </dsp:nvSpPr>
      <dsp:spPr>
        <a:xfrm>
          <a:off x="0" y="4443633"/>
          <a:ext cx="2032000" cy="9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Technology Standards</a:t>
          </a:r>
        </a:p>
      </dsp:txBody>
      <dsp:txXfrm>
        <a:off x="0" y="4443633"/>
        <a:ext cx="2032000" cy="930600"/>
      </dsp:txXfrm>
    </dsp:sp>
    <dsp:sp modelId="{7CA542E4-0496-4EDF-8386-37AD7187209B}">
      <dsp:nvSpPr>
        <dsp:cNvPr id="0" name=""/>
        <dsp:cNvSpPr/>
      </dsp:nvSpPr>
      <dsp:spPr>
        <a:xfrm>
          <a:off x="2032000" y="4443633"/>
          <a:ext cx="406400" cy="930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00ADB3-73E1-472B-9349-5BFF4ADB36F1}">
      <dsp:nvSpPr>
        <dsp:cNvPr id="0" name=""/>
        <dsp:cNvSpPr/>
      </dsp:nvSpPr>
      <dsp:spPr>
        <a:xfrm>
          <a:off x="2600960" y="4443633"/>
          <a:ext cx="5527040" cy="930600"/>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Use of GS1 global standards</a:t>
          </a:r>
        </a:p>
      </dsp:txBody>
      <dsp:txXfrm>
        <a:off x="2600960" y="4443633"/>
        <a:ext cx="5527040" cy="9306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2975E-7F26-44F8-AE0D-C356BB2B2FA5}">
      <dsp:nvSpPr>
        <dsp:cNvPr id="0" name=""/>
        <dsp:cNvSpPr/>
      </dsp:nvSpPr>
      <dsp:spPr>
        <a:xfrm>
          <a:off x="1115" y="0"/>
          <a:ext cx="2899056" cy="4628213"/>
        </a:xfrm>
        <a:prstGeom prst="roundRect">
          <a:avLst>
            <a:gd name="adj" fmla="val 10000"/>
          </a:avLst>
        </a:prstGeom>
        <a:solidFill>
          <a:srgbClr val="094F89"/>
        </a:solidFill>
        <a:ln>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1. Ensure Product Authenticity </a:t>
          </a:r>
        </a:p>
      </dsp:txBody>
      <dsp:txXfrm>
        <a:off x="1115" y="0"/>
        <a:ext cx="2899056" cy="1388463"/>
      </dsp:txXfrm>
    </dsp:sp>
    <dsp:sp modelId="{59677515-F557-4A69-80F0-42B670354A55}">
      <dsp:nvSpPr>
        <dsp:cNvPr id="0" name=""/>
        <dsp:cNvSpPr/>
      </dsp:nvSpPr>
      <dsp:spPr>
        <a:xfrm>
          <a:off x="291020" y="1389819"/>
          <a:ext cx="2319245" cy="1395469"/>
        </a:xfrm>
        <a:prstGeom prst="roundRect">
          <a:avLst>
            <a:gd name="adj" fmla="val 1000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 End brands using co-branded swing tickets.   </a:t>
          </a:r>
        </a:p>
        <a:p>
          <a:pPr marL="0" lvl="0" indent="0" algn="ctr" defTabSz="711200">
            <a:lnSpc>
              <a:spcPct val="90000"/>
            </a:lnSpc>
            <a:spcBef>
              <a:spcPct val="0"/>
            </a:spcBef>
            <a:spcAft>
              <a:spcPct val="35000"/>
            </a:spcAft>
            <a:buNone/>
          </a:pPr>
          <a:r>
            <a:rPr lang="en-US" sz="1600" kern="1200" dirty="0"/>
            <a:t>-Claiming the use of sustainable fibers</a:t>
          </a:r>
        </a:p>
      </dsp:txBody>
      <dsp:txXfrm>
        <a:off x="331892" y="1430691"/>
        <a:ext cx="2237501" cy="1313725"/>
      </dsp:txXfrm>
    </dsp:sp>
    <dsp:sp modelId="{11666DD6-E361-4C52-A56A-91053AA0C85A}">
      <dsp:nvSpPr>
        <dsp:cNvPr id="0" name=""/>
        <dsp:cNvSpPr/>
      </dsp:nvSpPr>
      <dsp:spPr>
        <a:xfrm>
          <a:off x="291020" y="2999976"/>
          <a:ext cx="2319245" cy="1395469"/>
        </a:xfrm>
        <a:prstGeom prst="roundRect">
          <a:avLst>
            <a:gd name="adj" fmla="val 10000"/>
          </a:avLst>
        </a:prstGeom>
        <a:solidFill>
          <a:srgbClr val="00B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Fully Addressed</a:t>
          </a:r>
        </a:p>
      </dsp:txBody>
      <dsp:txXfrm>
        <a:off x="331892" y="3040848"/>
        <a:ext cx="2237501" cy="1313725"/>
      </dsp:txXfrm>
    </dsp:sp>
    <dsp:sp modelId="{03C817C8-B246-4307-9B34-37A1A1B843A6}">
      <dsp:nvSpPr>
        <dsp:cNvPr id="0" name=""/>
        <dsp:cNvSpPr/>
      </dsp:nvSpPr>
      <dsp:spPr>
        <a:xfrm>
          <a:off x="3117600" y="0"/>
          <a:ext cx="2899056" cy="4628213"/>
        </a:xfrm>
        <a:prstGeom prst="roundRect">
          <a:avLst>
            <a:gd name="adj" fmla="val 10000"/>
          </a:avLst>
        </a:prstGeom>
        <a:solidFill>
          <a:srgbClr val="094F89"/>
        </a:solidFill>
        <a:ln>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2. </a:t>
          </a:r>
          <a:r>
            <a:rPr lang="en-US" sz="2000" kern="1200" dirty="0" err="1">
              <a:solidFill>
                <a:schemeClr val="bg1"/>
              </a:solidFill>
            </a:rPr>
            <a:t>Fibre</a:t>
          </a:r>
          <a:r>
            <a:rPr lang="en-US" sz="2000" kern="1200" dirty="0">
              <a:solidFill>
                <a:schemeClr val="bg1"/>
              </a:solidFill>
            </a:rPr>
            <a:t> Supply Chain Traceability and Visibility </a:t>
          </a:r>
        </a:p>
      </dsp:txBody>
      <dsp:txXfrm>
        <a:off x="3117600" y="0"/>
        <a:ext cx="2899056" cy="1388463"/>
      </dsp:txXfrm>
    </dsp:sp>
    <dsp:sp modelId="{5A3C6E1B-C279-4B30-A75A-2D5D02684874}">
      <dsp:nvSpPr>
        <dsp:cNvPr id="0" name=""/>
        <dsp:cNvSpPr/>
      </dsp:nvSpPr>
      <dsp:spPr>
        <a:xfrm>
          <a:off x="3407506" y="1389819"/>
          <a:ext cx="2319245" cy="1395469"/>
        </a:xfrm>
        <a:prstGeom prst="roundRect">
          <a:avLst>
            <a:gd name="adj" fmla="val 1000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-Supply chain mapping.</a:t>
          </a:r>
        </a:p>
        <a:p>
          <a:pPr marL="0" lvl="0" indent="0" algn="ctr" defTabSz="711200">
            <a:lnSpc>
              <a:spcPct val="90000"/>
            </a:lnSpc>
            <a:spcBef>
              <a:spcPct val="0"/>
            </a:spcBef>
            <a:spcAft>
              <a:spcPct val="35000"/>
            </a:spcAft>
            <a:buNone/>
          </a:pPr>
          <a:r>
            <a:rPr lang="en-US" sz="1600" kern="1200" dirty="0"/>
            <a:t>- Materials Flows</a:t>
          </a:r>
        </a:p>
      </dsp:txBody>
      <dsp:txXfrm>
        <a:off x="3448378" y="1430691"/>
        <a:ext cx="2237501" cy="1313725"/>
      </dsp:txXfrm>
    </dsp:sp>
    <dsp:sp modelId="{29D48F55-9875-47D9-AB38-A55F06D81C77}">
      <dsp:nvSpPr>
        <dsp:cNvPr id="0" name=""/>
        <dsp:cNvSpPr/>
      </dsp:nvSpPr>
      <dsp:spPr>
        <a:xfrm>
          <a:off x="3407506" y="2999976"/>
          <a:ext cx="2319245" cy="1395469"/>
        </a:xfrm>
        <a:prstGeom prst="roundRect">
          <a:avLst>
            <a:gd name="adj" fmla="val 10000"/>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Partially Addressed (No access to material flows).</a:t>
          </a:r>
        </a:p>
      </dsp:txBody>
      <dsp:txXfrm>
        <a:off x="3448378" y="3040848"/>
        <a:ext cx="2237501" cy="1313725"/>
      </dsp:txXfrm>
    </dsp:sp>
    <dsp:sp modelId="{D6156C6D-0854-4E36-A305-BE56EC050204}">
      <dsp:nvSpPr>
        <dsp:cNvPr id="0" name=""/>
        <dsp:cNvSpPr/>
      </dsp:nvSpPr>
      <dsp:spPr>
        <a:xfrm>
          <a:off x="6234086" y="0"/>
          <a:ext cx="2899056" cy="4628213"/>
        </a:xfrm>
        <a:prstGeom prst="roundRect">
          <a:avLst>
            <a:gd name="adj" fmla="val 10000"/>
          </a:avLst>
        </a:prstGeom>
        <a:solidFill>
          <a:srgbClr val="094F89"/>
        </a:solidFill>
        <a:ln>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3. Customers</a:t>
          </a:r>
          <a:r>
            <a:rPr lang="en-US" sz="1600" kern="1200" dirty="0">
              <a:solidFill>
                <a:schemeClr val="bg1"/>
              </a:solidFill>
            </a:rPr>
            <a:t> Education and </a:t>
          </a:r>
          <a:r>
            <a:rPr lang="en-US" sz="2000" kern="1200" dirty="0">
              <a:solidFill>
                <a:schemeClr val="bg1"/>
              </a:solidFill>
            </a:rPr>
            <a:t>Awareness about sustainable </a:t>
          </a:r>
          <a:r>
            <a:rPr lang="en-US" sz="2000" kern="1200" dirty="0" err="1">
              <a:solidFill>
                <a:schemeClr val="bg1"/>
              </a:solidFill>
            </a:rPr>
            <a:t>fibres</a:t>
          </a:r>
          <a:endParaRPr lang="en-US" sz="2000" kern="1200" dirty="0">
            <a:solidFill>
              <a:schemeClr val="bg1"/>
            </a:solidFill>
          </a:endParaRPr>
        </a:p>
      </dsp:txBody>
      <dsp:txXfrm>
        <a:off x="6234086" y="0"/>
        <a:ext cx="2899056" cy="1388463"/>
      </dsp:txXfrm>
    </dsp:sp>
    <dsp:sp modelId="{AB672945-7955-425F-9532-205E2AE973B2}">
      <dsp:nvSpPr>
        <dsp:cNvPr id="0" name=""/>
        <dsp:cNvSpPr/>
      </dsp:nvSpPr>
      <dsp:spPr>
        <a:xfrm>
          <a:off x="6523992" y="1389819"/>
          <a:ext cx="2319245" cy="1395469"/>
        </a:xfrm>
        <a:prstGeom prst="roundRect">
          <a:avLst>
            <a:gd name="adj" fmla="val 1000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-Educate the customers about </a:t>
          </a:r>
          <a:r>
            <a:rPr lang="en-US" sz="1600" kern="1200" dirty="0" err="1"/>
            <a:t>Lenzing</a:t>
          </a:r>
          <a:r>
            <a:rPr lang="en-US" sz="1600" kern="1200" dirty="0"/>
            <a:t> sustainable </a:t>
          </a:r>
          <a:r>
            <a:rPr lang="en-US" sz="1600" kern="1200" dirty="0" err="1"/>
            <a:t>fibres</a:t>
          </a:r>
          <a:r>
            <a:rPr lang="en-US" sz="1600" kern="1200" dirty="0"/>
            <a:t>.</a:t>
          </a:r>
        </a:p>
      </dsp:txBody>
      <dsp:txXfrm>
        <a:off x="6564864" y="1430691"/>
        <a:ext cx="2237501" cy="1313725"/>
      </dsp:txXfrm>
    </dsp:sp>
    <dsp:sp modelId="{1151850F-96F3-4250-B08B-1235C77C7190}">
      <dsp:nvSpPr>
        <dsp:cNvPr id="0" name=""/>
        <dsp:cNvSpPr/>
      </dsp:nvSpPr>
      <dsp:spPr>
        <a:xfrm>
          <a:off x="6523992" y="2999976"/>
          <a:ext cx="2319245" cy="1395469"/>
        </a:xfrm>
        <a:prstGeom prst="roundRect">
          <a:avLst>
            <a:gd name="adj" fmla="val 10000"/>
          </a:avLst>
        </a:prstGeom>
        <a:solidFill>
          <a:srgbClr val="FF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Out of Scope</a:t>
          </a:r>
        </a:p>
      </dsp:txBody>
      <dsp:txXfrm>
        <a:off x="6564864" y="3040848"/>
        <a:ext cx="2237501" cy="13137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2E84A-F948-DB43-B266-D1A792649FE7}">
      <dsp:nvSpPr>
        <dsp:cNvPr id="0" name=""/>
        <dsp:cNvSpPr/>
      </dsp:nvSpPr>
      <dsp:spPr>
        <a:xfrm>
          <a:off x="2670426" y="1295"/>
          <a:ext cx="4005639" cy="1028035"/>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Font typeface="Wingdings" panose="05000000000000000000" pitchFamily="2" charset="2"/>
            <a:buChar char=""/>
          </a:pPr>
          <a:r>
            <a:rPr lang="en-GB" sz="1900" kern="1200" dirty="0">
              <a:latin typeface="Times New Roman" panose="02020603050405020304" pitchFamily="18" charset="0"/>
              <a:cs typeface="Times New Roman" panose="02020603050405020304" pitchFamily="18" charset="0"/>
            </a:rPr>
            <a:t> Identifying the provenance of leather used in the OEM vehicles.</a:t>
          </a:r>
        </a:p>
      </dsp:txBody>
      <dsp:txXfrm>
        <a:off x="2670426" y="129799"/>
        <a:ext cx="3620126" cy="771027"/>
      </dsp:txXfrm>
    </dsp:sp>
    <dsp:sp modelId="{A1783785-A125-B34D-85CC-DAD3B79BA4F7}">
      <dsp:nvSpPr>
        <dsp:cNvPr id="0" name=""/>
        <dsp:cNvSpPr/>
      </dsp:nvSpPr>
      <dsp:spPr>
        <a:xfrm>
          <a:off x="0" y="1295"/>
          <a:ext cx="2670426" cy="10280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eorgia" panose="02040502050405020303" pitchFamily="18" charset="0"/>
            </a:rPr>
            <a:t>Identifying leather provenance</a:t>
          </a:r>
        </a:p>
      </dsp:txBody>
      <dsp:txXfrm>
        <a:off x="50185" y="51480"/>
        <a:ext cx="2570056" cy="927665"/>
      </dsp:txXfrm>
    </dsp:sp>
    <dsp:sp modelId="{EDAA55EC-1F92-7B40-B3F4-54E606E0427F}">
      <dsp:nvSpPr>
        <dsp:cNvPr id="0" name=""/>
        <dsp:cNvSpPr/>
      </dsp:nvSpPr>
      <dsp:spPr>
        <a:xfrm>
          <a:off x="2670426" y="1132135"/>
          <a:ext cx="4005639" cy="1028035"/>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Font typeface="Wingdings" panose="05000000000000000000" pitchFamily="2" charset="2"/>
            <a:buChar char=""/>
          </a:pPr>
          <a:r>
            <a:rPr lang="en-GB" sz="1900" kern="1200" dirty="0">
              <a:latin typeface="Times New Roman" panose="02020603050405020304" pitchFamily="18" charset="0"/>
              <a:cs typeface="Times New Roman" panose="02020603050405020304" pitchFamily="18" charset="0"/>
            </a:rPr>
            <a:t>Ensure leather compliance and sustainability.</a:t>
          </a:r>
        </a:p>
      </dsp:txBody>
      <dsp:txXfrm>
        <a:off x="2670426" y="1260639"/>
        <a:ext cx="3620126" cy="771027"/>
      </dsp:txXfrm>
    </dsp:sp>
    <dsp:sp modelId="{BBDFBF96-AF13-7140-A7BA-0891C6E87563}">
      <dsp:nvSpPr>
        <dsp:cNvPr id="0" name=""/>
        <dsp:cNvSpPr/>
      </dsp:nvSpPr>
      <dsp:spPr>
        <a:xfrm>
          <a:off x="0" y="1132135"/>
          <a:ext cx="2670426" cy="10280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en-GB" sz="1800" kern="1200" dirty="0">
              <a:latin typeface="Times New Roman" panose="02020603050405020304" pitchFamily="18" charset="0"/>
              <a:cs typeface="Times New Roman" panose="02020603050405020304" pitchFamily="18" charset="0"/>
            </a:rPr>
            <a:t> Compliance and sustainability</a:t>
          </a:r>
        </a:p>
      </dsp:txBody>
      <dsp:txXfrm>
        <a:off x="50185" y="1182320"/>
        <a:ext cx="2570056" cy="927665"/>
      </dsp:txXfrm>
    </dsp:sp>
    <dsp:sp modelId="{CD41EA0A-9423-9B47-83AC-26F4346C23BE}">
      <dsp:nvSpPr>
        <dsp:cNvPr id="0" name=""/>
        <dsp:cNvSpPr/>
      </dsp:nvSpPr>
      <dsp:spPr>
        <a:xfrm>
          <a:off x="2670426" y="2262974"/>
          <a:ext cx="4005639" cy="1028035"/>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Font typeface="Wingdings" panose="05000000000000000000" pitchFamily="2" charset="2"/>
            <a:buChar char=""/>
          </a:pPr>
          <a:r>
            <a:rPr lang="en-GB" sz="1900" kern="1200" dirty="0">
              <a:latin typeface="Times New Roman" panose="02020603050405020304" pitchFamily="18" charset="0"/>
              <a:cs typeface="Times New Roman" panose="02020603050405020304" pitchFamily="18" charset="0"/>
            </a:rPr>
            <a:t> SC visibility and optimisation.</a:t>
          </a:r>
        </a:p>
      </dsp:txBody>
      <dsp:txXfrm>
        <a:off x="2670426" y="2391478"/>
        <a:ext cx="3620126" cy="771027"/>
      </dsp:txXfrm>
    </dsp:sp>
    <dsp:sp modelId="{BDB66D29-DE2B-5942-9D20-1CAD198AF448}">
      <dsp:nvSpPr>
        <dsp:cNvPr id="0" name=""/>
        <dsp:cNvSpPr/>
      </dsp:nvSpPr>
      <dsp:spPr>
        <a:xfrm>
          <a:off x="0" y="2262974"/>
          <a:ext cx="2670426" cy="10280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eorgia" panose="02040502050405020303" pitchFamily="18" charset="0"/>
            </a:rPr>
            <a:t>Lack of visibility</a:t>
          </a:r>
        </a:p>
      </dsp:txBody>
      <dsp:txXfrm>
        <a:off x="50185" y="2313159"/>
        <a:ext cx="2570056" cy="927665"/>
      </dsp:txXfrm>
    </dsp:sp>
    <dsp:sp modelId="{E744D770-3F19-4891-A08F-0280D586369F}">
      <dsp:nvSpPr>
        <dsp:cNvPr id="0" name=""/>
        <dsp:cNvSpPr/>
      </dsp:nvSpPr>
      <dsp:spPr>
        <a:xfrm>
          <a:off x="2670426" y="3393814"/>
          <a:ext cx="4005639" cy="1028035"/>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Font typeface="Wingdings" panose="05000000000000000000" pitchFamily="2" charset="2"/>
            <a:buChar char=""/>
          </a:pPr>
          <a:r>
            <a:rPr lang="en-GB" sz="1900" kern="1200" dirty="0">
              <a:latin typeface="Times New Roman" panose="02020603050405020304" pitchFamily="18" charset="0"/>
              <a:cs typeface="Times New Roman" panose="02020603050405020304" pitchFamily="18" charset="0"/>
            </a:rPr>
            <a:t> Provide customers with improved options.</a:t>
          </a:r>
        </a:p>
      </dsp:txBody>
      <dsp:txXfrm>
        <a:off x="2670426" y="3522318"/>
        <a:ext cx="3620126" cy="771027"/>
      </dsp:txXfrm>
    </dsp:sp>
    <dsp:sp modelId="{933969BD-4E06-4FF7-BE51-AF2871B28CB6}">
      <dsp:nvSpPr>
        <dsp:cNvPr id="0" name=""/>
        <dsp:cNvSpPr/>
      </dsp:nvSpPr>
      <dsp:spPr>
        <a:xfrm>
          <a:off x="0" y="3393814"/>
          <a:ext cx="2670426" cy="10280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eorgia" panose="02040502050405020303" pitchFamily="18" charset="0"/>
            </a:rPr>
            <a:t>Customer Service</a:t>
          </a:r>
        </a:p>
      </dsp:txBody>
      <dsp:txXfrm>
        <a:off x="50185" y="3443999"/>
        <a:ext cx="2570056" cy="9276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BDE3B-C321-4E91-82E4-D0CC60F92E87}">
      <dsp:nvSpPr>
        <dsp:cNvPr id="0" name=""/>
        <dsp:cNvSpPr/>
      </dsp:nvSpPr>
      <dsp:spPr>
        <a:xfrm>
          <a:off x="1895965" y="1144233"/>
          <a:ext cx="1243582" cy="1164476"/>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Automotive OEM</a:t>
          </a:r>
        </a:p>
      </dsp:txBody>
      <dsp:txXfrm>
        <a:off x="2078083" y="1314767"/>
        <a:ext cx="879346" cy="823408"/>
      </dsp:txXfrm>
    </dsp:sp>
    <dsp:sp modelId="{4AB0858F-A6E4-4F5C-99BF-86F8008E438C}">
      <dsp:nvSpPr>
        <dsp:cNvPr id="0" name=""/>
        <dsp:cNvSpPr/>
      </dsp:nvSpPr>
      <dsp:spPr>
        <a:xfrm rot="3825964">
          <a:off x="2706039" y="2585537"/>
          <a:ext cx="756516" cy="581153"/>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54678" y="2623574"/>
        <a:ext cx="582170" cy="348691"/>
      </dsp:txXfrm>
    </dsp:sp>
    <dsp:sp modelId="{D9F05495-3CDF-4C9B-8A58-4D5F53972E13}">
      <dsp:nvSpPr>
        <dsp:cNvPr id="0" name=""/>
        <dsp:cNvSpPr/>
      </dsp:nvSpPr>
      <dsp:spPr>
        <a:xfrm>
          <a:off x="3047975" y="3481930"/>
          <a:ext cx="1243582" cy="1164476"/>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Technology Provider</a:t>
          </a:r>
        </a:p>
      </dsp:txBody>
      <dsp:txXfrm>
        <a:off x="3230093" y="3652464"/>
        <a:ext cx="879346" cy="823408"/>
      </dsp:txXfrm>
    </dsp:sp>
    <dsp:sp modelId="{EE851908-E205-4273-A94A-05FECF88507A}">
      <dsp:nvSpPr>
        <dsp:cNvPr id="0" name=""/>
        <dsp:cNvSpPr/>
      </dsp:nvSpPr>
      <dsp:spPr>
        <a:xfrm rot="11048980">
          <a:off x="1962532" y="3677648"/>
          <a:ext cx="769664" cy="581153"/>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136649" y="3800187"/>
        <a:ext cx="595318" cy="348691"/>
      </dsp:txXfrm>
    </dsp:sp>
    <dsp:sp modelId="{8A9DB987-2D5B-4020-A213-864BA94A2006}">
      <dsp:nvSpPr>
        <dsp:cNvPr id="0" name=""/>
        <dsp:cNvSpPr/>
      </dsp:nvSpPr>
      <dsp:spPr>
        <a:xfrm>
          <a:off x="359719" y="3286891"/>
          <a:ext cx="1243582" cy="1164476"/>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Leather Tannery</a:t>
          </a:r>
        </a:p>
      </dsp:txBody>
      <dsp:txXfrm>
        <a:off x="541837" y="3457425"/>
        <a:ext cx="879346" cy="823408"/>
      </dsp:txXfrm>
    </dsp:sp>
    <dsp:sp modelId="{53F1F048-4589-4ABD-AA00-707FA456CC31}">
      <dsp:nvSpPr>
        <dsp:cNvPr id="0" name=""/>
        <dsp:cNvSpPr/>
      </dsp:nvSpPr>
      <dsp:spPr>
        <a:xfrm rot="18338390">
          <a:off x="1353568" y="2524861"/>
          <a:ext cx="766838" cy="581153"/>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389946" y="2711937"/>
        <a:ext cx="592492" cy="348691"/>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C15A5-1C57-7947-A0AF-096B2E2F3D6B}"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C09474-E920-2344-B28E-14FECD807FCB}" type="slidenum">
              <a:rPr lang="en-US" smtClean="0"/>
              <a:t>‹#›</a:t>
            </a:fld>
            <a:endParaRPr lang="en-US"/>
          </a:p>
        </p:txBody>
      </p:sp>
    </p:spTree>
    <p:extLst>
      <p:ext uri="{BB962C8B-B14F-4D97-AF65-F5344CB8AC3E}">
        <p14:creationId xmlns:p14="http://schemas.microsoft.com/office/powerpoint/2010/main" val="3325705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supply chains are very much in the news, gaining strong attention from the public, greater focus than ever from industry, and much more scrutiny from governments</a:t>
            </a:r>
          </a:p>
          <a:p>
            <a:r>
              <a:rPr lang="en-GB" dirty="0"/>
              <a:t>Consumers and societies ask more questions than ever before about products, their origin and the methods, materials, and people used in their production. Millennials and Generation Z exhibit stronger concerns than previous generations on product origin and authenticity</a:t>
            </a:r>
          </a:p>
          <a:p>
            <a:r>
              <a:rPr lang="en-GB" dirty="0"/>
              <a:t>California Supply Chain Transparency Act, UK Modern Slavery Act, Conflict Minerals Reporting (CMRT), and German Supply Chain Due Diligence Act. R</a:t>
            </a:r>
          </a:p>
          <a:p>
            <a:endParaRPr lang="en-GB" dirty="0"/>
          </a:p>
          <a:p>
            <a:endParaRPr lang="en-US" dirty="0"/>
          </a:p>
        </p:txBody>
      </p:sp>
      <p:sp>
        <p:nvSpPr>
          <p:cNvPr id="4" name="Slide Number Placeholder 3"/>
          <p:cNvSpPr>
            <a:spLocks noGrp="1"/>
          </p:cNvSpPr>
          <p:nvPr>
            <p:ph type="sldNum" sz="quarter" idx="5"/>
          </p:nvPr>
        </p:nvSpPr>
        <p:spPr/>
        <p:txBody>
          <a:bodyPr/>
          <a:lstStyle/>
          <a:p>
            <a:fld id="{E9C09474-E920-2344-B28E-14FECD807FCB}" type="slidenum">
              <a:rPr lang="en-US" smtClean="0"/>
              <a:t>3</a:t>
            </a:fld>
            <a:endParaRPr lang="en-US"/>
          </a:p>
        </p:txBody>
      </p:sp>
    </p:spTree>
    <p:extLst>
      <p:ext uri="{BB962C8B-B14F-4D97-AF65-F5344CB8AC3E}">
        <p14:creationId xmlns:p14="http://schemas.microsoft.com/office/powerpoint/2010/main" val="264294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F8039-88D7-4B03-8787-B988D91B5E5C}"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65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F8039-88D7-4B03-8787-B988D91B5E5C}"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10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C0FFF-9246-CC49-8D76-1EED54538AF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29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F8039-88D7-4B03-8787-B988D91B5E5C}"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CC9F504-BA80-B28C-0EE4-23A835B5F523}"/>
              </a:ext>
            </a:extLst>
          </p:cNvPr>
          <p:cNvSpPr>
            <a:spLocks noGrp="1"/>
          </p:cNvSpPr>
          <p:nvPr>
            <p:ph type="ftr" sz="quarter" idx="4"/>
          </p:nvPr>
        </p:nvSpPr>
        <p:spPr/>
        <p:txBody>
          <a:bodyPr/>
          <a:lstStyle/>
          <a:p>
            <a:r>
              <a:rPr lang="en-US"/>
              <a:t>Nottingham University Business School - Dr Wafaa Ahmed</a:t>
            </a:r>
          </a:p>
        </p:txBody>
      </p:sp>
    </p:spTree>
    <p:extLst>
      <p:ext uri="{BB962C8B-B14F-4D97-AF65-F5344CB8AC3E}">
        <p14:creationId xmlns:p14="http://schemas.microsoft.com/office/powerpoint/2010/main" val="1898142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D7F8039-88D7-4B03-8787-B988D91B5E5C}" type="slidenum">
              <a:rPr lang="en-GB" smtClean="0"/>
              <a:t>29</a:t>
            </a:fld>
            <a:endParaRPr lang="en-GB"/>
          </a:p>
        </p:txBody>
      </p:sp>
    </p:spTree>
    <p:extLst>
      <p:ext uri="{BB962C8B-B14F-4D97-AF65-F5344CB8AC3E}">
        <p14:creationId xmlns:p14="http://schemas.microsoft.com/office/powerpoint/2010/main" val="3074838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9280FDC-7BC3-F046-B175-791AB1015EF2}" type="slidenum">
              <a:rPr kumimoji="0" lang="en-US" sz="1800" b="0" i="0" u="none" strike="noStrike" kern="1200" cap="none" spc="0" normalizeH="0" baseline="0" noProof="0" smtClean="0">
                <a:ln>
                  <a:noFill/>
                </a:ln>
                <a:solidFill>
                  <a:srgbClr val="000000"/>
                </a:solidFill>
                <a:effectLst/>
                <a:uLnTx/>
                <a:uFillTx/>
                <a:latin typeface="Helvetica Neue"/>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srgbClr val="000000"/>
              </a:solidFill>
              <a:effectLst/>
              <a:uLnTx/>
              <a:uFillTx/>
              <a:latin typeface="Helvetica Neue"/>
            </a:endParaRPr>
          </a:p>
        </p:txBody>
      </p:sp>
    </p:spTree>
    <p:extLst>
      <p:ext uri="{BB962C8B-B14F-4D97-AF65-F5344CB8AC3E}">
        <p14:creationId xmlns:p14="http://schemas.microsoft.com/office/powerpoint/2010/main" val="3580419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98" eaLnBrk="1" fontAlgn="auto" latinLnBrk="0" hangingPunct="1">
              <a:lnSpc>
                <a:spcPct val="117999"/>
              </a:lnSpc>
              <a:spcBef>
                <a:spcPts val="0"/>
              </a:spcBef>
              <a:spcAft>
                <a:spcPts val="0"/>
              </a:spcAft>
              <a:buClrTx/>
              <a:buSzTx/>
              <a:buFontTx/>
              <a:buNone/>
              <a:tabLst/>
              <a:defRPr/>
            </a:pPr>
            <a:endParaRPr lang="en-GB" dirty="0"/>
          </a:p>
        </p:txBody>
      </p:sp>
    </p:spTree>
    <p:extLst>
      <p:ext uri="{BB962C8B-B14F-4D97-AF65-F5344CB8AC3E}">
        <p14:creationId xmlns:p14="http://schemas.microsoft.com/office/powerpoint/2010/main" val="42774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57502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Rectangle 6"/>
          <p:cNvSpPr/>
          <p:nvPr userDrawn="1"/>
        </p:nvSpPr>
        <p:spPr>
          <a:xfrm flipH="1">
            <a:off x="0" y="-1"/>
            <a:ext cx="12192000" cy="6858001"/>
          </a:xfrm>
          <a:prstGeom prst="rect">
            <a:avLst/>
          </a:prstGeom>
          <a:blipFill>
            <a:blip r:embed="rId2"/>
            <a:srcRect/>
            <a:stretch>
              <a:fillRect t="-45" b="-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9" name="Rectangle 8"/>
          <p:cNvSpPr/>
          <p:nvPr userDrawn="1"/>
        </p:nvSpPr>
        <p:spPr>
          <a:xfrm>
            <a:off x="0" y="-2"/>
            <a:ext cx="12192000" cy="6858001"/>
          </a:xfrm>
          <a:prstGeom prst="rect">
            <a:avLst/>
          </a:prstGeom>
          <a:gradFill flip="none" rotWithShape="1">
            <a:gsLst>
              <a:gs pos="50000">
                <a:srgbClr val="0E6394">
                  <a:alpha val="45000"/>
                </a:srgbClr>
              </a:gs>
              <a:gs pos="17000">
                <a:schemeClr val="tx2">
                  <a:alpha val="45000"/>
                </a:schemeClr>
              </a:gs>
              <a:gs pos="100000">
                <a:schemeClr val="accent2">
                  <a:alpha val="4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2" name="Title 1"/>
          <p:cNvSpPr>
            <a:spLocks noGrp="1"/>
          </p:cNvSpPr>
          <p:nvPr>
            <p:ph type="ctrTitle"/>
          </p:nvPr>
        </p:nvSpPr>
        <p:spPr>
          <a:xfrm>
            <a:off x="3416300" y="1742900"/>
            <a:ext cx="5359400" cy="2387600"/>
          </a:xfrm>
        </p:spPr>
        <p:txBody>
          <a:bodyPr anchor="ctr">
            <a:normAutofit/>
          </a:bodyPr>
          <a:lstStyle>
            <a:lvl1pPr algn="ctr">
              <a:lnSpc>
                <a:spcPct val="100000"/>
              </a:lnSpc>
              <a:defRPr sz="5400" b="1">
                <a:solidFill>
                  <a:schemeClr val="bg1"/>
                </a:solidFill>
              </a:defRPr>
            </a:lvl1pPr>
          </a:lstStyle>
          <a:p>
            <a:r>
              <a:rPr lang="en-US"/>
              <a:t>Click to edit Master title style</a:t>
            </a:r>
            <a:endParaRPr lang="en-GB" dirty="0"/>
          </a:p>
        </p:txBody>
      </p:sp>
      <p:sp>
        <p:nvSpPr>
          <p:cNvPr id="6" name="Text Placeholder 5"/>
          <p:cNvSpPr>
            <a:spLocks noGrp="1"/>
          </p:cNvSpPr>
          <p:nvPr>
            <p:ph type="body" sz="quarter" idx="10" hasCustomPrompt="1"/>
          </p:nvPr>
        </p:nvSpPr>
        <p:spPr>
          <a:xfrm>
            <a:off x="3416398" y="4161275"/>
            <a:ext cx="5359206" cy="1079795"/>
          </a:xfrm>
          <a:prstGeom prst="rect">
            <a:avLst/>
          </a:prstGeom>
        </p:spPr>
        <p:txBody>
          <a:bodyPr anchor="ctr">
            <a:normAutofit/>
          </a:bodyPr>
          <a:lstStyle>
            <a:lvl1pPr marL="0" indent="0" algn="ctr">
              <a:buNone/>
              <a:defRPr sz="2800" b="1" baseline="0">
                <a:solidFill>
                  <a:schemeClr val="bg1"/>
                </a:solidFill>
                <a:latin typeface="+mj-lt"/>
              </a:defRPr>
            </a:lvl1pPr>
          </a:lstStyle>
          <a:p>
            <a:pPr lvl="0"/>
            <a:r>
              <a:rPr lang="en-GB" dirty="0"/>
              <a:t>Insert Text</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793878" cy="1030941"/>
          </a:xfrm>
          <a:prstGeom prst="rect">
            <a:avLst/>
          </a:prstGeom>
        </p:spPr>
      </p:pic>
      <p:sp>
        <p:nvSpPr>
          <p:cNvPr id="8" name="Rectangle 7"/>
          <p:cNvSpPr/>
          <p:nvPr userDrawn="1"/>
        </p:nvSpPr>
        <p:spPr>
          <a:xfrm>
            <a:off x="3396000" y="729000"/>
            <a:ext cx="5400000" cy="5400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16360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Non-Animating TItle 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34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53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Agenda">
    <p:spTree>
      <p:nvGrpSpPr>
        <p:cNvPr id="1" name=""/>
        <p:cNvGrpSpPr/>
        <p:nvPr/>
      </p:nvGrpSpPr>
      <p:grpSpPr>
        <a:xfrm>
          <a:off x="0" y="0"/>
          <a:ext cx="0" cy="0"/>
          <a:chOff x="0" y="0"/>
          <a:chExt cx="0" cy="0"/>
        </a:xfrm>
      </p:grpSpPr>
      <p:sp>
        <p:nvSpPr>
          <p:cNvPr id="17" name="Sottotitolo diapositiva">
            <a:extLst>
              <a:ext uri="{FF2B5EF4-FFF2-40B4-BE49-F238E27FC236}">
                <a16:creationId xmlns:a16="http://schemas.microsoft.com/office/drawing/2014/main" id="{CA147C62-EA76-EE4F-B05A-4F980431996D}"/>
              </a:ext>
            </a:extLst>
          </p:cNvPr>
          <p:cNvSpPr txBox="1">
            <a:spLocks noGrp="1"/>
          </p:cNvSpPr>
          <p:nvPr>
            <p:ph type="body" sz="quarter" idx="13" hasCustomPrompt="1"/>
          </p:nvPr>
        </p:nvSpPr>
        <p:spPr>
          <a:xfrm>
            <a:off x="534238" y="212172"/>
            <a:ext cx="4889502" cy="291531"/>
          </a:xfrm>
          <a:prstGeom prst="rect">
            <a:avLst/>
          </a:prstGeom>
        </p:spPr>
        <p:txBody>
          <a:bodyPr lIns="45719" tIns="45719" rIns="45719" bIns="45719">
            <a:normAutofit/>
          </a:bodyPr>
          <a:lstStyle>
            <a:lvl1pPr marL="0" indent="0" defTabSz="335404">
              <a:lnSpc>
                <a:spcPct val="100000"/>
              </a:lnSpc>
              <a:spcBef>
                <a:spcPts val="0"/>
              </a:spcBef>
              <a:buClr>
                <a:srgbClr val="699F48"/>
              </a:buClr>
              <a:buSzTx/>
              <a:buFont typeface="+mj-lt"/>
              <a:buNone/>
              <a:defRPr sz="1000" b="0" i="0">
                <a:solidFill>
                  <a:srgbClr val="054F7C"/>
                </a:solidFill>
                <a:latin typeface="Helvetica"/>
              </a:defRPr>
            </a:lvl1pPr>
          </a:lstStyle>
          <a:p>
            <a:r>
              <a:rPr lang="en-GB" noProof="0"/>
              <a:t>Chapter</a:t>
            </a:r>
          </a:p>
        </p:txBody>
      </p:sp>
      <p:sp>
        <p:nvSpPr>
          <p:cNvPr id="13" name="Slide Number Placeholder 5">
            <a:extLst>
              <a:ext uri="{FF2B5EF4-FFF2-40B4-BE49-F238E27FC236}">
                <a16:creationId xmlns:a16="http://schemas.microsoft.com/office/drawing/2014/main" id="{A0F92588-A2AE-F34E-83DC-BCD77198F10C}"/>
              </a:ext>
            </a:extLst>
          </p:cNvPr>
          <p:cNvSpPr>
            <a:spLocks noGrp="1"/>
          </p:cNvSpPr>
          <p:nvPr>
            <p:ph type="sldNum" sz="quarter" idx="4"/>
          </p:nvPr>
        </p:nvSpPr>
        <p:spPr>
          <a:xfrm>
            <a:off x="9369725" y="6321844"/>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48F63A3B-78C7-47BE-AE5E-E10140E04643}" type="slidenum">
              <a:rPr lang="en-US" smtClean="0"/>
              <a:pPr/>
              <a:t>‹#›</a:t>
            </a:fld>
            <a:endParaRPr lang="en-US"/>
          </a:p>
        </p:txBody>
      </p:sp>
      <p:sp>
        <p:nvSpPr>
          <p:cNvPr id="20" name="Title Placeholder 1">
            <a:extLst>
              <a:ext uri="{FF2B5EF4-FFF2-40B4-BE49-F238E27FC236}">
                <a16:creationId xmlns:a16="http://schemas.microsoft.com/office/drawing/2014/main" id="{A7DC0DE9-DADF-FB4A-A35D-1A8C18B269A2}"/>
              </a:ext>
            </a:extLst>
          </p:cNvPr>
          <p:cNvSpPr>
            <a:spLocks noGrp="1"/>
          </p:cNvSpPr>
          <p:nvPr>
            <p:ph type="title"/>
          </p:nvPr>
        </p:nvSpPr>
        <p:spPr>
          <a:xfrm>
            <a:off x="527647" y="681037"/>
            <a:ext cx="11156400" cy="699189"/>
          </a:xfrm>
          <a:prstGeom prst="rect">
            <a:avLst/>
          </a:prstGeom>
        </p:spPr>
        <p:txBody>
          <a:bodyPr vert="horz" lIns="91440" tIns="45720" rIns="91440" bIns="45720" rtlCol="0" anchor="ctr">
            <a:normAutofit/>
          </a:bodyPr>
          <a:lstStyle/>
          <a:p>
            <a:r>
              <a:rPr lang="en-GB" noProof="0"/>
              <a:t>Click to edit Master title style</a:t>
            </a:r>
          </a:p>
        </p:txBody>
      </p:sp>
      <p:sp>
        <p:nvSpPr>
          <p:cNvPr id="24" name="Text Placeholder 23">
            <a:extLst>
              <a:ext uri="{FF2B5EF4-FFF2-40B4-BE49-F238E27FC236}">
                <a16:creationId xmlns:a16="http://schemas.microsoft.com/office/drawing/2014/main" id="{83FDC63D-2CB1-3B42-8EB7-1F7CD1317B01}"/>
              </a:ext>
            </a:extLst>
          </p:cNvPr>
          <p:cNvSpPr>
            <a:spLocks noGrp="1"/>
          </p:cNvSpPr>
          <p:nvPr>
            <p:ph type="body" sz="quarter" idx="14"/>
          </p:nvPr>
        </p:nvSpPr>
        <p:spPr>
          <a:xfrm>
            <a:off x="534988" y="1557560"/>
            <a:ext cx="11145837" cy="4522565"/>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Footer Placeholder 3">
            <a:extLst>
              <a:ext uri="{FF2B5EF4-FFF2-40B4-BE49-F238E27FC236}">
                <a16:creationId xmlns:a16="http://schemas.microsoft.com/office/drawing/2014/main" id="{F541C656-58BB-3E43-8DD2-A92F6BBC591E}"/>
              </a:ext>
            </a:extLst>
          </p:cNvPr>
          <p:cNvSpPr>
            <a:spLocks noGrp="1"/>
          </p:cNvSpPr>
          <p:nvPr>
            <p:ph type="ftr" sz="quarter" idx="3"/>
          </p:nvPr>
        </p:nvSpPr>
        <p:spPr>
          <a:xfrm>
            <a:off x="1249544" y="6356350"/>
            <a:ext cx="6903856"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Tree>
    <p:extLst>
      <p:ext uri="{BB962C8B-B14F-4D97-AF65-F5344CB8AC3E}">
        <p14:creationId xmlns:p14="http://schemas.microsoft.com/office/powerpoint/2010/main" val="3855345022"/>
      </p:ext>
    </p:extLst>
  </p:cSld>
  <p:clrMapOvr>
    <a:masterClrMapping/>
  </p:clrMapOvr>
  <p:transition spd="med"/>
  <p:extLst>
    <p:ext uri="{DCECCB84-F9BA-43D5-87BE-67443E8EF086}">
      <p15:sldGuideLst xmlns:p15="http://schemas.microsoft.com/office/powerpoint/2012/main">
        <p15:guide id="1" orient="horz" pos="2183">
          <p15:clr>
            <a:srgbClr val="FBAE40"/>
          </p15:clr>
        </p15:guide>
        <p15:guide id="2" pos="32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5332412" y="5883275"/>
            <a:ext cx="4324044"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6879670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10951856" y="5867131"/>
            <a:ext cx="5511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4188285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6164710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70926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68124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785259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568473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904952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Joint Client Slide">
    <p:spTree>
      <p:nvGrpSpPr>
        <p:cNvPr id="1" name=""/>
        <p:cNvGrpSpPr/>
        <p:nvPr/>
      </p:nvGrpSpPr>
      <p:grpSpPr>
        <a:xfrm>
          <a:off x="0" y="0"/>
          <a:ext cx="0" cy="0"/>
          <a:chOff x="0" y="0"/>
          <a:chExt cx="0" cy="0"/>
        </a:xfrm>
      </p:grpSpPr>
      <p:sp>
        <p:nvSpPr>
          <p:cNvPr id="7" name="Rectangle 6"/>
          <p:cNvSpPr/>
          <p:nvPr userDrawn="1"/>
        </p:nvSpPr>
        <p:spPr>
          <a:xfrm flipH="1">
            <a:off x="0" y="-1"/>
            <a:ext cx="12192000" cy="6858001"/>
          </a:xfrm>
          <a:prstGeom prst="rect">
            <a:avLst/>
          </a:prstGeom>
          <a:blipFill>
            <a:blip r:embed="rId2"/>
            <a:srcRect/>
            <a:stretch>
              <a:fillRect t="-45" b="-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9" name="Rectangle 8"/>
          <p:cNvSpPr/>
          <p:nvPr userDrawn="1"/>
        </p:nvSpPr>
        <p:spPr>
          <a:xfrm>
            <a:off x="0" y="0"/>
            <a:ext cx="12192000" cy="6858000"/>
          </a:xfrm>
          <a:prstGeom prst="rect">
            <a:avLst/>
          </a:prstGeom>
          <a:gradFill flip="none" rotWithShape="1">
            <a:gsLst>
              <a:gs pos="50000">
                <a:srgbClr val="0E6394">
                  <a:alpha val="45000"/>
                </a:srgbClr>
              </a:gs>
              <a:gs pos="17000">
                <a:schemeClr val="tx2">
                  <a:alpha val="45000"/>
                </a:schemeClr>
              </a:gs>
              <a:gs pos="100000">
                <a:schemeClr val="accent2">
                  <a:alpha val="4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2" name="Title 1"/>
          <p:cNvSpPr>
            <a:spLocks noGrp="1"/>
          </p:cNvSpPr>
          <p:nvPr>
            <p:ph type="ctrTitle"/>
          </p:nvPr>
        </p:nvSpPr>
        <p:spPr>
          <a:xfrm>
            <a:off x="3396000" y="1742900"/>
            <a:ext cx="5400000" cy="2387600"/>
          </a:xfrm>
        </p:spPr>
        <p:txBody>
          <a:bodyPr anchor="ctr">
            <a:normAutofit/>
          </a:bodyPr>
          <a:lstStyle>
            <a:lvl1pPr algn="ctr">
              <a:lnSpc>
                <a:spcPct val="100000"/>
              </a:lnSpc>
              <a:defRPr sz="5400" b="1">
                <a:solidFill>
                  <a:schemeClr val="bg1"/>
                </a:solidFill>
              </a:defRPr>
            </a:lvl1pPr>
          </a:lstStyle>
          <a:p>
            <a:r>
              <a:rPr lang="en-US"/>
              <a:t>Click to edit Master title style</a:t>
            </a:r>
            <a:endParaRPr lang="en-GB" dirty="0"/>
          </a:p>
        </p:txBody>
      </p:sp>
      <p:sp>
        <p:nvSpPr>
          <p:cNvPr id="6" name="Text Placeholder 5"/>
          <p:cNvSpPr>
            <a:spLocks noGrp="1"/>
          </p:cNvSpPr>
          <p:nvPr>
            <p:ph type="body" sz="quarter" idx="10" hasCustomPrompt="1"/>
          </p:nvPr>
        </p:nvSpPr>
        <p:spPr>
          <a:xfrm>
            <a:off x="3396099" y="4161275"/>
            <a:ext cx="5399803" cy="1079795"/>
          </a:xfrm>
          <a:prstGeom prst="rect">
            <a:avLst/>
          </a:prstGeom>
        </p:spPr>
        <p:txBody>
          <a:bodyPr anchor="ctr">
            <a:normAutofit/>
          </a:bodyPr>
          <a:lstStyle>
            <a:lvl1pPr marL="0" indent="0" algn="ctr">
              <a:buNone/>
              <a:defRPr sz="2800" b="1" baseline="0">
                <a:solidFill>
                  <a:schemeClr val="bg1"/>
                </a:solidFill>
                <a:latin typeface="+mj-lt"/>
              </a:defRPr>
            </a:lvl1pPr>
          </a:lstStyle>
          <a:p>
            <a:pPr lvl="0"/>
            <a:r>
              <a:rPr lang="en-GB" dirty="0"/>
              <a:t>Insert Text</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793878" cy="1030941"/>
          </a:xfrm>
          <a:prstGeom prst="rect">
            <a:avLst/>
          </a:prstGeom>
        </p:spPr>
      </p:pic>
      <p:sp>
        <p:nvSpPr>
          <p:cNvPr id="10" name="Rectangle 9"/>
          <p:cNvSpPr/>
          <p:nvPr userDrawn="1"/>
        </p:nvSpPr>
        <p:spPr>
          <a:xfrm>
            <a:off x="3396000" y="729000"/>
            <a:ext cx="5400000" cy="5400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6913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167742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061702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084749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Franklin Gothic Book" panose="020B0503020102020204"/>
                <a:ea typeface="+mn-ea"/>
                <a:cs typeface="+mn-cs"/>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Franklin Gothic Book" panose="020B0503020102020204"/>
                <a:ea typeface="+mn-ea"/>
                <a:cs typeface="+mn-cs"/>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406491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7107879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Franklin Gothic Book" panose="020B0503020102020204"/>
                <a:ea typeface="+mn-ea"/>
                <a:cs typeface="+mn-cs"/>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Franklin Gothic Book" panose="020B0503020102020204"/>
                <a:ea typeface="+mn-ea"/>
                <a:cs typeface="+mn-cs"/>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881105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1587972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4265977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02684553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flip="none" rotWithShape="1">
            <a:gsLst>
              <a:gs pos="37000">
                <a:schemeClr val="accent4"/>
              </a:gs>
              <a:gs pos="7000">
                <a:schemeClr val="accent4"/>
              </a:gs>
              <a:gs pos="63000">
                <a:schemeClr val="accent2"/>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Rectangle 9"/>
          <p:cNvSpPr/>
          <p:nvPr userDrawn="1"/>
        </p:nvSpPr>
        <p:spPr>
          <a:xfrm flipH="1">
            <a:off x="0" y="0"/>
            <a:ext cx="12190412" cy="6858000"/>
          </a:xfrm>
          <a:prstGeom prst="rect">
            <a:avLst/>
          </a:prstGeom>
          <a:blipFill dpi="0" rotWithShape="1">
            <a:blip r:embed="rId2">
              <a:alphaModFix amt="40000"/>
            </a:blip>
            <a:srcRect/>
            <a:stretch>
              <a:fillRect l="-20940" t="-1372" b="-22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Arial"/>
              <a:ea typeface="+mn-ea"/>
              <a:cs typeface="+mn-cs"/>
            </a:endParaRPr>
          </a:p>
        </p:txBody>
      </p:sp>
      <p:sp>
        <p:nvSpPr>
          <p:cNvPr id="2" name="Title 1"/>
          <p:cNvSpPr>
            <a:spLocks noGrp="1"/>
          </p:cNvSpPr>
          <p:nvPr>
            <p:ph type="ctrTitle"/>
          </p:nvPr>
        </p:nvSpPr>
        <p:spPr>
          <a:xfrm>
            <a:off x="4471876" y="2409650"/>
            <a:ext cx="7262923" cy="2387600"/>
          </a:xfrm>
        </p:spPr>
        <p:txBody>
          <a:bodyPr anchor="ctr">
            <a:noAutofit/>
          </a:bodyPr>
          <a:lstStyle>
            <a:lvl1pPr algn="r">
              <a:lnSpc>
                <a:spcPct val="100000"/>
              </a:lnSpc>
              <a:defRPr sz="8000" b="1">
                <a:solidFill>
                  <a:schemeClr val="bg1"/>
                </a:solidFill>
              </a:defRPr>
            </a:lvl1pPr>
          </a:lstStyle>
          <a:p>
            <a:r>
              <a:rPr lang="en-US"/>
              <a:t>Click to edit Master title style</a:t>
            </a:r>
            <a:endParaRPr lang="en-GB" dirty="0"/>
          </a:p>
        </p:txBody>
      </p:sp>
      <p:sp>
        <p:nvSpPr>
          <p:cNvPr id="6" name="Text Placeholder 5"/>
          <p:cNvSpPr>
            <a:spLocks noGrp="1"/>
          </p:cNvSpPr>
          <p:nvPr>
            <p:ph type="body" sz="quarter" idx="10" hasCustomPrompt="1"/>
          </p:nvPr>
        </p:nvSpPr>
        <p:spPr>
          <a:xfrm>
            <a:off x="209550" y="5562600"/>
            <a:ext cx="11525096" cy="947797"/>
          </a:xfrm>
          <a:prstGeom prst="rect">
            <a:avLst/>
          </a:prstGeom>
        </p:spPr>
        <p:txBody>
          <a:bodyPr anchor="ctr">
            <a:normAutofit/>
          </a:bodyPr>
          <a:lstStyle>
            <a:lvl1pPr marL="0" indent="0" algn="r">
              <a:buNone/>
              <a:defRPr sz="3600" b="0" baseline="0">
                <a:solidFill>
                  <a:schemeClr val="bg1"/>
                </a:solidFill>
                <a:latin typeface="+mn-lt"/>
              </a:defRPr>
            </a:lvl1pPr>
          </a:lstStyle>
          <a:p>
            <a:pPr lvl="0"/>
            <a:r>
              <a:rPr lang="en-GB" dirty="0"/>
              <a:t>Insert Text</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793878" cy="1030941"/>
          </a:xfrm>
          <a:prstGeom prst="rect">
            <a:avLst/>
          </a:prstGeom>
        </p:spPr>
      </p:pic>
    </p:spTree>
    <p:extLst>
      <p:ext uri="{BB962C8B-B14F-4D97-AF65-F5344CB8AC3E}">
        <p14:creationId xmlns:p14="http://schemas.microsoft.com/office/powerpoint/2010/main" val="58123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ing TItle Bar">
    <p:spTree>
      <p:nvGrpSpPr>
        <p:cNvPr id="1" name=""/>
        <p:cNvGrpSpPr/>
        <p:nvPr/>
      </p:nvGrpSpPr>
      <p:grpSpPr>
        <a:xfrm>
          <a:off x="0" y="0"/>
          <a:ext cx="0" cy="0"/>
          <a:chOff x="0" y="0"/>
          <a:chExt cx="0" cy="0"/>
        </a:xfrm>
      </p:grpSpPr>
      <p:sp>
        <p:nvSpPr>
          <p:cNvPr id="7" name="Rectangle 6"/>
          <p:cNvSpPr/>
          <p:nvPr userDrawn="1"/>
        </p:nvSpPr>
        <p:spPr>
          <a:xfrm flipH="1" flipV="1">
            <a:off x="2005009" y="-2"/>
            <a:ext cx="10185395" cy="896472"/>
          </a:xfrm>
          <a:prstGeom prst="rect">
            <a:avLst/>
          </a:prstGeom>
          <a:gradFill flip="none" rotWithShape="1">
            <a:gsLst>
              <a:gs pos="50000">
                <a:srgbClr val="0E6394"/>
              </a:gs>
              <a:gs pos="17000">
                <a:schemeClr val="bg2"/>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2" name="Title 1"/>
          <p:cNvSpPr>
            <a:spLocks noGrp="1"/>
          </p:cNvSpPr>
          <p:nvPr>
            <p:ph type="title"/>
          </p:nvPr>
        </p:nvSpPr>
        <p:spPr>
          <a:xfrm>
            <a:off x="2005012" y="98984"/>
            <a:ext cx="10185400" cy="698501"/>
          </a:xfrm>
        </p:spPr>
        <p:txBody>
          <a:bodyPr>
            <a:normAutofit/>
          </a:bodyPr>
          <a:lstStyle>
            <a:lvl1pPr>
              <a:defRPr sz="2400" b="1">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86019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extLst>
    <p:ext uri="{DCECCB84-F9BA-43D5-87BE-67443E8EF086}">
      <p15:sldGuideLst xmlns:p15="http://schemas.microsoft.com/office/powerpoint/2012/main">
        <p15:guide id="2" pos="7">
          <p15:clr>
            <a:srgbClr val="FBAE40"/>
          </p15:clr>
        </p15:guide>
        <p15:guide id="3" pos="753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n-Animating TItle Bar">
    <p:spTree>
      <p:nvGrpSpPr>
        <p:cNvPr id="1" name=""/>
        <p:cNvGrpSpPr/>
        <p:nvPr/>
      </p:nvGrpSpPr>
      <p:grpSpPr>
        <a:xfrm>
          <a:off x="0" y="0"/>
          <a:ext cx="0" cy="0"/>
          <a:chOff x="0" y="0"/>
          <a:chExt cx="0" cy="0"/>
        </a:xfrm>
      </p:grpSpPr>
      <p:sp>
        <p:nvSpPr>
          <p:cNvPr id="7" name="Rectangle 6"/>
          <p:cNvSpPr/>
          <p:nvPr userDrawn="1"/>
        </p:nvSpPr>
        <p:spPr>
          <a:xfrm flipH="1" flipV="1">
            <a:off x="2005010" y="-1"/>
            <a:ext cx="10185395" cy="896471"/>
          </a:xfrm>
          <a:prstGeom prst="rect">
            <a:avLst/>
          </a:prstGeom>
          <a:gradFill flip="none" rotWithShape="1">
            <a:gsLst>
              <a:gs pos="50000">
                <a:srgbClr val="0E6394"/>
              </a:gs>
              <a:gs pos="17000">
                <a:schemeClr val="bg2"/>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2" name="Title 1"/>
          <p:cNvSpPr>
            <a:spLocks noGrp="1"/>
          </p:cNvSpPr>
          <p:nvPr>
            <p:ph type="title"/>
          </p:nvPr>
        </p:nvSpPr>
        <p:spPr>
          <a:xfrm>
            <a:off x="2005012" y="98984"/>
            <a:ext cx="10185400" cy="698501"/>
          </a:xfrm>
        </p:spPr>
        <p:txBody>
          <a:bodyPr>
            <a:normAutofit/>
          </a:bodyPr>
          <a:lstStyle>
            <a:lvl1pPr>
              <a:defRPr sz="2400" b="1">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24227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53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Beacons of Excellence">
    <p:spTree>
      <p:nvGrpSpPr>
        <p:cNvPr id="1" name=""/>
        <p:cNvGrpSpPr/>
        <p:nvPr/>
      </p:nvGrpSpPr>
      <p:grpSpPr>
        <a:xfrm>
          <a:off x="0" y="0"/>
          <a:ext cx="0" cy="0"/>
          <a:chOff x="0" y="0"/>
          <a:chExt cx="0" cy="0"/>
        </a:xfrm>
      </p:grpSpPr>
      <p:sp>
        <p:nvSpPr>
          <p:cNvPr id="7" name="Rectangle 6"/>
          <p:cNvSpPr/>
          <p:nvPr userDrawn="1"/>
        </p:nvSpPr>
        <p:spPr>
          <a:xfrm flipH="1" flipV="1">
            <a:off x="0" y="-1"/>
            <a:ext cx="12192000" cy="6857999"/>
          </a:xfrm>
          <a:prstGeom prst="rect">
            <a:avLst/>
          </a:prstGeom>
          <a:gradFill flip="none" rotWithShape="1">
            <a:gsLst>
              <a:gs pos="50000">
                <a:srgbClr val="0E6394"/>
              </a:gs>
              <a:gs pos="17000">
                <a:srgbClr val="009BBD"/>
              </a:gs>
              <a:gs pos="100000">
                <a:srgbClr val="1B2A6B"/>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19750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Georgia"/>
              <a:ea typeface="+mn-ea"/>
              <a:cs typeface="+mn-cs"/>
            </a:endParaRPr>
          </a:p>
        </p:txBody>
      </p:sp>
      <p:sp>
        <p:nvSpPr>
          <p:cNvPr id="3" name="Footer Placeholder 2"/>
          <p:cNvSpPr>
            <a:spLocks noGrp="1"/>
          </p:cNvSpPr>
          <p:nvPr>
            <p:ph type="ftr" sz="quarter" idx="11"/>
          </p:nvPr>
        </p:nvSpPr>
        <p:spPr/>
        <p:txBody>
          <a:bodyPr/>
          <a:lstStyle/>
          <a:p>
            <a:r>
              <a:rPr kumimoji="0" lang="en-GB" sz="1200" b="0" i="0" u="none" strike="noStrike" kern="1200" cap="none" spc="0" normalizeH="0" baseline="0" noProof="0">
                <a:ln>
                  <a:noFill/>
                </a:ln>
                <a:solidFill>
                  <a:prstClr val="black">
                    <a:tint val="75000"/>
                  </a:prstClr>
                </a:solidFill>
                <a:effectLst/>
                <a:uLnTx/>
                <a:uFillTx/>
                <a:latin typeface="Georgia"/>
                <a:ea typeface="+mn-ea"/>
                <a:cs typeface="+mn-cs"/>
              </a:rPr>
              <a:t>Ahmed &amp; MacCarthy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200" b="0" i="0" u="none" strike="noStrike" kern="1200" cap="none" spc="0" normalizeH="0" baseline="0" noProof="0" smtClean="0">
                <a:ln>
                  <a:noFill/>
                </a:ln>
                <a:solidFill>
                  <a:prstClr val="black">
                    <a:tint val="75000"/>
                  </a:prstClr>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Georgia"/>
              <a:ea typeface="+mn-ea"/>
              <a:cs typeface="+mn-cs"/>
            </a:endParaRPr>
          </a:p>
        </p:txBody>
      </p:sp>
    </p:spTree>
    <p:extLst>
      <p:ext uri="{BB962C8B-B14F-4D97-AF65-F5344CB8AC3E}">
        <p14:creationId xmlns:p14="http://schemas.microsoft.com/office/powerpoint/2010/main" val="4103765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Georgia"/>
              <a:ea typeface="+mn-ea"/>
              <a:cs typeface="+mn-cs"/>
            </a:endParaRPr>
          </a:p>
        </p:txBody>
      </p:sp>
      <p:sp>
        <p:nvSpPr>
          <p:cNvPr id="6" name="Footer Placeholder 5"/>
          <p:cNvSpPr>
            <a:spLocks noGrp="1"/>
          </p:cNvSpPr>
          <p:nvPr>
            <p:ph type="ftr" sz="quarter" idx="11"/>
          </p:nvPr>
        </p:nvSpPr>
        <p:spPr/>
        <p:txBody>
          <a:bodyPr/>
          <a:lstStyle/>
          <a:p>
            <a:r>
              <a:rPr kumimoji="0" lang="en-GB" sz="1200" b="0" i="0" u="none" strike="noStrike" kern="1200" cap="none" spc="0" normalizeH="0" baseline="0" noProof="0">
                <a:ln>
                  <a:noFill/>
                </a:ln>
                <a:solidFill>
                  <a:prstClr val="black">
                    <a:tint val="75000"/>
                  </a:prstClr>
                </a:solidFill>
                <a:effectLst/>
                <a:uLnTx/>
                <a:uFillTx/>
                <a:latin typeface="Georgia"/>
                <a:ea typeface="+mn-ea"/>
                <a:cs typeface="+mn-cs"/>
              </a:rPr>
              <a:t>Ahmed &amp; MacCarthy</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200" b="0" i="0" u="none" strike="noStrike" kern="1200" cap="none" spc="0" normalizeH="0" baseline="0" noProof="0" smtClean="0">
                <a:ln>
                  <a:noFill/>
                </a:ln>
                <a:solidFill>
                  <a:prstClr val="black">
                    <a:tint val="75000"/>
                  </a:prstClr>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Georgia"/>
              <a:ea typeface="+mn-ea"/>
              <a:cs typeface="+mn-cs"/>
            </a:endParaRPr>
          </a:p>
        </p:txBody>
      </p:sp>
    </p:spTree>
    <p:extLst>
      <p:ext uri="{BB962C8B-B14F-4D97-AF65-F5344CB8AC3E}">
        <p14:creationId xmlns:p14="http://schemas.microsoft.com/office/powerpoint/2010/main" val="175906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5DEB-1C8E-4070-9F7E-3C99BB900719}"/>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2D719B61-E676-4AA1-A454-8133FCEA18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5EDE2-C312-40FA-936C-D694A840B5D0}"/>
              </a:ext>
            </a:extLst>
          </p:cNvPr>
          <p:cNvSpPr>
            <a:spLocks noGrp="1"/>
          </p:cNvSpPr>
          <p:nvPr>
            <p:ph type="dt" sz="half" idx="10"/>
          </p:nvPr>
        </p:nvSpPr>
        <p:spPr/>
        <p:txBody>
          <a:bodyPr/>
          <a:lstStyle/>
          <a:p>
            <a:r>
              <a:rPr lang="en-GB"/>
              <a:t>26/07/2022</a:t>
            </a:r>
          </a:p>
        </p:txBody>
      </p:sp>
      <p:sp>
        <p:nvSpPr>
          <p:cNvPr id="5" name="Footer Placeholder 4">
            <a:extLst>
              <a:ext uri="{FF2B5EF4-FFF2-40B4-BE49-F238E27FC236}">
                <a16:creationId xmlns:a16="http://schemas.microsoft.com/office/drawing/2014/main" id="{6C271E2D-2D95-4F2A-A1D0-62AFFE1C74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1CEA8A-B4B4-44C1-B22C-0F22C0C0F148}"/>
              </a:ext>
            </a:extLst>
          </p:cNvPr>
          <p:cNvSpPr>
            <a:spLocks noGrp="1"/>
          </p:cNvSpPr>
          <p:nvPr>
            <p:ph type="sldNum" sz="quarter" idx="12"/>
          </p:nvPr>
        </p:nvSpPr>
        <p:spPr/>
        <p:txBody>
          <a:bodyPr/>
          <a:lstStyle/>
          <a:p>
            <a:fld id="{9DE5D5A0-064B-4818-B7D5-E2166BF7699E}" type="slidenum">
              <a:rPr lang="en-GB" smtClean="0"/>
              <a:t>‹#›</a:t>
            </a:fld>
            <a:endParaRPr lang="en-GB"/>
          </a:p>
        </p:txBody>
      </p:sp>
      <p:sp>
        <p:nvSpPr>
          <p:cNvPr id="7" name="Footer Placeholder 4">
            <a:extLst>
              <a:ext uri="{FF2B5EF4-FFF2-40B4-BE49-F238E27FC236}">
                <a16:creationId xmlns:a16="http://schemas.microsoft.com/office/drawing/2014/main" id="{986DCA54-37D9-4A09-97D2-49DC458FBA67}"/>
              </a:ext>
            </a:extLst>
          </p:cNvPr>
          <p:cNvSpPr txBox="1">
            <a:spLocks/>
          </p:cNvSpPr>
          <p:nvPr userDrawn="1"/>
        </p:nvSpPr>
        <p:spPr>
          <a:xfrm>
            <a:off x="3099707" y="6360886"/>
            <a:ext cx="5472793" cy="365125"/>
          </a:xfrm>
          <a:prstGeom prst="rect">
            <a:avLst/>
          </a:prstGeom>
        </p:spPr>
        <p:txBody>
          <a:bodyPr vert="horz" lIns="91440" tIns="45720" rIns="91440" bIns="45720" rtlCol="0" anchor="ctr"/>
          <a:lstStyle>
            <a:defPPr>
              <a:defRPr lang="en-US"/>
            </a:defPPr>
            <a:lvl1pPr marL="0" algn="ct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dirty="0">
                <a:solidFill>
                  <a:schemeClr val="tx1"/>
                </a:solidFill>
              </a:rPr>
              <a:t>Rights Lab Workshop   27/07/2022</a:t>
            </a: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p:txBody>
      </p:sp>
    </p:spTree>
    <p:extLst>
      <p:ext uri="{BB962C8B-B14F-4D97-AF65-F5344CB8AC3E}">
        <p14:creationId xmlns:p14="http://schemas.microsoft.com/office/powerpoint/2010/main" val="305702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flipH="1" flipV="1">
            <a:off x="-3" y="0"/>
            <a:ext cx="12190413" cy="896471"/>
          </a:xfrm>
          <a:prstGeom prst="rect">
            <a:avLst/>
          </a:prstGeom>
          <a:gradFill flip="none" rotWithShape="1">
            <a:gsLst>
              <a:gs pos="50000">
                <a:srgbClr val="0E6394"/>
              </a:gs>
              <a:gs pos="17000">
                <a:schemeClr val="bg2"/>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Rectangle 6"/>
          <p:cNvSpPr/>
          <p:nvPr userDrawn="1"/>
        </p:nvSpPr>
        <p:spPr>
          <a:xfrm>
            <a:off x="2002004" y="1"/>
            <a:ext cx="10194758" cy="896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2" name="Title Placeholder 1"/>
          <p:cNvSpPr>
            <a:spLocks noGrp="1"/>
          </p:cNvSpPr>
          <p:nvPr>
            <p:ph type="title"/>
          </p:nvPr>
        </p:nvSpPr>
        <p:spPr>
          <a:xfrm>
            <a:off x="2002004" y="98987"/>
            <a:ext cx="10189995" cy="698498"/>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Georgia"/>
              <a:ea typeface="+mn-ea"/>
              <a:cs typeface="+mn-cs"/>
            </a:endParaRPr>
          </a:p>
        </p:txBody>
      </p:sp>
      <p:pic>
        <p:nvPicPr>
          <p:cNvPr id="10" name="Picture 9"/>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2" y="0"/>
            <a:ext cx="1696455" cy="625991"/>
          </a:xfrm>
          <a:prstGeom prst="rect">
            <a:avLst/>
          </a:prstGeom>
        </p:spPr>
      </p:pic>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0" lang="en-GB" sz="1200" b="0" i="0" u="none" strike="noStrike" kern="1200" cap="none" spc="0" normalizeH="0" baseline="0" noProof="0">
                <a:ln>
                  <a:noFill/>
                </a:ln>
                <a:solidFill>
                  <a:prstClr val="black">
                    <a:tint val="75000"/>
                  </a:prstClr>
                </a:solidFill>
                <a:effectLst/>
                <a:uLnTx/>
                <a:uFillTx/>
                <a:latin typeface="Georgia"/>
                <a:ea typeface="+mn-ea"/>
                <a:cs typeface="+mn-cs"/>
              </a:rPr>
              <a:t>Ahmed &amp; MacCarthy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72D6D5-F6C2-4C88-B07F-0F9DC0B2C389}" type="slidenum">
              <a:rPr kumimoji="0" lang="en-GB" sz="1200" b="0" i="0" u="none" strike="noStrike" kern="1200" cap="none" spc="0" normalizeH="0" baseline="0" noProof="0" smtClean="0">
                <a:ln>
                  <a:noFill/>
                </a:ln>
                <a:solidFill>
                  <a:prstClr val="black">
                    <a:tint val="75000"/>
                  </a:prstClr>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Georgia"/>
              <a:ea typeface="+mn-ea"/>
              <a:cs typeface="+mn-cs"/>
            </a:endParaRPr>
          </a:p>
        </p:txBody>
      </p:sp>
      <p:cxnSp>
        <p:nvCxnSpPr>
          <p:cNvPr id="8" name="Straight Connector 7"/>
          <p:cNvCxnSpPr>
            <a:cxnSpLocks/>
          </p:cNvCxnSpPr>
          <p:nvPr userDrawn="1"/>
        </p:nvCxnSpPr>
        <p:spPr>
          <a:xfrm>
            <a:off x="1997242" y="0"/>
            <a:ext cx="0" cy="8964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94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82D6D880-4C81-4BAE-887F-768C831F69BF}" type="datetimeFigureOut">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21/11/2024</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5629654C-773C-4A1A-BCCF-CF826DB78FE1}" type="slidenum">
              <a:rPr kumimoji="0" lang="en-GB" sz="1000" b="0" i="0" u="none" strike="noStrike" kern="1200" cap="none" spc="0" normalizeH="0" baseline="0" noProof="0" smtClean="0">
                <a:ln>
                  <a:noFill/>
                </a:ln>
                <a:solidFill>
                  <a:prstClr val="black"/>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20492600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jpe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diagramLayout" Target="../diagrams/layout2.xml"/><Relationship Id="rId7" Type="http://schemas.openxmlformats.org/officeDocument/2006/relationships/image" Target="../media/image58.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58.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13" Type="http://schemas.microsoft.com/office/2007/relationships/diagramDrawing" Target="../diagrams/drawing4.xml"/><Relationship Id="rId3" Type="http://schemas.openxmlformats.org/officeDocument/2006/relationships/diagramLayout" Target="../diagrams/layout3.xml"/><Relationship Id="rId7" Type="http://schemas.openxmlformats.org/officeDocument/2006/relationships/image" Target="../media/image75.png"/><Relationship Id="rId12" Type="http://schemas.openxmlformats.org/officeDocument/2006/relationships/diagramColors" Target="../diagrams/colors4.xml"/><Relationship Id="rId2" Type="http://schemas.openxmlformats.org/officeDocument/2006/relationships/diagramData" Target="../diagrams/data3.xml"/><Relationship Id="rId16" Type="http://schemas.openxmlformats.org/officeDocument/2006/relationships/image" Target="../media/image79.png"/><Relationship Id="rId1" Type="http://schemas.openxmlformats.org/officeDocument/2006/relationships/slideLayout" Target="../slideLayouts/slideLayout5.xml"/><Relationship Id="rId6" Type="http://schemas.microsoft.com/office/2007/relationships/diagramDrawing" Target="../diagrams/drawing3.xml"/><Relationship Id="rId11" Type="http://schemas.openxmlformats.org/officeDocument/2006/relationships/diagramQuickStyle" Target="../diagrams/quickStyle4.xml"/><Relationship Id="rId5" Type="http://schemas.openxmlformats.org/officeDocument/2006/relationships/diagramColors" Target="../diagrams/colors3.xml"/><Relationship Id="rId15" Type="http://schemas.openxmlformats.org/officeDocument/2006/relationships/image" Target="../media/image78.png"/><Relationship Id="rId10" Type="http://schemas.openxmlformats.org/officeDocument/2006/relationships/diagramLayout" Target="../diagrams/layout4.xml"/><Relationship Id="rId4" Type="http://schemas.openxmlformats.org/officeDocument/2006/relationships/diagramQuickStyle" Target="../diagrams/quickStyle3.xml"/><Relationship Id="rId9" Type="http://schemas.openxmlformats.org/officeDocument/2006/relationships/diagramData" Target="../diagrams/data4.xml"/><Relationship Id="rId14"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6.png"/><Relationship Id="rId7" Type="http://schemas.openxmlformats.org/officeDocument/2006/relationships/diagramColors" Target="../diagrams/colors5.xml"/><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diagramQuickStyle" Target="../diagrams/quickStyle5.xml"/><Relationship Id="rId11" Type="http://schemas.openxmlformats.org/officeDocument/2006/relationships/image" Target="../media/image79.png"/><Relationship Id="rId5" Type="http://schemas.openxmlformats.org/officeDocument/2006/relationships/diagramLayout" Target="../diagrams/layout5.xml"/><Relationship Id="rId10" Type="http://schemas.openxmlformats.org/officeDocument/2006/relationships/image" Target="../media/image78.png"/><Relationship Id="rId4" Type="http://schemas.openxmlformats.org/officeDocument/2006/relationships/diagramData" Target="../diagrams/data5.xml"/><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2.jpe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diagramQuickStyle" Target="../diagrams/quickStyle9.xml"/><Relationship Id="rId3" Type="http://schemas.openxmlformats.org/officeDocument/2006/relationships/image" Target="../media/image84.png"/><Relationship Id="rId7" Type="http://schemas.openxmlformats.org/officeDocument/2006/relationships/diagramQuickStyle" Target="../diagrams/quickStyle8.xml"/><Relationship Id="rId12" Type="http://schemas.openxmlformats.org/officeDocument/2006/relationships/diagramLayout" Target="../diagrams/layout9.xml"/><Relationship Id="rId2" Type="http://schemas.openxmlformats.org/officeDocument/2006/relationships/image" Target="../media/image83.png"/><Relationship Id="rId16"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diagramLayout" Target="../diagrams/layout8.xml"/><Relationship Id="rId11" Type="http://schemas.openxmlformats.org/officeDocument/2006/relationships/diagramData" Target="../diagrams/data9.xml"/><Relationship Id="rId5" Type="http://schemas.openxmlformats.org/officeDocument/2006/relationships/diagramData" Target="../diagrams/data8.xml"/><Relationship Id="rId15" Type="http://schemas.microsoft.com/office/2007/relationships/diagramDrawing" Target="../diagrams/drawing9.xml"/><Relationship Id="rId10" Type="http://schemas.openxmlformats.org/officeDocument/2006/relationships/image" Target="../media/image76.png"/><Relationship Id="rId4" Type="http://schemas.openxmlformats.org/officeDocument/2006/relationships/image" Target="../media/image85.png"/><Relationship Id="rId9" Type="http://schemas.microsoft.com/office/2007/relationships/diagramDrawing" Target="../diagrams/drawing8.xml"/><Relationship Id="rId14" Type="http://schemas.openxmlformats.org/officeDocument/2006/relationships/diagramColors" Target="../diagrams/colors9.xml"/></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87.emf"/><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image" Target="../media/image90.emf"/><Relationship Id="rId4" Type="http://schemas.openxmlformats.org/officeDocument/2006/relationships/diagramLayout" Target="../diagrams/layout10.xml"/><Relationship Id="rId9" Type="http://schemas.openxmlformats.org/officeDocument/2006/relationships/image" Target="../media/image8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C94B-66DC-6BF0-423A-61895A28FB8E}"/>
              </a:ext>
            </a:extLst>
          </p:cNvPr>
          <p:cNvSpPr>
            <a:spLocks noGrp="1"/>
          </p:cNvSpPr>
          <p:nvPr>
            <p:ph type="ctrTitle"/>
          </p:nvPr>
        </p:nvSpPr>
        <p:spPr>
          <a:xfrm>
            <a:off x="3416300" y="1271105"/>
            <a:ext cx="5359400" cy="2387600"/>
          </a:xfrm>
        </p:spPr>
        <p:txBody>
          <a:bodyPr>
            <a:normAutofit fontScale="90000"/>
          </a:bodyPr>
          <a:lstStyle/>
          <a:p>
            <a:r>
              <a:rPr lang="en-US" dirty="0"/>
              <a:t>Supply Chain Traceability in the Digital Age</a:t>
            </a:r>
          </a:p>
        </p:txBody>
      </p:sp>
      <p:sp>
        <p:nvSpPr>
          <p:cNvPr id="3" name="Text Placeholder 2">
            <a:extLst>
              <a:ext uri="{FF2B5EF4-FFF2-40B4-BE49-F238E27FC236}">
                <a16:creationId xmlns:a16="http://schemas.microsoft.com/office/drawing/2014/main" id="{B027A833-D303-E757-5F5C-6A20961C3A6C}"/>
              </a:ext>
            </a:extLst>
          </p:cNvPr>
          <p:cNvSpPr>
            <a:spLocks noGrp="1"/>
          </p:cNvSpPr>
          <p:nvPr>
            <p:ph type="body" sz="quarter" idx="10"/>
          </p:nvPr>
        </p:nvSpPr>
        <p:spPr>
          <a:xfrm>
            <a:off x="3416300" y="4393095"/>
            <a:ext cx="5359206" cy="1827401"/>
          </a:xfrm>
        </p:spPr>
        <p:txBody>
          <a:bodyPr>
            <a:normAutofit/>
          </a:bodyPr>
          <a:lstStyle/>
          <a:p>
            <a:r>
              <a:rPr lang="en-US" dirty="0"/>
              <a:t>Dr. Wafaa Ahmed</a:t>
            </a:r>
          </a:p>
        </p:txBody>
      </p:sp>
    </p:spTree>
    <p:extLst>
      <p:ext uri="{BB962C8B-B14F-4D97-AF65-F5344CB8AC3E}">
        <p14:creationId xmlns:p14="http://schemas.microsoft.com/office/powerpoint/2010/main" val="145251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lIns="91440" tIns="45720" rIns="91440" bIns="45720" rtlCol="0" anchor="ctr">
            <a:normAutofit/>
          </a:bodyPr>
          <a:lstStyle/>
          <a:p>
            <a:r>
              <a:rPr lang="en-GB" sz="2700" dirty="0"/>
              <a:t>Blockchain in the Supply Chain – Why?</a:t>
            </a:r>
          </a:p>
        </p:txBody>
      </p:sp>
      <p:sp>
        <p:nvSpPr>
          <p:cNvPr id="6" name="Content Placeholder 5"/>
          <p:cNvSpPr>
            <a:spLocks noGrp="1"/>
          </p:cNvSpPr>
          <p:nvPr>
            <p:ph idx="4294967295"/>
          </p:nvPr>
        </p:nvSpPr>
        <p:spPr>
          <a:xfrm>
            <a:off x="726294" y="1213296"/>
            <a:ext cx="7642746" cy="4588852"/>
          </a:xfrm>
          <a:prstGeom prst="rect">
            <a:avLst/>
          </a:prstGeom>
        </p:spPr>
        <p:txBody>
          <a:bodyPr/>
          <a:lstStyle/>
          <a:p>
            <a:pPr>
              <a:buFont typeface="Wingdings" pitchFamily="2" charset="2"/>
              <a:buChar char="§"/>
            </a:pPr>
            <a:r>
              <a:rPr lang="en-GB" sz="2000" dirty="0"/>
              <a:t>Blockchain provides an immutable digital ledger promising a ‘single source of truth’ for a supply chain </a:t>
            </a:r>
          </a:p>
          <a:p>
            <a:pPr lvl="1">
              <a:buFont typeface="Wingdings" pitchFamily="2" charset="2"/>
              <a:buChar char="§"/>
            </a:pPr>
            <a:r>
              <a:rPr lang="en-GB" sz="1600" dirty="0"/>
              <a:t>May contain information on supply chain products, processes, operations, and transactions </a:t>
            </a:r>
          </a:p>
          <a:p>
            <a:pPr lvl="1">
              <a:buFont typeface="Wingdings" pitchFamily="2" charset="2"/>
              <a:buChar char="§"/>
            </a:pPr>
            <a:r>
              <a:rPr lang="en-GB" sz="1600" dirty="0"/>
              <a:t>Each block is time-stamped, can be traced and may contain any type of data, e.g., geo-location information</a:t>
            </a:r>
          </a:p>
          <a:p>
            <a:pPr marL="457200" lvl="1" indent="0">
              <a:buNone/>
            </a:pPr>
            <a:endParaRPr lang="en-GB" sz="2400" dirty="0"/>
          </a:p>
          <a:p>
            <a:pPr>
              <a:buFont typeface="Wingdings" pitchFamily="2" charset="2"/>
              <a:buChar char="§"/>
            </a:pPr>
            <a:r>
              <a:rPr lang="en-GB" sz="2000" dirty="0"/>
              <a:t>Many potential supply chain applications</a:t>
            </a:r>
          </a:p>
          <a:p>
            <a:pPr marL="0" indent="0">
              <a:buNone/>
            </a:pPr>
            <a:endParaRPr lang="en-GB" sz="1000" dirty="0"/>
          </a:p>
          <a:p>
            <a:pPr lvl="1">
              <a:buFont typeface="Wingdings" pitchFamily="2" charset="2"/>
              <a:buChar char="§"/>
            </a:pPr>
            <a:r>
              <a:rPr lang="en-GB" sz="1800" b="1" dirty="0">
                <a:solidFill>
                  <a:srgbClr val="FF0000"/>
                </a:solidFill>
              </a:rPr>
              <a:t>Provenance</a:t>
            </a:r>
            <a:r>
              <a:rPr lang="en-GB" sz="1800" dirty="0"/>
              <a:t>   - where has this product come from?</a:t>
            </a:r>
          </a:p>
          <a:p>
            <a:pPr lvl="1">
              <a:buFont typeface="Wingdings" pitchFamily="2" charset="2"/>
              <a:buChar char="§"/>
            </a:pPr>
            <a:r>
              <a:rPr lang="en-GB" sz="1800" b="1" dirty="0">
                <a:solidFill>
                  <a:srgbClr val="FF0000"/>
                </a:solidFill>
              </a:rPr>
              <a:t>Traceability   </a:t>
            </a:r>
            <a:r>
              <a:rPr lang="en-GB" sz="1800" dirty="0"/>
              <a:t>– where has it been?</a:t>
            </a:r>
          </a:p>
          <a:p>
            <a:pPr lvl="1">
              <a:buFont typeface="Wingdings" pitchFamily="2" charset="2"/>
              <a:buChar char="§"/>
            </a:pPr>
            <a:r>
              <a:rPr lang="en-GB" sz="1800" b="1" dirty="0">
                <a:solidFill>
                  <a:srgbClr val="FF0000"/>
                </a:solidFill>
              </a:rPr>
              <a:t>Authenticity  </a:t>
            </a:r>
            <a:r>
              <a:rPr lang="en-GB" sz="1800" dirty="0"/>
              <a:t>– is this  a genuine product?</a:t>
            </a:r>
          </a:p>
          <a:p>
            <a:pPr lvl="1">
              <a:buFont typeface="Wingdings" pitchFamily="2" charset="2"/>
              <a:buChar char="§"/>
            </a:pPr>
            <a:r>
              <a:rPr lang="en-GB" sz="1800" b="1" dirty="0">
                <a:solidFill>
                  <a:srgbClr val="FF0000"/>
                </a:solidFill>
              </a:rPr>
              <a:t>Sustainability</a:t>
            </a:r>
            <a:r>
              <a:rPr lang="en-GB" sz="1800" dirty="0"/>
              <a:t> – has this product been produced in a sustainable way? </a:t>
            </a:r>
          </a:p>
          <a:p>
            <a:pPr lvl="1">
              <a:buFont typeface="Wingdings" pitchFamily="2" charset="2"/>
              <a:buChar char="§"/>
            </a:pPr>
            <a:r>
              <a:rPr lang="en-GB" sz="1800" dirty="0"/>
              <a:t> + many other claimed applications (e.g. </a:t>
            </a:r>
            <a:r>
              <a:rPr lang="en-GB" sz="1800" b="1" dirty="0">
                <a:solidFill>
                  <a:srgbClr val="FF0000"/>
                </a:solidFill>
              </a:rPr>
              <a:t>smart contracts</a:t>
            </a:r>
            <a:r>
              <a:rPr lang="en-GB" sz="1800" dirty="0"/>
              <a:t>)</a:t>
            </a:r>
          </a:p>
        </p:txBody>
      </p:sp>
      <p:pic>
        <p:nvPicPr>
          <p:cNvPr id="12" name="Picture 11"/>
          <p:cNvPicPr>
            <a:picLocks noChangeAspect="1"/>
          </p:cNvPicPr>
          <p:nvPr/>
        </p:nvPicPr>
        <p:blipFill>
          <a:blip r:embed="rId2"/>
          <a:stretch>
            <a:fillRect/>
          </a:stretch>
        </p:blipFill>
        <p:spPr>
          <a:xfrm>
            <a:off x="9814066" y="900752"/>
            <a:ext cx="2376346" cy="2606970"/>
          </a:xfrm>
          <a:prstGeom prst="rect">
            <a:avLst/>
          </a:prstGeom>
        </p:spPr>
      </p:pic>
      <p:pic>
        <p:nvPicPr>
          <p:cNvPr id="13" name="Picture 12"/>
          <p:cNvPicPr>
            <a:picLocks noChangeAspect="1"/>
          </p:cNvPicPr>
          <p:nvPr/>
        </p:nvPicPr>
        <p:blipFill>
          <a:blip r:embed="rId3"/>
          <a:stretch>
            <a:fillRect/>
          </a:stretch>
        </p:blipFill>
        <p:spPr>
          <a:xfrm>
            <a:off x="9814067" y="3507722"/>
            <a:ext cx="2376346" cy="1583844"/>
          </a:xfrm>
          <a:prstGeom prst="rect">
            <a:avLst/>
          </a:prstGeom>
        </p:spPr>
      </p:pic>
      <p:pic>
        <p:nvPicPr>
          <p:cNvPr id="14" name="Picture 13"/>
          <p:cNvPicPr>
            <a:picLocks noChangeAspect="1"/>
          </p:cNvPicPr>
          <p:nvPr/>
        </p:nvPicPr>
        <p:blipFill>
          <a:blip r:embed="rId4"/>
          <a:stretch>
            <a:fillRect/>
          </a:stretch>
        </p:blipFill>
        <p:spPr>
          <a:xfrm>
            <a:off x="9814066" y="5091566"/>
            <a:ext cx="2376346" cy="1766434"/>
          </a:xfrm>
          <a:prstGeom prst="rect">
            <a:avLst/>
          </a:prstGeom>
        </p:spPr>
      </p:pic>
      <p:pic>
        <p:nvPicPr>
          <p:cNvPr id="3" name="Picture 2">
            <a:extLst>
              <a:ext uri="{FF2B5EF4-FFF2-40B4-BE49-F238E27FC236}">
                <a16:creationId xmlns:a16="http://schemas.microsoft.com/office/drawing/2014/main" id="{30BBAB03-5D84-F6DC-741C-37E3A6C6F3F2}"/>
              </a:ext>
            </a:extLst>
          </p:cNvPr>
          <p:cNvPicPr>
            <a:picLocks noChangeAspect="1"/>
          </p:cNvPicPr>
          <p:nvPr/>
        </p:nvPicPr>
        <p:blipFill>
          <a:blip r:embed="rId5"/>
          <a:stretch>
            <a:fillRect/>
          </a:stretch>
        </p:blipFill>
        <p:spPr>
          <a:xfrm>
            <a:off x="8527660" y="1248711"/>
            <a:ext cx="1127785" cy="974534"/>
          </a:xfrm>
          <a:prstGeom prst="rect">
            <a:avLst/>
          </a:prstGeom>
        </p:spPr>
      </p:pic>
      <p:pic>
        <p:nvPicPr>
          <p:cNvPr id="4" name="Picture 3">
            <a:extLst>
              <a:ext uri="{FF2B5EF4-FFF2-40B4-BE49-F238E27FC236}">
                <a16:creationId xmlns:a16="http://schemas.microsoft.com/office/drawing/2014/main" id="{0F01ADEF-2CD3-3C7A-73B7-EBD715A762E5}"/>
              </a:ext>
            </a:extLst>
          </p:cNvPr>
          <p:cNvPicPr>
            <a:picLocks noChangeAspect="1"/>
          </p:cNvPicPr>
          <p:nvPr/>
        </p:nvPicPr>
        <p:blipFill>
          <a:blip r:embed="rId5"/>
          <a:stretch>
            <a:fillRect/>
          </a:stretch>
        </p:blipFill>
        <p:spPr>
          <a:xfrm>
            <a:off x="8527659" y="3525101"/>
            <a:ext cx="1127785" cy="974534"/>
          </a:xfrm>
          <a:prstGeom prst="rect">
            <a:avLst/>
          </a:prstGeom>
        </p:spPr>
      </p:pic>
      <p:pic>
        <p:nvPicPr>
          <p:cNvPr id="7" name="Picture 6">
            <a:extLst>
              <a:ext uri="{FF2B5EF4-FFF2-40B4-BE49-F238E27FC236}">
                <a16:creationId xmlns:a16="http://schemas.microsoft.com/office/drawing/2014/main" id="{6FDF3982-4993-5394-DF1B-8B0E435432C2}"/>
              </a:ext>
            </a:extLst>
          </p:cNvPr>
          <p:cNvPicPr>
            <a:picLocks noChangeAspect="1"/>
          </p:cNvPicPr>
          <p:nvPr/>
        </p:nvPicPr>
        <p:blipFill>
          <a:blip r:embed="rId5"/>
          <a:stretch>
            <a:fillRect/>
          </a:stretch>
        </p:blipFill>
        <p:spPr>
          <a:xfrm>
            <a:off x="8527658" y="5883466"/>
            <a:ext cx="1127785" cy="974534"/>
          </a:xfrm>
          <a:prstGeom prst="rect">
            <a:avLst/>
          </a:prstGeom>
        </p:spPr>
      </p:pic>
    </p:spTree>
    <p:extLst>
      <p:ext uri="{BB962C8B-B14F-4D97-AF65-F5344CB8AC3E}">
        <p14:creationId xmlns:p14="http://schemas.microsoft.com/office/powerpoint/2010/main" val="383444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ABA9-1EBD-BB48-B62C-CE0F44630AA4}"/>
              </a:ext>
            </a:extLst>
          </p:cNvPr>
          <p:cNvSpPr>
            <a:spLocks noGrp="1"/>
          </p:cNvSpPr>
          <p:nvPr>
            <p:ph type="title"/>
          </p:nvPr>
        </p:nvSpPr>
        <p:spPr/>
        <p:txBody>
          <a:bodyPr/>
          <a:lstStyle/>
          <a:p>
            <a:r>
              <a:rPr lang="en-GB" dirty="0"/>
              <a:t>Blockchain in the Supply Chain – Why?</a:t>
            </a:r>
            <a:endParaRPr lang="en-US" dirty="0"/>
          </a:p>
        </p:txBody>
      </p:sp>
      <p:grpSp>
        <p:nvGrpSpPr>
          <p:cNvPr id="4" name="Group 3">
            <a:extLst>
              <a:ext uri="{FF2B5EF4-FFF2-40B4-BE49-F238E27FC236}">
                <a16:creationId xmlns:a16="http://schemas.microsoft.com/office/drawing/2014/main" id="{B8D32B54-DC03-6D46-A91B-89A34BA4AD61}"/>
              </a:ext>
            </a:extLst>
          </p:cNvPr>
          <p:cNvGrpSpPr/>
          <p:nvPr/>
        </p:nvGrpSpPr>
        <p:grpSpPr>
          <a:xfrm>
            <a:off x="5076586" y="2908507"/>
            <a:ext cx="3022849" cy="2205228"/>
            <a:chOff x="3818364" y="3093963"/>
            <a:chExt cx="3022849" cy="2205228"/>
          </a:xfrm>
        </p:grpSpPr>
        <p:pic>
          <p:nvPicPr>
            <p:cNvPr id="5" name="Picture 4">
              <a:extLst>
                <a:ext uri="{FF2B5EF4-FFF2-40B4-BE49-F238E27FC236}">
                  <a16:creationId xmlns:a16="http://schemas.microsoft.com/office/drawing/2014/main" id="{175F80E1-B8CE-7548-A547-D9B34000E277}"/>
                </a:ext>
              </a:extLst>
            </p:cNvPr>
            <p:cNvPicPr>
              <a:picLocks noChangeAspect="1"/>
            </p:cNvPicPr>
            <p:nvPr/>
          </p:nvPicPr>
          <p:blipFill>
            <a:blip r:embed="rId2"/>
            <a:stretch>
              <a:fillRect/>
            </a:stretch>
          </p:blipFill>
          <p:spPr>
            <a:xfrm>
              <a:off x="4239851" y="3539762"/>
              <a:ext cx="2036109" cy="1759429"/>
            </a:xfrm>
            <a:prstGeom prst="rect">
              <a:avLst/>
            </a:prstGeom>
          </p:spPr>
        </p:pic>
        <p:sp>
          <p:nvSpPr>
            <p:cNvPr id="6" name="TextBox 5">
              <a:extLst>
                <a:ext uri="{FF2B5EF4-FFF2-40B4-BE49-F238E27FC236}">
                  <a16:creationId xmlns:a16="http://schemas.microsoft.com/office/drawing/2014/main" id="{8816824F-CB16-D24F-B01F-2E326CE84596}"/>
                </a:ext>
              </a:extLst>
            </p:cNvPr>
            <p:cNvSpPr txBox="1"/>
            <p:nvPr/>
          </p:nvSpPr>
          <p:spPr>
            <a:xfrm>
              <a:off x="3818364" y="3093963"/>
              <a:ext cx="302284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err="1">
                  <a:ln>
                    <a:noFill/>
                  </a:ln>
                  <a:solidFill>
                    <a:prstClr val="black"/>
                  </a:solidFill>
                  <a:effectLst/>
                  <a:uLnTx/>
                  <a:uFillTx/>
                  <a:latin typeface="Arial"/>
                  <a:ea typeface="+mn-ea"/>
                  <a:cs typeface="+mn-cs"/>
                </a:rPr>
                <a:t>Blockchain</a:t>
              </a:r>
              <a:r>
                <a:rPr kumimoji="0" lang="en-GB" sz="2000" b="1" i="0" u="none" strike="noStrike" kern="1200" cap="none" spc="0" normalizeH="0" baseline="0" noProof="0" dirty="0">
                  <a:ln>
                    <a:noFill/>
                  </a:ln>
                  <a:solidFill>
                    <a:prstClr val="black"/>
                  </a:solidFill>
                  <a:effectLst/>
                  <a:uLnTx/>
                  <a:uFillTx/>
                  <a:latin typeface="Arial"/>
                  <a:ea typeface="+mn-ea"/>
                  <a:cs typeface="+mn-cs"/>
                </a:rPr>
                <a:t> Technology</a:t>
              </a:r>
            </a:p>
          </p:txBody>
        </p:sp>
      </p:grpSp>
      <p:grpSp>
        <p:nvGrpSpPr>
          <p:cNvPr id="9" name="Group 8">
            <a:extLst>
              <a:ext uri="{FF2B5EF4-FFF2-40B4-BE49-F238E27FC236}">
                <a16:creationId xmlns:a16="http://schemas.microsoft.com/office/drawing/2014/main" id="{765F4848-C098-364F-8A91-62C825ADD018}"/>
              </a:ext>
            </a:extLst>
          </p:cNvPr>
          <p:cNvGrpSpPr/>
          <p:nvPr/>
        </p:nvGrpSpPr>
        <p:grpSpPr>
          <a:xfrm>
            <a:off x="8845733" y="3045500"/>
            <a:ext cx="3344679" cy="2597551"/>
            <a:chOff x="4390707" y="470323"/>
            <a:chExt cx="3668476" cy="2597551"/>
          </a:xfrm>
        </p:grpSpPr>
        <p:sp>
          <p:nvSpPr>
            <p:cNvPr id="10" name="Rectangle 9">
              <a:extLst>
                <a:ext uri="{FF2B5EF4-FFF2-40B4-BE49-F238E27FC236}">
                  <a16:creationId xmlns:a16="http://schemas.microsoft.com/office/drawing/2014/main" id="{5CF22928-A22D-D74D-BB6C-01EF6CEB09B6}"/>
                </a:ext>
              </a:extLst>
            </p:cNvPr>
            <p:cNvSpPr/>
            <p:nvPr/>
          </p:nvSpPr>
          <p:spPr>
            <a:xfrm>
              <a:off x="4390707" y="470323"/>
              <a:ext cx="3668476" cy="2597551"/>
            </a:xfrm>
            <a:prstGeom prst="rect">
              <a:avLst/>
            </a:prstGeom>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TextBox 10">
              <a:extLst>
                <a:ext uri="{FF2B5EF4-FFF2-40B4-BE49-F238E27FC236}">
                  <a16:creationId xmlns:a16="http://schemas.microsoft.com/office/drawing/2014/main" id="{B92A6A1A-D283-4D4B-8C86-1D11BC9197F4}"/>
                </a:ext>
              </a:extLst>
            </p:cNvPr>
            <p:cNvSpPr txBox="1"/>
            <p:nvPr/>
          </p:nvSpPr>
          <p:spPr>
            <a:xfrm>
              <a:off x="4390707" y="470323"/>
              <a:ext cx="3668476" cy="259755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342900" marR="0" lvl="1" indent="-342900" algn="l" defTabSz="889000" rtl="0" eaLnBrk="1" fontAlgn="auto" latinLnBrk="0" hangingPunct="1">
                <a:lnSpc>
                  <a:spcPct val="100000"/>
                </a:lnSpc>
                <a:spcBef>
                  <a:spcPct val="0"/>
                </a:spcBef>
                <a:spcAft>
                  <a:spcPct val="15000"/>
                </a:spcAft>
                <a:buClrTx/>
                <a:buSzTx/>
                <a:buFont typeface="Wingdings" pitchFamily="2" charset="2"/>
                <a:buChar char="ü"/>
                <a:tabLst/>
                <a:defRPr/>
              </a:pPr>
              <a:r>
                <a:rPr kumimoji="0" lang="en-US" sz="2400" b="0" i="0" u="none" strike="noStrike" kern="1200" cap="none" spc="0" normalizeH="0" baseline="0" noProof="0" dirty="0">
                  <a:ln>
                    <a:noFill/>
                  </a:ln>
                  <a:solidFill>
                    <a:prstClr val="black">
                      <a:hueOff val="0"/>
                      <a:satOff val="0"/>
                      <a:lumOff val="0"/>
                      <a:alphaOff val="0"/>
                    </a:prstClr>
                  </a:solidFill>
                  <a:effectLst/>
                  <a:uLnTx/>
                  <a:uFillTx/>
                  <a:latin typeface="Times" pitchFamily="2" charset="0"/>
                  <a:ea typeface="+mn-ea"/>
                  <a:cs typeface="+mn-cs"/>
                </a:rPr>
                <a:t>Transparency</a:t>
              </a:r>
            </a:p>
            <a:p>
              <a:pPr marL="342900" marR="0" lvl="1" indent="-342900" algn="l" defTabSz="889000" rtl="0" eaLnBrk="1" fontAlgn="auto" latinLnBrk="0" hangingPunct="1">
                <a:lnSpc>
                  <a:spcPct val="100000"/>
                </a:lnSpc>
                <a:spcBef>
                  <a:spcPct val="0"/>
                </a:spcBef>
                <a:spcAft>
                  <a:spcPct val="15000"/>
                </a:spcAft>
                <a:buClrTx/>
                <a:buSzTx/>
                <a:buFont typeface="Wingdings" pitchFamily="2" charset="2"/>
                <a:buChar char="ü"/>
                <a:tabLst/>
                <a:defRPr/>
              </a:pPr>
              <a:r>
                <a:rPr kumimoji="0" lang="en-US" sz="2400" b="0" i="0" u="none" strike="noStrike" kern="1200" cap="none" spc="0" normalizeH="0" baseline="0" noProof="0" dirty="0">
                  <a:ln>
                    <a:noFill/>
                  </a:ln>
                  <a:solidFill>
                    <a:prstClr val="black">
                      <a:hueOff val="0"/>
                      <a:satOff val="0"/>
                      <a:lumOff val="0"/>
                      <a:alphaOff val="0"/>
                    </a:prstClr>
                  </a:solidFill>
                  <a:effectLst/>
                  <a:uLnTx/>
                  <a:uFillTx/>
                  <a:latin typeface="Times" pitchFamily="2" charset="0"/>
                  <a:ea typeface="+mn-ea"/>
                  <a:cs typeface="+mn-cs"/>
                </a:rPr>
                <a:t>Traceability</a:t>
              </a:r>
            </a:p>
            <a:p>
              <a:pPr marL="342900" marR="0" lvl="1" indent="-342900" algn="l" defTabSz="889000" rtl="0" eaLnBrk="1" fontAlgn="auto" latinLnBrk="0" hangingPunct="1">
                <a:lnSpc>
                  <a:spcPct val="100000"/>
                </a:lnSpc>
                <a:spcBef>
                  <a:spcPct val="0"/>
                </a:spcBef>
                <a:spcAft>
                  <a:spcPct val="15000"/>
                </a:spcAft>
                <a:buClrTx/>
                <a:buSzTx/>
                <a:buFont typeface="Wingdings" pitchFamily="2" charset="2"/>
                <a:buChar char="ü"/>
                <a:tabLst/>
                <a:defRPr/>
              </a:pPr>
              <a:r>
                <a:rPr kumimoji="0" lang="en-US" sz="2400" b="0" i="0" u="none" strike="noStrike" kern="1200" cap="none" spc="0" normalizeH="0" baseline="0" noProof="0" dirty="0">
                  <a:ln>
                    <a:noFill/>
                  </a:ln>
                  <a:solidFill>
                    <a:prstClr val="black">
                      <a:hueOff val="0"/>
                      <a:satOff val="0"/>
                      <a:lumOff val="0"/>
                      <a:alphaOff val="0"/>
                    </a:prstClr>
                  </a:solidFill>
                  <a:effectLst/>
                  <a:uLnTx/>
                  <a:uFillTx/>
                  <a:latin typeface="Times" pitchFamily="2" charset="0"/>
                  <a:ea typeface="+mn-ea"/>
                  <a:cs typeface="+mn-cs"/>
                </a:rPr>
                <a:t>Security</a:t>
              </a:r>
            </a:p>
            <a:p>
              <a:pPr marL="342900" marR="0" lvl="1" indent="-342900" algn="l" defTabSz="889000" rtl="0" eaLnBrk="1" fontAlgn="auto" latinLnBrk="0" hangingPunct="1">
                <a:lnSpc>
                  <a:spcPct val="100000"/>
                </a:lnSpc>
                <a:spcBef>
                  <a:spcPct val="0"/>
                </a:spcBef>
                <a:spcAft>
                  <a:spcPct val="15000"/>
                </a:spcAft>
                <a:buClrTx/>
                <a:buSzTx/>
                <a:buFont typeface="Wingdings" pitchFamily="2" charset="2"/>
                <a:buChar char="ü"/>
                <a:tabLst/>
                <a:defRPr/>
              </a:pPr>
              <a:r>
                <a:rPr kumimoji="0" lang="en-GB" sz="2400" b="0" i="0" u="none" strike="noStrike" kern="1200" cap="none" spc="0" normalizeH="0" baseline="0" noProof="0" dirty="0">
                  <a:ln>
                    <a:noFill/>
                  </a:ln>
                  <a:solidFill>
                    <a:prstClr val="black">
                      <a:hueOff val="0"/>
                      <a:satOff val="0"/>
                      <a:lumOff val="0"/>
                      <a:alphaOff val="0"/>
                    </a:prstClr>
                  </a:solidFill>
                  <a:effectLst/>
                  <a:uLnTx/>
                  <a:uFillTx/>
                  <a:latin typeface="Times" pitchFamily="2" charset="0"/>
                  <a:ea typeface="+mn-ea"/>
                  <a:cs typeface="+mn-cs"/>
                </a:rPr>
                <a:t>Immutability</a:t>
              </a:r>
              <a:endParaRPr kumimoji="0" lang="en-US" sz="2400" b="0" i="0" u="none" strike="noStrike" kern="1200" cap="none" spc="0" normalizeH="0" baseline="0" noProof="0" dirty="0">
                <a:ln>
                  <a:noFill/>
                </a:ln>
                <a:solidFill>
                  <a:prstClr val="black">
                    <a:hueOff val="0"/>
                    <a:satOff val="0"/>
                    <a:lumOff val="0"/>
                    <a:alphaOff val="0"/>
                  </a:prstClr>
                </a:solidFill>
                <a:effectLst/>
                <a:uLnTx/>
                <a:uFillTx/>
                <a:latin typeface="Times" pitchFamily="2" charset="0"/>
                <a:ea typeface="+mn-ea"/>
                <a:cs typeface="+mn-cs"/>
              </a:endParaRPr>
            </a:p>
            <a:p>
              <a:pPr marL="342900" marR="0" lvl="1" indent="-342900" algn="l" defTabSz="889000" rtl="0" eaLnBrk="1" fontAlgn="auto" latinLnBrk="0" hangingPunct="1">
                <a:lnSpc>
                  <a:spcPct val="100000"/>
                </a:lnSpc>
                <a:spcBef>
                  <a:spcPct val="0"/>
                </a:spcBef>
                <a:spcAft>
                  <a:spcPct val="15000"/>
                </a:spcAft>
                <a:buClrTx/>
                <a:buSzTx/>
                <a:buFont typeface="Wingdings" pitchFamily="2" charset="2"/>
                <a:buChar char="ü"/>
                <a:tabLst/>
                <a:defRPr/>
              </a:pPr>
              <a:r>
                <a:rPr kumimoji="0" lang="en-US" sz="2400" b="0" i="0" u="none" strike="noStrike" kern="1200" cap="none" spc="0" normalizeH="0" baseline="0" noProof="0" dirty="0">
                  <a:ln>
                    <a:noFill/>
                  </a:ln>
                  <a:solidFill>
                    <a:prstClr val="black">
                      <a:hueOff val="0"/>
                      <a:satOff val="0"/>
                      <a:lumOff val="0"/>
                      <a:alphaOff val="0"/>
                    </a:prstClr>
                  </a:solidFill>
                  <a:effectLst/>
                  <a:uLnTx/>
                  <a:uFillTx/>
                  <a:latin typeface="Times" pitchFamily="2" charset="0"/>
                  <a:ea typeface="+mn-ea"/>
                  <a:cs typeface="+mn-cs"/>
                </a:rPr>
                <a:t>Reliability</a:t>
              </a:r>
            </a:p>
            <a:p>
              <a:pPr marL="342900" lvl="1" indent="-342900" defTabSz="889000">
                <a:spcBef>
                  <a:spcPct val="0"/>
                </a:spcBef>
                <a:spcAft>
                  <a:spcPct val="15000"/>
                </a:spcAft>
                <a:buFont typeface="Wingdings" pitchFamily="2" charset="2"/>
                <a:buChar char="ü"/>
              </a:pPr>
              <a:r>
                <a:rPr lang="en-US" sz="2400" dirty="0">
                  <a:solidFill>
                    <a:prstClr val="black">
                      <a:hueOff val="0"/>
                      <a:satOff val="0"/>
                      <a:lumOff val="0"/>
                      <a:alphaOff val="0"/>
                    </a:prstClr>
                  </a:solidFill>
                  <a:latin typeface="Times" pitchFamily="2" charset="0"/>
                </a:rPr>
                <a:t>Process Integrity</a:t>
              </a:r>
            </a:p>
          </p:txBody>
        </p:sp>
      </p:grpSp>
      <p:sp>
        <p:nvSpPr>
          <p:cNvPr id="12" name="TextBox 11">
            <a:extLst>
              <a:ext uri="{FF2B5EF4-FFF2-40B4-BE49-F238E27FC236}">
                <a16:creationId xmlns:a16="http://schemas.microsoft.com/office/drawing/2014/main" id="{C0291183-202B-394A-9BAC-73793CDE6A59}"/>
              </a:ext>
            </a:extLst>
          </p:cNvPr>
          <p:cNvSpPr txBox="1"/>
          <p:nvPr/>
        </p:nvSpPr>
        <p:spPr>
          <a:xfrm>
            <a:off x="624350" y="1623883"/>
            <a:ext cx="465294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pitchFamily="2" charset="0"/>
                <a:ea typeface="+mn-ea"/>
                <a:cs typeface="+mn-cs"/>
              </a:rPr>
              <a:t>What can blockchain do to supply chain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Times"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pitchFamily="2" charset="0"/>
                <a:ea typeface="+mn-ea"/>
                <a:cs typeface="+mn-cs"/>
              </a:rPr>
              <a:t>Globalization and Complexity</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pitchFamily="2" charset="0"/>
                <a:ea typeface="+mn-ea"/>
                <a:cs typeface="+mn-cs"/>
              </a:rPr>
              <a:t>Visibility </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pitchFamily="2" charset="0"/>
                <a:ea typeface="+mn-ea"/>
                <a:cs typeface="+mn-cs"/>
              </a:rPr>
              <a:t>Sustainability </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pitchFamily="2" charset="0"/>
                <a:ea typeface="+mn-ea"/>
                <a:cs typeface="+mn-cs"/>
              </a:rPr>
              <a:t>Counterfeiting</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pitchFamily="2" charset="0"/>
                <a:ea typeface="+mn-ea"/>
                <a:cs typeface="+mn-cs"/>
              </a:rPr>
              <a:t>Risks and Disruptions</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pitchFamily="2" charset="0"/>
                <a:ea typeface="+mn-ea"/>
                <a:cs typeface="+mn-cs"/>
              </a:rPr>
              <a:t>Quality</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pitchFamily="2" charset="0"/>
                <a:ea typeface="+mn-ea"/>
                <a:cs typeface="+mn-cs"/>
              </a:rPr>
              <a:t>… and more</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en-US" sz="2400" b="0" i="0" u="none" strike="noStrike" kern="1200" cap="none" spc="0" normalizeH="0" baseline="0" noProof="0" dirty="0">
              <a:ln>
                <a:noFill/>
              </a:ln>
              <a:solidFill>
                <a:prstClr val="black"/>
              </a:solidFill>
              <a:effectLst/>
              <a:uLnTx/>
              <a:uFillTx/>
              <a:latin typeface="Times" pitchFamily="2" charset="0"/>
              <a:ea typeface="+mn-ea"/>
              <a:cs typeface="+mn-cs"/>
            </a:endParaRPr>
          </a:p>
        </p:txBody>
      </p:sp>
      <p:sp>
        <p:nvSpPr>
          <p:cNvPr id="13" name="TextBox 12">
            <a:extLst>
              <a:ext uri="{FF2B5EF4-FFF2-40B4-BE49-F238E27FC236}">
                <a16:creationId xmlns:a16="http://schemas.microsoft.com/office/drawing/2014/main" id="{CD0D2A1E-1DFC-F248-ADD2-5ED356E13303}"/>
              </a:ext>
            </a:extLst>
          </p:cNvPr>
          <p:cNvSpPr txBox="1"/>
          <p:nvPr/>
        </p:nvSpPr>
        <p:spPr>
          <a:xfrm>
            <a:off x="8204200" y="1623883"/>
            <a:ext cx="35828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pitchFamily="2" charset="0"/>
                <a:ea typeface="+mn-ea"/>
                <a:cs typeface="+mn-cs"/>
              </a:rPr>
              <a:t>Blockchain Capabilities</a:t>
            </a:r>
          </a:p>
        </p:txBody>
      </p:sp>
    </p:spTree>
    <p:extLst>
      <p:ext uri="{BB962C8B-B14F-4D97-AF65-F5344CB8AC3E}">
        <p14:creationId xmlns:p14="http://schemas.microsoft.com/office/powerpoint/2010/main" val="356441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0B1D-1343-F571-22C6-AF6D3A9B7B9D}"/>
              </a:ext>
            </a:extLst>
          </p:cNvPr>
          <p:cNvSpPr>
            <a:spLocks noGrp="1"/>
          </p:cNvSpPr>
          <p:nvPr>
            <p:ph type="title"/>
          </p:nvPr>
        </p:nvSpPr>
        <p:spPr/>
        <p:txBody>
          <a:bodyPr/>
          <a:lstStyle/>
          <a:p>
            <a:r>
              <a:rPr lang="en-US" dirty="0"/>
              <a:t>Blockchain in Practice</a:t>
            </a:r>
          </a:p>
        </p:txBody>
      </p:sp>
      <p:grpSp>
        <p:nvGrpSpPr>
          <p:cNvPr id="4" name="Group 3">
            <a:extLst>
              <a:ext uri="{FF2B5EF4-FFF2-40B4-BE49-F238E27FC236}">
                <a16:creationId xmlns:a16="http://schemas.microsoft.com/office/drawing/2014/main" id="{451A1E86-1646-7AA4-7663-03257AF627AF}"/>
              </a:ext>
            </a:extLst>
          </p:cNvPr>
          <p:cNvGrpSpPr/>
          <p:nvPr/>
        </p:nvGrpSpPr>
        <p:grpSpPr>
          <a:xfrm>
            <a:off x="309855" y="990455"/>
            <a:ext cx="8961772" cy="2203523"/>
            <a:chOff x="309855" y="990455"/>
            <a:chExt cx="11443910" cy="2203523"/>
          </a:xfrm>
        </p:grpSpPr>
        <p:sp>
          <p:nvSpPr>
            <p:cNvPr id="3" name="TextBox 2">
              <a:extLst>
                <a:ext uri="{FF2B5EF4-FFF2-40B4-BE49-F238E27FC236}">
                  <a16:creationId xmlns:a16="http://schemas.microsoft.com/office/drawing/2014/main" id="{19B8AE17-D047-13BF-83A0-DDE1E4DAAADD}"/>
                </a:ext>
              </a:extLst>
            </p:cNvPr>
            <p:cNvSpPr txBox="1"/>
            <p:nvPr/>
          </p:nvSpPr>
          <p:spPr>
            <a:xfrm>
              <a:off x="309855" y="1166842"/>
              <a:ext cx="6782494" cy="1938992"/>
            </a:xfrm>
            <a:prstGeom prst="rect">
              <a:avLst/>
            </a:prstGeom>
            <a:noFill/>
          </p:spPr>
          <p:txBody>
            <a:bodyPr wrap="square" rtlCol="0">
              <a:spAutoFit/>
            </a:bodyPr>
            <a:lstStyle/>
            <a:p>
              <a:pPr marL="342900" indent="-342900">
                <a:buFont typeface="Wingdings" pitchFamily="2" charset="2"/>
                <a:buChar char="§"/>
              </a:pPr>
              <a:r>
                <a:rPr lang="en-US" sz="2400" dirty="0">
                  <a:latin typeface="Georgia" panose="02040502050405020303" pitchFamily="18" charset="0"/>
                </a:rPr>
                <a:t>Increasing number of </a:t>
              </a:r>
              <a:r>
                <a:rPr lang="en-US" sz="2400" b="1" dirty="0">
                  <a:solidFill>
                    <a:srgbClr val="FF0000"/>
                  </a:solidFill>
                  <a:latin typeface="Georgia" panose="02040502050405020303" pitchFamily="18" charset="0"/>
                </a:rPr>
                <a:t>organizations</a:t>
              </a:r>
              <a:r>
                <a:rPr lang="en-US" sz="2400" dirty="0">
                  <a:latin typeface="Georgia" panose="02040502050405020303" pitchFamily="18" charset="0"/>
                </a:rPr>
                <a:t> are implementing blockchain projects in the different sectors</a:t>
              </a:r>
            </a:p>
            <a:p>
              <a:pPr marL="342900" indent="-342900">
                <a:buFont typeface="Wingdings" pitchFamily="2" charset="2"/>
                <a:buChar char="§"/>
              </a:pPr>
              <a:endParaRPr lang="en-US" sz="2400" dirty="0">
                <a:latin typeface="Georgia" panose="02040502050405020303" pitchFamily="18" charset="0"/>
              </a:endParaRPr>
            </a:p>
          </p:txBody>
        </p:sp>
        <p:pic>
          <p:nvPicPr>
            <p:cNvPr id="2050" name="Picture 2" descr="Carrefour - Wikipedia">
              <a:extLst>
                <a:ext uri="{FF2B5EF4-FFF2-40B4-BE49-F238E27FC236}">
                  <a16:creationId xmlns:a16="http://schemas.microsoft.com/office/drawing/2014/main" id="{F9AABA38-3223-11AA-A9D1-DDA957F70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893" y="1061453"/>
              <a:ext cx="922802" cy="6345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6483575-2C6F-447B-F122-CBA29A6EB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7805" y="1674557"/>
              <a:ext cx="929834" cy="9298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nzing AG - Wikipedia">
              <a:extLst>
                <a:ext uri="{FF2B5EF4-FFF2-40B4-BE49-F238E27FC236}">
                  <a16:creationId xmlns:a16="http://schemas.microsoft.com/office/drawing/2014/main" id="{9730DACF-7D29-5920-0DD5-B6FF432343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0703" y="1081787"/>
              <a:ext cx="1325806" cy="5288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mp;M - Wikipedia">
              <a:extLst>
                <a:ext uri="{FF2B5EF4-FFF2-40B4-BE49-F238E27FC236}">
                  <a16:creationId xmlns:a16="http://schemas.microsoft.com/office/drawing/2014/main" id="{699DCED0-7087-0787-3921-0DAB59EE8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7971" y="1818223"/>
              <a:ext cx="899834" cy="59332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AP Moller Maersk Showcase Their Leadership On Sustainability">
              <a:extLst>
                <a:ext uri="{FF2B5EF4-FFF2-40B4-BE49-F238E27FC236}">
                  <a16:creationId xmlns:a16="http://schemas.microsoft.com/office/drawing/2014/main" id="{2D5CC48E-0D7C-C693-DD8A-7CF7DF58A5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0436" y="2429723"/>
              <a:ext cx="1024259" cy="76425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Boeing: Boeing UK - Home">
              <a:extLst>
                <a:ext uri="{FF2B5EF4-FFF2-40B4-BE49-F238E27FC236}">
                  <a16:creationId xmlns:a16="http://schemas.microsoft.com/office/drawing/2014/main" id="{86DA8E76-7B9D-C6AC-1ECA-4D63181D78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008" y="1905595"/>
              <a:ext cx="1240573" cy="46775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Volvo logo">
              <a:extLst>
                <a:ext uri="{FF2B5EF4-FFF2-40B4-BE49-F238E27FC236}">
                  <a16:creationId xmlns:a16="http://schemas.microsoft.com/office/drawing/2014/main" id="{E470D422-079F-5275-B4E3-19CF98765E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4113" y="1800604"/>
              <a:ext cx="1089556" cy="6868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DA71B4E6-FEC6-81B5-DA48-B4B6FA6612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8714" r="37328"/>
            <a:stretch/>
          </p:blipFill>
          <p:spPr bwMode="auto">
            <a:xfrm>
              <a:off x="7378660" y="2450908"/>
              <a:ext cx="1104294" cy="57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Walmart Metaverse: Everything we know so far - Crypto Bulls Club">
              <a:extLst>
                <a:ext uri="{FF2B5EF4-FFF2-40B4-BE49-F238E27FC236}">
                  <a16:creationId xmlns:a16="http://schemas.microsoft.com/office/drawing/2014/main" id="{FD190530-8DBE-011E-C402-7A38BFB3F9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6525" y="1028642"/>
              <a:ext cx="1524000" cy="593328"/>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Home | Daimler Truck">
              <a:extLst>
                <a:ext uri="{FF2B5EF4-FFF2-40B4-BE49-F238E27FC236}">
                  <a16:creationId xmlns:a16="http://schemas.microsoft.com/office/drawing/2014/main" id="{62CC8E02-0FCA-80F1-8045-FCAB989B68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1704" y="2522589"/>
              <a:ext cx="1636971" cy="59332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DB5C8C5-5CA3-E291-AAB6-9151407B1993}"/>
                </a:ext>
              </a:extLst>
            </p:cNvPr>
            <p:cNvSpPr/>
            <p:nvPr/>
          </p:nvSpPr>
          <p:spPr>
            <a:xfrm>
              <a:off x="331620" y="990455"/>
              <a:ext cx="11422145" cy="2165336"/>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latin typeface="Georgia" panose="02040502050405020303" pitchFamily="18" charset="0"/>
              </a:endParaRPr>
            </a:p>
          </p:txBody>
        </p:sp>
      </p:grpSp>
      <p:grpSp>
        <p:nvGrpSpPr>
          <p:cNvPr id="6" name="Group 5">
            <a:extLst>
              <a:ext uri="{FF2B5EF4-FFF2-40B4-BE49-F238E27FC236}">
                <a16:creationId xmlns:a16="http://schemas.microsoft.com/office/drawing/2014/main" id="{83315B5F-6FDE-9250-3A73-63A8FACF5CF2}"/>
              </a:ext>
            </a:extLst>
          </p:cNvPr>
          <p:cNvGrpSpPr/>
          <p:nvPr/>
        </p:nvGrpSpPr>
        <p:grpSpPr>
          <a:xfrm>
            <a:off x="331620" y="3268171"/>
            <a:ext cx="8944728" cy="1697957"/>
            <a:chOff x="331619" y="3268171"/>
            <a:chExt cx="11422145" cy="1697957"/>
          </a:xfrm>
        </p:grpSpPr>
        <p:pic>
          <p:nvPicPr>
            <p:cNvPr id="2072" name="Picture 24" descr="Image result for Pharmaledger logo">
              <a:extLst>
                <a:ext uri="{FF2B5EF4-FFF2-40B4-BE49-F238E27FC236}">
                  <a16:creationId xmlns:a16="http://schemas.microsoft.com/office/drawing/2014/main" id="{F5197D39-8F56-7375-2701-FBF6E6B81A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65506" y="3403303"/>
              <a:ext cx="1561545" cy="73818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The MediLedger Network">
              <a:extLst>
                <a:ext uri="{FF2B5EF4-FFF2-40B4-BE49-F238E27FC236}">
                  <a16:creationId xmlns:a16="http://schemas.microsoft.com/office/drawing/2014/main" id="{35FD9A03-CE20-C739-8452-52F99CADBA1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7687" y="3314873"/>
              <a:ext cx="1701133" cy="8930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MOBI Logo 8_Transparent Large - Black (1) - NewCities">
              <a:extLst>
                <a:ext uri="{FF2B5EF4-FFF2-40B4-BE49-F238E27FC236}">
                  <a16:creationId xmlns:a16="http://schemas.microsoft.com/office/drawing/2014/main" id="{BC4EBD1D-F4DB-17D4-CCC4-B44D1B5ED3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40011" y="4257551"/>
              <a:ext cx="1557230" cy="50772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Enterprise Ethereum Alliance Logo">
              <a:extLst>
                <a:ext uri="{FF2B5EF4-FFF2-40B4-BE49-F238E27FC236}">
                  <a16:creationId xmlns:a16="http://schemas.microsoft.com/office/drawing/2014/main" id="{C35A6CC0-C1F3-A775-4E41-145EB65186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87395" y="3394324"/>
              <a:ext cx="1744498" cy="1344766"/>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C3AF77FE-1159-BADE-A9F1-0492BB807EB5}"/>
                </a:ext>
              </a:extLst>
            </p:cNvPr>
            <p:cNvSpPr/>
            <p:nvPr/>
          </p:nvSpPr>
          <p:spPr>
            <a:xfrm>
              <a:off x="331619" y="3268171"/>
              <a:ext cx="11422145" cy="1648583"/>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latin typeface="Georgia" panose="02040502050405020303" pitchFamily="18" charset="0"/>
              </a:endParaRPr>
            </a:p>
          </p:txBody>
        </p:sp>
        <p:sp>
          <p:nvSpPr>
            <p:cNvPr id="10" name="TextBox 9">
              <a:extLst>
                <a:ext uri="{FF2B5EF4-FFF2-40B4-BE49-F238E27FC236}">
                  <a16:creationId xmlns:a16="http://schemas.microsoft.com/office/drawing/2014/main" id="{8159318F-4C4C-5384-2B4D-CA1BBD8969AA}"/>
                </a:ext>
              </a:extLst>
            </p:cNvPr>
            <p:cNvSpPr txBox="1"/>
            <p:nvPr/>
          </p:nvSpPr>
          <p:spPr>
            <a:xfrm>
              <a:off x="341721" y="3396468"/>
              <a:ext cx="6170289" cy="1569660"/>
            </a:xfrm>
            <a:prstGeom prst="rect">
              <a:avLst/>
            </a:prstGeom>
            <a:noFill/>
          </p:spPr>
          <p:txBody>
            <a:bodyPr wrap="square" rtlCol="0">
              <a:spAutoFit/>
            </a:bodyPr>
            <a:lstStyle/>
            <a:p>
              <a:pPr marL="342900" indent="-342900">
                <a:buFont typeface="Wingdings" pitchFamily="2" charset="2"/>
                <a:buChar char="§"/>
              </a:pPr>
              <a:r>
                <a:rPr lang="en-US" sz="2400" dirty="0">
                  <a:latin typeface="Georgia" panose="02040502050405020303" pitchFamily="18" charset="0"/>
                </a:rPr>
                <a:t>Increasing number of </a:t>
              </a:r>
              <a:r>
                <a:rPr lang="en-US" sz="2400" b="1" dirty="0">
                  <a:solidFill>
                    <a:srgbClr val="FF0000"/>
                  </a:solidFill>
                  <a:latin typeface="Georgia" panose="02040502050405020303" pitchFamily="18" charset="0"/>
                </a:rPr>
                <a:t>blockchain consortia </a:t>
              </a:r>
              <a:r>
                <a:rPr lang="en-US" sz="2400" dirty="0">
                  <a:latin typeface="Georgia" panose="02040502050405020303" pitchFamily="18" charset="0"/>
                </a:rPr>
                <a:t>focusing on business and supply chain applications</a:t>
              </a:r>
            </a:p>
          </p:txBody>
        </p:sp>
      </p:grpSp>
      <p:grpSp>
        <p:nvGrpSpPr>
          <p:cNvPr id="7" name="Group 6">
            <a:extLst>
              <a:ext uri="{FF2B5EF4-FFF2-40B4-BE49-F238E27FC236}">
                <a16:creationId xmlns:a16="http://schemas.microsoft.com/office/drawing/2014/main" id="{936A56EA-4A90-96A9-5816-1534401F8247}"/>
              </a:ext>
            </a:extLst>
          </p:cNvPr>
          <p:cNvGrpSpPr/>
          <p:nvPr/>
        </p:nvGrpSpPr>
        <p:grpSpPr>
          <a:xfrm>
            <a:off x="326899" y="5189975"/>
            <a:ext cx="8944728" cy="1614531"/>
            <a:chOff x="331619" y="5174439"/>
            <a:chExt cx="11422145" cy="1614531"/>
          </a:xfrm>
        </p:grpSpPr>
        <p:pic>
          <p:nvPicPr>
            <p:cNvPr id="2084" name="Picture 36" descr="IBM Blockchain and Supply Chain (@IBMBlockchain) / Twitter">
              <a:extLst>
                <a:ext uri="{FF2B5EF4-FFF2-40B4-BE49-F238E27FC236}">
                  <a16:creationId xmlns:a16="http://schemas.microsoft.com/office/drawing/2014/main" id="{CDF5EA79-CCC0-6833-E550-3565FCB1E0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65212" y="5174440"/>
              <a:ext cx="1867965" cy="811752"/>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TextileGenesis™ | LinkedIn">
              <a:extLst>
                <a:ext uri="{FF2B5EF4-FFF2-40B4-BE49-F238E27FC236}">
                  <a16:creationId xmlns:a16="http://schemas.microsoft.com/office/drawing/2014/main" id="{94F36CE4-85BB-08B2-483D-749AEA781B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35223" y="5904791"/>
              <a:ext cx="1980381" cy="884179"/>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ndustrial Supply Chain Traceability | Circulor">
              <a:extLst>
                <a:ext uri="{FF2B5EF4-FFF2-40B4-BE49-F238E27FC236}">
                  <a16:creationId xmlns:a16="http://schemas.microsoft.com/office/drawing/2014/main" id="{E26AC8AA-2CEB-7FAE-E668-C03B13FB4A6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20710" y="5285704"/>
              <a:ext cx="1867965" cy="700487"/>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Press Releases | ConsenSys">
              <a:extLst>
                <a:ext uri="{FF2B5EF4-FFF2-40B4-BE49-F238E27FC236}">
                  <a16:creationId xmlns:a16="http://schemas.microsoft.com/office/drawing/2014/main" id="{DFB4514B-CB7D-0B30-CCBB-B9804CA27B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05097" y="5844618"/>
              <a:ext cx="1388197" cy="8841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A16B202-C496-57BE-093A-BF3EAFA9E95E}"/>
                </a:ext>
              </a:extLst>
            </p:cNvPr>
            <p:cNvSpPr txBox="1"/>
            <p:nvPr/>
          </p:nvSpPr>
          <p:spPr>
            <a:xfrm>
              <a:off x="341722" y="5515884"/>
              <a:ext cx="5231176" cy="830997"/>
            </a:xfrm>
            <a:prstGeom prst="rect">
              <a:avLst/>
            </a:prstGeom>
            <a:noFill/>
          </p:spPr>
          <p:txBody>
            <a:bodyPr wrap="square" rtlCol="0">
              <a:spAutoFit/>
            </a:bodyPr>
            <a:lstStyle/>
            <a:p>
              <a:pPr marL="342900" indent="-342900">
                <a:buFont typeface="Wingdings" pitchFamily="2" charset="2"/>
                <a:buChar char="§"/>
              </a:pPr>
              <a:r>
                <a:rPr lang="en-US" sz="2400" dirty="0">
                  <a:latin typeface="Georgia" panose="02040502050405020303" pitchFamily="18" charset="0"/>
                </a:rPr>
                <a:t>Increasing number of </a:t>
              </a:r>
              <a:r>
                <a:rPr lang="en-US" sz="2400" b="1" dirty="0">
                  <a:solidFill>
                    <a:srgbClr val="FF0000"/>
                  </a:solidFill>
                  <a:latin typeface="Georgia" panose="02040502050405020303" pitchFamily="18" charset="0"/>
                </a:rPr>
                <a:t>blockchain providers</a:t>
              </a:r>
            </a:p>
          </p:txBody>
        </p:sp>
        <p:sp>
          <p:nvSpPr>
            <p:cNvPr id="12" name="Rounded Rectangle 11">
              <a:extLst>
                <a:ext uri="{FF2B5EF4-FFF2-40B4-BE49-F238E27FC236}">
                  <a16:creationId xmlns:a16="http://schemas.microsoft.com/office/drawing/2014/main" id="{25EDA0EF-9D00-204A-9FBA-2BED3BCC987D}"/>
                </a:ext>
              </a:extLst>
            </p:cNvPr>
            <p:cNvSpPr/>
            <p:nvPr/>
          </p:nvSpPr>
          <p:spPr>
            <a:xfrm>
              <a:off x="331619" y="5174439"/>
              <a:ext cx="11422145" cy="1436426"/>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latin typeface="Georgia" panose="02040502050405020303" pitchFamily="18" charset="0"/>
              </a:endParaRPr>
            </a:p>
          </p:txBody>
        </p:sp>
      </p:grpSp>
      <p:sp>
        <p:nvSpPr>
          <p:cNvPr id="13" name="TextBox 12">
            <a:extLst>
              <a:ext uri="{FF2B5EF4-FFF2-40B4-BE49-F238E27FC236}">
                <a16:creationId xmlns:a16="http://schemas.microsoft.com/office/drawing/2014/main" id="{F0CD7C57-2CC8-5F9F-88F6-48FEC130802C}"/>
              </a:ext>
            </a:extLst>
          </p:cNvPr>
          <p:cNvSpPr txBox="1"/>
          <p:nvPr/>
        </p:nvSpPr>
        <p:spPr>
          <a:xfrm>
            <a:off x="9648624" y="4037945"/>
            <a:ext cx="2611322" cy="769441"/>
          </a:xfrm>
          <a:prstGeom prst="rect">
            <a:avLst/>
          </a:prstGeom>
          <a:noFill/>
        </p:spPr>
        <p:txBody>
          <a:bodyPr wrap="square" rtlCol="0">
            <a:spAutoFit/>
          </a:bodyPr>
          <a:lstStyle/>
          <a:p>
            <a:r>
              <a:rPr lang="en-GB" sz="1100" dirty="0"/>
              <a:t>Ahmed and </a:t>
            </a:r>
            <a:r>
              <a:rPr lang="en-GB" sz="1100" dirty="0" err="1"/>
              <a:t>MacCarthy</a:t>
            </a:r>
            <a:r>
              <a:rPr lang="en-GB" sz="1100" dirty="0"/>
              <a:t> (2022). Blockchain technology in the supply chain: learning from emerging ecosystems and industry consortia </a:t>
            </a:r>
          </a:p>
        </p:txBody>
      </p:sp>
      <p:pic>
        <p:nvPicPr>
          <p:cNvPr id="14" name="Picture 13">
            <a:extLst>
              <a:ext uri="{FF2B5EF4-FFF2-40B4-BE49-F238E27FC236}">
                <a16:creationId xmlns:a16="http://schemas.microsoft.com/office/drawing/2014/main" id="{25A3DFEC-66AE-75F8-7C45-A93F8C08A4C2}"/>
              </a:ext>
            </a:extLst>
          </p:cNvPr>
          <p:cNvPicPr>
            <a:picLocks noChangeAspect="1"/>
          </p:cNvPicPr>
          <p:nvPr/>
        </p:nvPicPr>
        <p:blipFill>
          <a:blip r:embed="rId20"/>
          <a:stretch>
            <a:fillRect/>
          </a:stretch>
        </p:blipFill>
        <p:spPr>
          <a:xfrm>
            <a:off x="6514689" y="4094737"/>
            <a:ext cx="1318188" cy="738185"/>
          </a:xfrm>
          <a:prstGeom prst="rect">
            <a:avLst/>
          </a:prstGeom>
        </p:spPr>
      </p:pic>
      <p:pic>
        <p:nvPicPr>
          <p:cNvPr id="15" name="Picture 2" descr="COMPUTEX TAIPEI-Product Info.-SettleMint Blockchain-Platform-as-a-Service-Flanders  Investment &amp; Trade">
            <a:extLst>
              <a:ext uri="{FF2B5EF4-FFF2-40B4-BE49-F238E27FC236}">
                <a16:creationId xmlns:a16="http://schemas.microsoft.com/office/drawing/2014/main" id="{CE958E6D-1CB3-527A-C535-01CE27C211B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50211" y="5434888"/>
            <a:ext cx="1342084" cy="89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64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E02910-CAE4-684D-9F3A-C18BFBB3C6BA}"/>
              </a:ext>
            </a:extLst>
          </p:cNvPr>
          <p:cNvSpPr>
            <a:spLocks noGrp="1"/>
          </p:cNvSpPr>
          <p:nvPr>
            <p:ph type="ctrTitle"/>
          </p:nvPr>
        </p:nvSpPr>
        <p:spPr/>
        <p:txBody>
          <a:bodyPr>
            <a:normAutofit fontScale="90000"/>
          </a:bodyPr>
          <a:lstStyle/>
          <a:p>
            <a:r>
              <a:rPr lang="en-US" dirty="0"/>
              <a:t>Blockchain Supply Chain Applications -   Case Studies</a:t>
            </a:r>
          </a:p>
        </p:txBody>
      </p:sp>
      <p:sp>
        <p:nvSpPr>
          <p:cNvPr id="6" name="Text Placeholder 5">
            <a:extLst>
              <a:ext uri="{FF2B5EF4-FFF2-40B4-BE49-F238E27FC236}">
                <a16:creationId xmlns:a16="http://schemas.microsoft.com/office/drawing/2014/main" id="{FD8791B4-6248-4CF2-EADD-C4B3FA1FF3F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7309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6073CF-359C-D592-B88D-93C4BF2159AF}"/>
              </a:ext>
            </a:extLst>
          </p:cNvPr>
          <p:cNvSpPr>
            <a:spLocks noGrp="1"/>
          </p:cNvSpPr>
          <p:nvPr>
            <p:ph type="ctrTitle"/>
          </p:nvPr>
        </p:nvSpPr>
        <p:spPr/>
        <p:txBody>
          <a:bodyPr/>
          <a:lstStyle/>
          <a:p>
            <a:r>
              <a:rPr lang="en-US" dirty="0"/>
              <a:t>Textile Supply Chain</a:t>
            </a:r>
          </a:p>
        </p:txBody>
      </p:sp>
      <p:pic>
        <p:nvPicPr>
          <p:cNvPr id="9" name="Picture 2" descr="Lenzing AG - Wikipedia">
            <a:extLst>
              <a:ext uri="{FF2B5EF4-FFF2-40B4-BE49-F238E27FC236}">
                <a16:creationId xmlns:a16="http://schemas.microsoft.com/office/drawing/2014/main" id="{B348941E-E91E-BAC0-5B24-7D951C28D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87964"/>
            <a:ext cx="4735850" cy="19700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FE3A759-6D83-7196-0E34-DD9D80255D08}"/>
              </a:ext>
            </a:extLst>
          </p:cNvPr>
          <p:cNvSpPr txBox="1"/>
          <p:nvPr/>
        </p:nvSpPr>
        <p:spPr>
          <a:xfrm>
            <a:off x="4929077" y="5761335"/>
            <a:ext cx="7262923" cy="923330"/>
          </a:xfrm>
          <a:prstGeom prst="rect">
            <a:avLst/>
          </a:prstGeom>
          <a:noFill/>
        </p:spPr>
        <p:txBody>
          <a:bodyPr wrap="square">
            <a:spAutoFit/>
          </a:bodyPr>
          <a:lstStyle/>
          <a:p>
            <a:r>
              <a:rPr lang="en-GB" b="0" i="0" dirty="0">
                <a:solidFill>
                  <a:schemeClr val="bg1"/>
                </a:solidFill>
                <a:effectLst/>
                <a:latin typeface="Arial" panose="020B0604020202020204" pitchFamily="34" charset="0"/>
              </a:rPr>
              <a:t>Ahmed, W.A. and </a:t>
            </a:r>
            <a:r>
              <a:rPr lang="en-GB" b="0" i="0" dirty="0" err="1">
                <a:solidFill>
                  <a:schemeClr val="bg1"/>
                </a:solidFill>
                <a:effectLst/>
                <a:latin typeface="Arial" panose="020B0604020202020204" pitchFamily="34" charset="0"/>
              </a:rPr>
              <a:t>MacCarthy</a:t>
            </a:r>
            <a:r>
              <a:rPr lang="en-GB" b="0" i="0" dirty="0">
                <a:solidFill>
                  <a:schemeClr val="bg1"/>
                </a:solidFill>
                <a:effectLst/>
                <a:latin typeface="Arial" panose="020B0604020202020204" pitchFamily="34" charset="0"/>
              </a:rPr>
              <a:t>, B.L., 2021. Blockchain-enabled supply chain traceability in the textile and apparel supply chain: A case study of the </a:t>
            </a:r>
            <a:r>
              <a:rPr lang="en-GB" b="0" i="0" dirty="0" err="1">
                <a:solidFill>
                  <a:schemeClr val="bg1"/>
                </a:solidFill>
                <a:effectLst/>
                <a:latin typeface="Arial" panose="020B0604020202020204" pitchFamily="34" charset="0"/>
              </a:rPr>
              <a:t>fiber</a:t>
            </a:r>
            <a:r>
              <a:rPr lang="en-GB" b="0" i="0" dirty="0">
                <a:solidFill>
                  <a:schemeClr val="bg1"/>
                </a:solidFill>
                <a:effectLst/>
                <a:latin typeface="Arial" panose="020B0604020202020204" pitchFamily="34" charset="0"/>
              </a:rPr>
              <a:t> producer, </a:t>
            </a:r>
            <a:r>
              <a:rPr lang="en-GB" b="0" i="0" dirty="0" err="1">
                <a:solidFill>
                  <a:schemeClr val="bg1"/>
                </a:solidFill>
                <a:effectLst/>
                <a:latin typeface="Arial" panose="020B0604020202020204" pitchFamily="34" charset="0"/>
              </a:rPr>
              <a:t>Lenzing</a:t>
            </a:r>
            <a:r>
              <a:rPr lang="en-GB" b="0" i="0" dirty="0">
                <a:solidFill>
                  <a:schemeClr val="bg1"/>
                </a:solidFill>
                <a:effectLst/>
                <a:latin typeface="Arial" panose="020B0604020202020204" pitchFamily="34" charset="0"/>
              </a:rPr>
              <a:t>. </a:t>
            </a:r>
            <a:r>
              <a:rPr lang="en-GB" b="0" i="1" dirty="0">
                <a:solidFill>
                  <a:schemeClr val="bg1"/>
                </a:solidFill>
                <a:effectLst/>
                <a:latin typeface="Arial" panose="020B0604020202020204" pitchFamily="34" charset="0"/>
              </a:rPr>
              <a:t>Sustainability</a:t>
            </a:r>
            <a:r>
              <a:rPr lang="en-GB" b="0" i="0" dirty="0">
                <a:solidFill>
                  <a:schemeClr val="bg1"/>
                </a:solidFill>
                <a:effectLst/>
                <a:latin typeface="Arial" panose="020B0604020202020204" pitchFamily="34" charset="0"/>
              </a:rPr>
              <a:t>, </a:t>
            </a:r>
            <a:r>
              <a:rPr lang="en-GB" b="0" i="1" dirty="0">
                <a:solidFill>
                  <a:schemeClr val="bg1"/>
                </a:solidFill>
                <a:effectLst/>
                <a:latin typeface="Arial" panose="020B0604020202020204" pitchFamily="34" charset="0"/>
              </a:rPr>
              <a:t>13</a:t>
            </a:r>
            <a:r>
              <a:rPr lang="en-GB" b="0" i="0" dirty="0">
                <a:solidFill>
                  <a:schemeClr val="bg1"/>
                </a:solidFill>
                <a:effectLst/>
                <a:latin typeface="Arial" panose="020B0604020202020204" pitchFamily="34" charset="0"/>
              </a:rPr>
              <a:t>(19), p.10496.</a:t>
            </a:r>
            <a:endParaRPr lang="en-US" dirty="0">
              <a:solidFill>
                <a:schemeClr val="bg1"/>
              </a:solidFill>
            </a:endParaRPr>
          </a:p>
        </p:txBody>
      </p:sp>
    </p:spTree>
    <p:extLst>
      <p:ext uri="{BB962C8B-B14F-4D97-AF65-F5344CB8AC3E}">
        <p14:creationId xmlns:p14="http://schemas.microsoft.com/office/powerpoint/2010/main" val="3127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8BBA-35A0-8D45-9557-D7B58CC81E0C}"/>
              </a:ext>
            </a:extLst>
          </p:cNvPr>
          <p:cNvSpPr>
            <a:spLocks noGrp="1"/>
          </p:cNvSpPr>
          <p:nvPr>
            <p:ph type="title"/>
          </p:nvPr>
        </p:nvSpPr>
        <p:spPr/>
        <p:txBody>
          <a:bodyPr>
            <a:normAutofit/>
          </a:bodyPr>
          <a:lstStyle/>
          <a:p>
            <a:r>
              <a:rPr lang="en-US" dirty="0" err="1"/>
              <a:t>Lenzing</a:t>
            </a:r>
            <a:r>
              <a:rPr lang="en-US" dirty="0"/>
              <a:t> AG – Manmade Cellulose Fiber Producer</a:t>
            </a:r>
          </a:p>
        </p:txBody>
      </p:sp>
      <p:sp>
        <p:nvSpPr>
          <p:cNvPr id="4" name="TextBox 3">
            <a:extLst>
              <a:ext uri="{FF2B5EF4-FFF2-40B4-BE49-F238E27FC236}">
                <a16:creationId xmlns:a16="http://schemas.microsoft.com/office/drawing/2014/main" id="{EAE7EFCC-8714-EB44-AC44-26CF4FF44CF6}"/>
              </a:ext>
            </a:extLst>
          </p:cNvPr>
          <p:cNvSpPr txBox="1"/>
          <p:nvPr/>
        </p:nvSpPr>
        <p:spPr>
          <a:xfrm>
            <a:off x="454227" y="1564194"/>
            <a:ext cx="6364705" cy="3729611"/>
          </a:xfrm>
          <a:prstGeom prst="rect">
            <a:avLst/>
          </a:prstGeom>
          <a:noFill/>
        </p:spPr>
        <p:txBody>
          <a:bodyPr wrap="square" rtlCol="0">
            <a:spAutoFit/>
          </a:bodyPr>
          <a:lstStyle/>
          <a:p>
            <a:pPr marL="342900" indent="-342900">
              <a:lnSpc>
                <a:spcPct val="150000"/>
              </a:lnSpc>
              <a:buFont typeface="Wingdings" pitchFamily="2" charset="2"/>
              <a:buChar char="§"/>
            </a:pPr>
            <a:r>
              <a:rPr lang="en-US" sz="2000" dirty="0">
                <a:latin typeface="Georgia" panose="02040502050405020303" pitchFamily="18" charset="0"/>
              </a:rPr>
              <a:t>A world leading manmade cellulose fiber producer (made from wood).</a:t>
            </a:r>
          </a:p>
          <a:p>
            <a:pPr marL="342900" indent="-342900">
              <a:lnSpc>
                <a:spcPct val="150000"/>
              </a:lnSpc>
              <a:buFont typeface="Wingdings" pitchFamily="2" charset="2"/>
              <a:buChar char="§"/>
            </a:pPr>
            <a:r>
              <a:rPr lang="en-US" sz="2000" dirty="0">
                <a:latin typeface="Georgia" panose="02040502050405020303" pitchFamily="18" charset="0"/>
              </a:rPr>
              <a:t>Three types of fibers: Viscose, Modal, and Lyocell.</a:t>
            </a:r>
          </a:p>
          <a:p>
            <a:pPr marL="342900" indent="-342900">
              <a:lnSpc>
                <a:spcPct val="150000"/>
              </a:lnSpc>
              <a:buFont typeface="Wingdings" pitchFamily="2" charset="2"/>
              <a:buChar char="§"/>
            </a:pPr>
            <a:r>
              <a:rPr lang="en-US" sz="2000" dirty="0">
                <a:latin typeface="Georgia" panose="02040502050405020303" pitchFamily="18" charset="0"/>
              </a:rPr>
              <a:t>Three downstream applications, i.e., Textile, non-woven and industrial applications.</a:t>
            </a:r>
          </a:p>
          <a:p>
            <a:pPr marL="342900" indent="-342900">
              <a:lnSpc>
                <a:spcPct val="150000"/>
              </a:lnSpc>
              <a:buFont typeface="Wingdings" pitchFamily="2" charset="2"/>
              <a:buChar char="§"/>
            </a:pPr>
            <a:r>
              <a:rPr lang="en-US" sz="2000" dirty="0">
                <a:latin typeface="Georgia" panose="02040502050405020303" pitchFamily="18" charset="0"/>
              </a:rPr>
              <a:t>Highly sustainable manufacturing processes (i.e., use of </a:t>
            </a:r>
            <a:r>
              <a:rPr lang="en-US" sz="2000" dirty="0" err="1">
                <a:latin typeface="Georgia" panose="02040502050405020303" pitchFamily="18" charset="0"/>
              </a:rPr>
              <a:t>Refibra</a:t>
            </a:r>
            <a:r>
              <a:rPr lang="en-US" sz="2000" dirty="0">
                <a:latin typeface="Georgia" panose="02040502050405020303" pitchFamily="18" charset="0"/>
              </a:rPr>
              <a:t> technology that use 30% recycled cotton in fiber production).</a:t>
            </a:r>
          </a:p>
        </p:txBody>
      </p:sp>
      <p:pic>
        <p:nvPicPr>
          <p:cNvPr id="5" name="Picture 4">
            <a:extLst>
              <a:ext uri="{FF2B5EF4-FFF2-40B4-BE49-F238E27FC236}">
                <a16:creationId xmlns:a16="http://schemas.microsoft.com/office/drawing/2014/main" id="{0270D111-67BD-1C41-BD10-965E8AA98EAB}"/>
              </a:ext>
            </a:extLst>
          </p:cNvPr>
          <p:cNvPicPr>
            <a:picLocks noChangeAspect="1"/>
          </p:cNvPicPr>
          <p:nvPr/>
        </p:nvPicPr>
        <p:blipFill>
          <a:blip r:embed="rId2"/>
          <a:stretch>
            <a:fillRect/>
          </a:stretch>
        </p:blipFill>
        <p:spPr>
          <a:xfrm>
            <a:off x="6989469" y="1923319"/>
            <a:ext cx="4858124" cy="3683397"/>
          </a:xfrm>
          <a:prstGeom prst="rect">
            <a:avLst/>
          </a:prstGeom>
        </p:spPr>
      </p:pic>
      <p:sp>
        <p:nvSpPr>
          <p:cNvPr id="3" name="TextBox 2">
            <a:extLst>
              <a:ext uri="{FF2B5EF4-FFF2-40B4-BE49-F238E27FC236}">
                <a16:creationId xmlns:a16="http://schemas.microsoft.com/office/drawing/2014/main" id="{54535570-7AB6-607E-5AA4-37EA5FB082EF}"/>
              </a:ext>
            </a:extLst>
          </p:cNvPr>
          <p:cNvSpPr txBox="1"/>
          <p:nvPr/>
        </p:nvSpPr>
        <p:spPr>
          <a:xfrm>
            <a:off x="9609256" y="6451239"/>
            <a:ext cx="2581156" cy="307777"/>
          </a:xfrm>
          <a:prstGeom prst="rect">
            <a:avLst/>
          </a:prstGeom>
          <a:noFill/>
        </p:spPr>
        <p:txBody>
          <a:bodyPr wrap="none" rtlCol="0">
            <a:spAutoFit/>
          </a:bodyPr>
          <a:lstStyle/>
          <a:p>
            <a:r>
              <a:rPr lang="en-US" sz="1400" dirty="0">
                <a:latin typeface="Georgia" panose="02040502050405020303" pitchFamily="18" charset="0"/>
              </a:rPr>
              <a:t>Ahmed and </a:t>
            </a:r>
            <a:r>
              <a:rPr lang="en-US" sz="1400" dirty="0" err="1">
                <a:latin typeface="Georgia" panose="02040502050405020303" pitchFamily="18" charset="0"/>
              </a:rPr>
              <a:t>MacCarthy</a:t>
            </a:r>
            <a:r>
              <a:rPr lang="en-US" sz="1400" dirty="0">
                <a:latin typeface="Georgia" panose="02040502050405020303" pitchFamily="18" charset="0"/>
              </a:rPr>
              <a:t> (2021)</a:t>
            </a:r>
          </a:p>
        </p:txBody>
      </p:sp>
    </p:spTree>
    <p:extLst>
      <p:ext uri="{BB962C8B-B14F-4D97-AF65-F5344CB8AC3E}">
        <p14:creationId xmlns:p14="http://schemas.microsoft.com/office/powerpoint/2010/main" val="78590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Lenzing</a:t>
            </a:r>
            <a:r>
              <a:rPr lang="en-GB" dirty="0"/>
              <a:t> Group Products Offering</a:t>
            </a:r>
          </a:p>
        </p:txBody>
      </p:sp>
      <p:graphicFrame>
        <p:nvGraphicFramePr>
          <p:cNvPr id="8" name="Diagram 7"/>
          <p:cNvGraphicFramePr/>
          <p:nvPr>
            <p:extLst>
              <p:ext uri="{D42A27DB-BD31-4B8C-83A1-F6EECF244321}">
                <p14:modId xmlns:p14="http://schemas.microsoft.com/office/powerpoint/2010/main" val="3603476266"/>
              </p:ext>
            </p:extLst>
          </p:nvPr>
        </p:nvGraphicFramePr>
        <p:xfrm>
          <a:off x="467170" y="1277258"/>
          <a:ext cx="5991687" cy="4971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0" name="Picture 2" descr="Lenzing AG - Wikipedia">
            <a:extLst>
              <a:ext uri="{FF2B5EF4-FFF2-40B4-BE49-F238E27FC236}">
                <a16:creationId xmlns:a16="http://schemas.microsoft.com/office/drawing/2014/main" id="{27DB8DE9-3B60-F55E-44D6-57E234D05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0686" y="5384800"/>
            <a:ext cx="2351314" cy="13742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180AD3-00CA-75D8-A4F3-FDC6FE08AFF7}"/>
              </a:ext>
            </a:extLst>
          </p:cNvPr>
          <p:cNvPicPr>
            <a:picLocks noChangeAspect="1"/>
          </p:cNvPicPr>
          <p:nvPr/>
        </p:nvPicPr>
        <p:blipFill>
          <a:blip r:embed="rId8"/>
          <a:stretch>
            <a:fillRect/>
          </a:stretch>
        </p:blipFill>
        <p:spPr>
          <a:xfrm>
            <a:off x="6989469" y="1277258"/>
            <a:ext cx="4858124" cy="3683397"/>
          </a:xfrm>
          <a:prstGeom prst="rect">
            <a:avLst/>
          </a:prstGeom>
        </p:spPr>
      </p:pic>
    </p:spTree>
    <p:extLst>
      <p:ext uri="{BB962C8B-B14F-4D97-AF65-F5344CB8AC3E}">
        <p14:creationId xmlns:p14="http://schemas.microsoft.com/office/powerpoint/2010/main" val="240044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BC80D-15C4-F84E-9C7D-0F6C79473847}"/>
              </a:ext>
            </a:extLst>
          </p:cNvPr>
          <p:cNvSpPr>
            <a:spLocks noGrp="1"/>
          </p:cNvSpPr>
          <p:nvPr>
            <p:ph type="title"/>
          </p:nvPr>
        </p:nvSpPr>
        <p:spPr/>
        <p:txBody>
          <a:bodyPr>
            <a:normAutofit/>
          </a:bodyPr>
          <a:lstStyle/>
          <a:p>
            <a:r>
              <a:rPr lang="en-US" dirty="0" err="1"/>
              <a:t>Lenzing</a:t>
            </a:r>
            <a:r>
              <a:rPr lang="en-US" dirty="0"/>
              <a:t> AG – Manmade Cellulose Fiber Producer</a:t>
            </a:r>
          </a:p>
        </p:txBody>
      </p:sp>
      <p:graphicFrame>
        <p:nvGraphicFramePr>
          <p:cNvPr id="3" name="Table 2">
            <a:extLst>
              <a:ext uri="{FF2B5EF4-FFF2-40B4-BE49-F238E27FC236}">
                <a16:creationId xmlns:a16="http://schemas.microsoft.com/office/drawing/2014/main" id="{1F309994-319B-394F-801B-954DA53AA021}"/>
              </a:ext>
            </a:extLst>
          </p:cNvPr>
          <p:cNvGraphicFramePr>
            <a:graphicFrameLocks noGrp="1"/>
          </p:cNvGraphicFramePr>
          <p:nvPr/>
        </p:nvGraphicFramePr>
        <p:xfrm>
          <a:off x="756393" y="979649"/>
          <a:ext cx="10355283" cy="5516154"/>
        </p:xfrm>
        <a:graphic>
          <a:graphicData uri="http://schemas.openxmlformats.org/drawingml/2006/table">
            <a:tbl>
              <a:tblPr firstRow="1" bandRow="1">
                <a:tableStyleId>{5C22544A-7EE6-4342-B048-85BDC9FD1C3A}</a:tableStyleId>
              </a:tblPr>
              <a:tblGrid>
                <a:gridCol w="2316477">
                  <a:extLst>
                    <a:ext uri="{9D8B030D-6E8A-4147-A177-3AD203B41FA5}">
                      <a16:colId xmlns:a16="http://schemas.microsoft.com/office/drawing/2014/main" val="2443359825"/>
                    </a:ext>
                  </a:extLst>
                </a:gridCol>
                <a:gridCol w="3506021">
                  <a:extLst>
                    <a:ext uri="{9D8B030D-6E8A-4147-A177-3AD203B41FA5}">
                      <a16:colId xmlns:a16="http://schemas.microsoft.com/office/drawing/2014/main" val="3199479000"/>
                    </a:ext>
                  </a:extLst>
                </a:gridCol>
                <a:gridCol w="1940834">
                  <a:extLst>
                    <a:ext uri="{9D8B030D-6E8A-4147-A177-3AD203B41FA5}">
                      <a16:colId xmlns:a16="http://schemas.microsoft.com/office/drawing/2014/main" val="3050637797"/>
                    </a:ext>
                  </a:extLst>
                </a:gridCol>
                <a:gridCol w="2591951">
                  <a:extLst>
                    <a:ext uri="{9D8B030D-6E8A-4147-A177-3AD203B41FA5}">
                      <a16:colId xmlns:a16="http://schemas.microsoft.com/office/drawing/2014/main" val="2264626638"/>
                    </a:ext>
                  </a:extLst>
                </a:gridCol>
              </a:tblGrid>
              <a:tr h="348936">
                <a:tc>
                  <a:txBody>
                    <a:bodyPr/>
                    <a:lstStyle/>
                    <a:p>
                      <a:endParaRPr lang="en-GB" sz="1600">
                        <a:effectLst/>
                        <a:latin typeface="Times" pitchFamily="2" charset="0"/>
                        <a:cs typeface="Times New Roman" panose="02020603050405020304" pitchFamily="18" charset="0"/>
                      </a:endParaRPr>
                    </a:p>
                  </a:txBody>
                  <a:tcPr marL="73840" marR="73840" marT="36920" marB="36920" anchor="ctr"/>
                </a:tc>
                <a:tc>
                  <a:txBody>
                    <a:bodyPr/>
                    <a:lstStyle/>
                    <a:p>
                      <a:pPr algn="ctr">
                        <a:lnSpc>
                          <a:spcPts val="1300"/>
                        </a:lnSpc>
                      </a:pPr>
                      <a:r>
                        <a:rPr lang="en-US" sz="1600" kern="1200">
                          <a:effectLst/>
                          <a:latin typeface="Times" pitchFamily="2" charset="0"/>
                        </a:rPr>
                        <a:t>Lyocell</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ctr">
                        <a:lnSpc>
                          <a:spcPts val="1300"/>
                        </a:lnSpc>
                      </a:pPr>
                      <a:r>
                        <a:rPr lang="en-US" sz="1600" kern="1200">
                          <a:effectLst/>
                          <a:latin typeface="Times" pitchFamily="2" charset="0"/>
                        </a:rPr>
                        <a:t>Modal</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ctr">
                        <a:lnSpc>
                          <a:spcPts val="1300"/>
                        </a:lnSpc>
                      </a:pPr>
                      <a:r>
                        <a:rPr lang="en-US" sz="1600" kern="1200">
                          <a:effectLst/>
                          <a:latin typeface="Times" pitchFamily="2" charset="0"/>
                        </a:rPr>
                        <a:t>Viscose</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extLst>
                  <a:ext uri="{0D108BD9-81ED-4DB2-BD59-A6C34878D82A}">
                    <a16:rowId xmlns:a16="http://schemas.microsoft.com/office/drawing/2014/main" val="1642619889"/>
                  </a:ext>
                </a:extLst>
              </a:tr>
              <a:tr h="646758">
                <a:tc>
                  <a:txBody>
                    <a:bodyPr/>
                    <a:lstStyle/>
                    <a:p>
                      <a:pPr algn="l">
                        <a:lnSpc>
                          <a:spcPts val="1300"/>
                        </a:lnSpc>
                      </a:pPr>
                      <a:r>
                        <a:rPr lang="en-US" sz="1600" kern="1200">
                          <a:effectLst/>
                          <a:latin typeface="Times" pitchFamily="2" charset="0"/>
                        </a:rPr>
                        <a:t>Production Volume Capacity </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263,000 T p.a.</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60% of 284,000 T p.a. (around 170,400 T p.a.)</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785,000 T p.a.</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extLst>
                  <a:ext uri="{0D108BD9-81ED-4DB2-BD59-A6C34878D82A}">
                    <a16:rowId xmlns:a16="http://schemas.microsoft.com/office/drawing/2014/main" val="2379906467"/>
                  </a:ext>
                </a:extLst>
              </a:tr>
              <a:tr h="756170">
                <a:tc>
                  <a:txBody>
                    <a:bodyPr/>
                    <a:lstStyle/>
                    <a:p>
                      <a:pPr algn="l">
                        <a:lnSpc>
                          <a:spcPts val="1300"/>
                        </a:lnSpc>
                      </a:pPr>
                      <a:r>
                        <a:rPr lang="en-US" sz="1600" kern="1200">
                          <a:effectLst/>
                          <a:latin typeface="Times" pitchFamily="2" charset="0"/>
                        </a:rPr>
                        <a:t>Market Share (Approx at the time of the study)</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86%</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50%–60%</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14%</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extLst>
                  <a:ext uri="{0D108BD9-81ED-4DB2-BD59-A6C34878D82A}">
                    <a16:rowId xmlns:a16="http://schemas.microsoft.com/office/drawing/2014/main" val="2631868348"/>
                  </a:ext>
                </a:extLst>
              </a:tr>
              <a:tr h="632039">
                <a:tc>
                  <a:txBody>
                    <a:bodyPr/>
                    <a:lstStyle/>
                    <a:p>
                      <a:pPr algn="l">
                        <a:lnSpc>
                          <a:spcPts val="1300"/>
                        </a:lnSpc>
                      </a:pPr>
                      <a:r>
                        <a:rPr lang="en-US" sz="1600" kern="1200">
                          <a:effectLst/>
                          <a:latin typeface="Times" pitchFamily="2" charset="0"/>
                        </a:rPr>
                        <a:t>Product Innovativeness and Complexity</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High</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dirty="0">
                          <a:effectLst/>
                          <a:latin typeface="Times" pitchFamily="2" charset="0"/>
                        </a:rPr>
                        <a:t>Medium</a:t>
                      </a:r>
                      <a:endParaRPr lang="en-GB" sz="1600" dirty="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Low</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extLst>
                  <a:ext uri="{0D108BD9-81ED-4DB2-BD59-A6C34878D82A}">
                    <a16:rowId xmlns:a16="http://schemas.microsoft.com/office/drawing/2014/main" val="1394185333"/>
                  </a:ext>
                </a:extLst>
              </a:tr>
              <a:tr h="284070">
                <a:tc>
                  <a:txBody>
                    <a:bodyPr/>
                    <a:lstStyle/>
                    <a:p>
                      <a:pPr algn="l">
                        <a:lnSpc>
                          <a:spcPts val="1300"/>
                        </a:lnSpc>
                      </a:pPr>
                      <a:r>
                        <a:rPr lang="en-US" sz="1600" kern="1200">
                          <a:effectLst/>
                          <a:latin typeface="Times" pitchFamily="2" charset="0"/>
                        </a:rPr>
                        <a:t>Product Value</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High</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Medium</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Low</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extLst>
                  <a:ext uri="{0D108BD9-81ED-4DB2-BD59-A6C34878D82A}">
                    <a16:rowId xmlns:a16="http://schemas.microsoft.com/office/drawing/2014/main" val="96205260"/>
                  </a:ext>
                </a:extLst>
              </a:tr>
              <a:tr h="828101">
                <a:tc>
                  <a:txBody>
                    <a:bodyPr/>
                    <a:lstStyle/>
                    <a:p>
                      <a:pPr algn="l">
                        <a:lnSpc>
                          <a:spcPts val="1300"/>
                        </a:lnSpc>
                      </a:pPr>
                      <a:r>
                        <a:rPr lang="en-US" sz="1600" kern="1200">
                          <a:effectLst/>
                          <a:latin typeface="Times" pitchFamily="2" charset="0"/>
                        </a:rPr>
                        <a:t>Environmental Impact</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Low</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Low—Lenzing-specific</a:t>
                      </a:r>
                      <a:endParaRPr lang="en-GB" sz="1600">
                        <a:effectLst/>
                        <a:latin typeface="Times" pitchFamily="2" charset="0"/>
                      </a:endParaRPr>
                    </a:p>
                    <a:p>
                      <a:pPr algn="l">
                        <a:lnSpc>
                          <a:spcPts val="1300"/>
                        </a:lnSpc>
                      </a:pPr>
                      <a:r>
                        <a:rPr lang="en-US" sz="1600" kern="1200">
                          <a:effectLst/>
                          <a:latin typeface="Times" pitchFamily="2" charset="0"/>
                        </a:rPr>
                        <a:t>High—General in the textile market</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Medium—Lenzing-specific</a:t>
                      </a:r>
                      <a:endParaRPr lang="en-GB" sz="1600">
                        <a:effectLst/>
                        <a:latin typeface="Times" pitchFamily="2" charset="0"/>
                      </a:endParaRPr>
                    </a:p>
                    <a:p>
                      <a:pPr algn="l">
                        <a:lnSpc>
                          <a:spcPts val="1300"/>
                        </a:lnSpc>
                      </a:pPr>
                      <a:r>
                        <a:rPr lang="en-US" sz="1600" kern="1200">
                          <a:effectLst/>
                          <a:latin typeface="Times" pitchFamily="2" charset="0"/>
                        </a:rPr>
                        <a:t>High—General in the textile market</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extLst>
                  <a:ext uri="{0D108BD9-81ED-4DB2-BD59-A6C34878D82A}">
                    <a16:rowId xmlns:a16="http://schemas.microsoft.com/office/drawing/2014/main" val="2295510660"/>
                  </a:ext>
                </a:extLst>
              </a:tr>
              <a:tr h="408992">
                <a:tc>
                  <a:txBody>
                    <a:bodyPr/>
                    <a:lstStyle/>
                    <a:p>
                      <a:pPr algn="l">
                        <a:lnSpc>
                          <a:spcPts val="1300"/>
                        </a:lnSpc>
                      </a:pPr>
                      <a:r>
                        <a:rPr lang="en-US" sz="1600" kern="1200">
                          <a:effectLst/>
                          <a:latin typeface="Times" pitchFamily="2" charset="0"/>
                        </a:rPr>
                        <a:t>Applications</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Textile, Non-woven, and Industrial</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Textile</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algn="l">
                        <a:lnSpc>
                          <a:spcPts val="1300"/>
                        </a:lnSpc>
                      </a:pPr>
                      <a:r>
                        <a:rPr lang="en-US" sz="1600" kern="1200">
                          <a:effectLst/>
                          <a:latin typeface="Times" pitchFamily="2" charset="0"/>
                        </a:rPr>
                        <a:t>Textile, nonwoven</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extLst>
                  <a:ext uri="{0D108BD9-81ED-4DB2-BD59-A6C34878D82A}">
                    <a16:rowId xmlns:a16="http://schemas.microsoft.com/office/drawing/2014/main" val="3232455648"/>
                  </a:ext>
                </a:extLst>
              </a:tr>
              <a:tr h="1611088">
                <a:tc>
                  <a:txBody>
                    <a:bodyPr/>
                    <a:lstStyle/>
                    <a:p>
                      <a:pPr algn="l">
                        <a:lnSpc>
                          <a:spcPts val="1300"/>
                        </a:lnSpc>
                      </a:pPr>
                      <a:r>
                        <a:rPr lang="en-US" sz="1600" kern="1200">
                          <a:effectLst/>
                          <a:latin typeface="Times" pitchFamily="2" charset="0"/>
                        </a:rPr>
                        <a:t>Top Challenges</a:t>
                      </a:r>
                      <a:endParaRPr lang="en-GB" sz="1600">
                        <a:solidFill>
                          <a:srgbClr val="000000"/>
                        </a:solidFill>
                        <a:effectLst/>
                        <a:latin typeface="Times" pitchFamily="2" charset="0"/>
                        <a:ea typeface="SimSun" panose="02010600030101010101" pitchFamily="2" charset="-122"/>
                        <a:cs typeface="Times New Roman" panose="02020603050405020304" pitchFamily="18" charset="0"/>
                      </a:endParaRPr>
                    </a:p>
                  </a:txBody>
                  <a:tcPr marL="73840" marR="73840" marT="36920" marB="36920" anchor="ctr"/>
                </a:tc>
                <a:tc>
                  <a:txBody>
                    <a:bodyPr/>
                    <a:lstStyle/>
                    <a:p>
                      <a:pPr marL="342900" lvl="0" indent="-342900">
                        <a:lnSpc>
                          <a:spcPct val="95000"/>
                        </a:lnSpc>
                        <a:buFont typeface="Symbol" pitchFamily="2" charset="2"/>
                        <a:buChar char=""/>
                      </a:pPr>
                      <a:r>
                        <a:rPr lang="en-US" sz="1600" kern="1200" dirty="0">
                          <a:effectLst/>
                          <a:latin typeface="Times" pitchFamily="2" charset="0"/>
                        </a:rPr>
                        <a:t>Product fraud </a:t>
                      </a:r>
                      <a:endParaRPr lang="en-GB" sz="1800" dirty="0">
                        <a:effectLst/>
                        <a:latin typeface="Times" pitchFamily="2" charset="0"/>
                      </a:endParaRPr>
                    </a:p>
                    <a:p>
                      <a:pPr marL="342900" lvl="0" indent="-342900">
                        <a:lnSpc>
                          <a:spcPct val="95000"/>
                        </a:lnSpc>
                        <a:buFont typeface="Symbol" pitchFamily="2" charset="2"/>
                        <a:buChar char=""/>
                      </a:pPr>
                      <a:r>
                        <a:rPr lang="en-US" sz="1600" kern="1200" dirty="0">
                          <a:effectLst/>
                          <a:latin typeface="Times" pitchFamily="2" charset="0"/>
                        </a:rPr>
                        <a:t>Consumer awareness and education</a:t>
                      </a:r>
                      <a:endParaRPr lang="en-GB" sz="1800" dirty="0">
                        <a:effectLst/>
                        <a:latin typeface="Times" pitchFamily="2" charset="0"/>
                      </a:endParaRPr>
                    </a:p>
                    <a:p>
                      <a:pPr marL="342900" lvl="0" indent="-342900">
                        <a:lnSpc>
                          <a:spcPct val="95000"/>
                        </a:lnSpc>
                        <a:buFont typeface="Symbol" pitchFamily="2" charset="2"/>
                        <a:buChar char=""/>
                      </a:pPr>
                      <a:r>
                        <a:rPr lang="en-US" sz="1600" kern="1200" dirty="0">
                          <a:effectLst/>
                          <a:latin typeface="Times" pitchFamily="2" charset="0"/>
                        </a:rPr>
                        <a:t>Capacity constraints</a:t>
                      </a:r>
                      <a:endParaRPr lang="en-GB" sz="1800" dirty="0">
                        <a:effectLst/>
                        <a:latin typeface="Times" pitchFamily="2" charset="0"/>
                      </a:endParaRPr>
                    </a:p>
                    <a:p>
                      <a:pPr marL="342900" lvl="0" indent="-342900">
                        <a:lnSpc>
                          <a:spcPct val="95000"/>
                        </a:lnSpc>
                        <a:buFont typeface="Symbol" pitchFamily="2" charset="2"/>
                        <a:buChar char=""/>
                      </a:pPr>
                      <a:r>
                        <a:rPr lang="en-US" sz="1600" kern="1200" dirty="0">
                          <a:effectLst/>
                          <a:latin typeface="Times" pitchFamily="2" charset="0"/>
                        </a:rPr>
                        <a:t>Inter-fiber substitution (cotton, polyester, polyamide, etc.)</a:t>
                      </a:r>
                      <a:endParaRPr lang="en-GB" sz="1800" dirty="0">
                        <a:effectLst/>
                        <a:latin typeface="Times" pitchFamily="2" charset="0"/>
                        <a:ea typeface="Calibri" panose="020F0502020204030204" pitchFamily="34" charset="0"/>
                        <a:cs typeface="Arial" panose="020B0604020202020204" pitchFamily="34" charset="0"/>
                      </a:endParaRPr>
                    </a:p>
                  </a:txBody>
                  <a:tcPr marL="73840" marR="73840" marT="36920" marB="36920" anchor="ctr"/>
                </a:tc>
                <a:tc>
                  <a:txBody>
                    <a:bodyPr/>
                    <a:lstStyle/>
                    <a:p>
                      <a:pPr marL="342900" lvl="0" indent="-342900">
                        <a:lnSpc>
                          <a:spcPct val="95000"/>
                        </a:lnSpc>
                        <a:buFont typeface="Symbol" pitchFamily="2" charset="2"/>
                        <a:buChar char=""/>
                      </a:pPr>
                      <a:r>
                        <a:rPr lang="en-US" sz="1600" kern="1200">
                          <a:effectLst/>
                          <a:latin typeface="Times" pitchFamily="2" charset="0"/>
                        </a:rPr>
                        <a:t>Sustainability</a:t>
                      </a:r>
                      <a:endParaRPr lang="en-GB" sz="1800">
                        <a:effectLst/>
                        <a:latin typeface="Times" pitchFamily="2" charset="0"/>
                      </a:endParaRPr>
                    </a:p>
                    <a:p>
                      <a:pPr marL="342900" lvl="0" indent="-342900">
                        <a:lnSpc>
                          <a:spcPct val="95000"/>
                        </a:lnSpc>
                        <a:buFont typeface="Symbol" pitchFamily="2" charset="2"/>
                        <a:buChar char=""/>
                      </a:pPr>
                      <a:r>
                        <a:rPr lang="en-US" sz="1600" kern="1200">
                          <a:effectLst/>
                          <a:latin typeface="Times" pitchFamily="2" charset="0"/>
                        </a:rPr>
                        <a:t>Capacity constraints</a:t>
                      </a:r>
                      <a:endParaRPr lang="en-GB" sz="1800">
                        <a:effectLst/>
                        <a:latin typeface="Times" pitchFamily="2" charset="0"/>
                      </a:endParaRPr>
                    </a:p>
                    <a:p>
                      <a:pPr marL="342900" lvl="0" indent="-342900">
                        <a:lnSpc>
                          <a:spcPct val="95000"/>
                        </a:lnSpc>
                        <a:buFont typeface="Symbol" pitchFamily="2" charset="2"/>
                        <a:buChar char=""/>
                      </a:pPr>
                      <a:r>
                        <a:rPr lang="en-US" sz="1600" kern="1200">
                          <a:effectLst/>
                          <a:latin typeface="Times" pitchFamily="2" charset="0"/>
                        </a:rPr>
                        <a:t>Inter-fiber substitution </a:t>
                      </a:r>
                      <a:endParaRPr lang="en-GB" sz="1800">
                        <a:effectLst/>
                        <a:latin typeface="Times" pitchFamily="2" charset="0"/>
                        <a:ea typeface="Calibri" panose="020F0502020204030204" pitchFamily="34" charset="0"/>
                        <a:cs typeface="Arial" panose="020B0604020202020204" pitchFamily="34" charset="0"/>
                      </a:endParaRPr>
                    </a:p>
                  </a:txBody>
                  <a:tcPr marL="73840" marR="73840" marT="36920" marB="36920" anchor="ctr"/>
                </a:tc>
                <a:tc>
                  <a:txBody>
                    <a:bodyPr/>
                    <a:lstStyle/>
                    <a:p>
                      <a:pPr marL="342900" lvl="0" indent="-342900">
                        <a:lnSpc>
                          <a:spcPct val="95000"/>
                        </a:lnSpc>
                        <a:buFont typeface="Symbol" pitchFamily="2" charset="2"/>
                        <a:buChar char=""/>
                      </a:pPr>
                      <a:r>
                        <a:rPr lang="en-US" sz="1600" kern="1200" dirty="0">
                          <a:effectLst/>
                          <a:latin typeface="Times" pitchFamily="2" charset="0"/>
                        </a:rPr>
                        <a:t>Sustainability</a:t>
                      </a:r>
                      <a:endParaRPr lang="en-GB" sz="1800" dirty="0">
                        <a:effectLst/>
                        <a:latin typeface="Times" pitchFamily="2" charset="0"/>
                      </a:endParaRPr>
                    </a:p>
                    <a:p>
                      <a:pPr marL="342900" lvl="0" indent="-342900">
                        <a:lnSpc>
                          <a:spcPct val="95000"/>
                        </a:lnSpc>
                        <a:spcAft>
                          <a:spcPts val="800"/>
                        </a:spcAft>
                        <a:buFont typeface="Symbol" pitchFamily="2" charset="2"/>
                        <a:buChar char=""/>
                      </a:pPr>
                      <a:r>
                        <a:rPr lang="en-US" sz="1600" kern="1200" dirty="0">
                          <a:effectLst/>
                          <a:latin typeface="Times" pitchFamily="2" charset="0"/>
                        </a:rPr>
                        <a:t>Market competition (costs, volume, etc.)</a:t>
                      </a:r>
                      <a:endParaRPr lang="en-GB" sz="1800" dirty="0">
                        <a:effectLst/>
                        <a:latin typeface="Times" pitchFamily="2" charset="0"/>
                        <a:ea typeface="Calibri" panose="020F0502020204030204" pitchFamily="34" charset="0"/>
                        <a:cs typeface="Arial" panose="020B0604020202020204" pitchFamily="34" charset="0"/>
                      </a:endParaRPr>
                    </a:p>
                  </a:txBody>
                  <a:tcPr marL="73840" marR="73840" marT="36920" marB="36920" anchor="ctr"/>
                </a:tc>
                <a:extLst>
                  <a:ext uri="{0D108BD9-81ED-4DB2-BD59-A6C34878D82A}">
                    <a16:rowId xmlns:a16="http://schemas.microsoft.com/office/drawing/2014/main" val="187426018"/>
                  </a:ext>
                </a:extLst>
              </a:tr>
            </a:tbl>
          </a:graphicData>
        </a:graphic>
      </p:graphicFrame>
    </p:spTree>
    <p:extLst>
      <p:ext uri="{BB962C8B-B14F-4D97-AF65-F5344CB8AC3E}">
        <p14:creationId xmlns:p14="http://schemas.microsoft.com/office/powerpoint/2010/main" val="372551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6600" y="127954"/>
            <a:ext cx="10185400" cy="698501"/>
          </a:xfrm>
        </p:spPr>
        <p:txBody>
          <a:bodyPr/>
          <a:lstStyle/>
          <a:p>
            <a:r>
              <a:rPr lang="en-GB" dirty="0" err="1"/>
              <a:t>Lenzing</a:t>
            </a:r>
            <a:r>
              <a:rPr lang="en-GB" dirty="0"/>
              <a:t> – Textile Supply Network Configuration</a:t>
            </a:r>
          </a:p>
        </p:txBody>
      </p:sp>
      <p:pic>
        <p:nvPicPr>
          <p:cNvPr id="6" name="Picture 5"/>
          <p:cNvPicPr>
            <a:picLocks noChangeAspect="1"/>
          </p:cNvPicPr>
          <p:nvPr/>
        </p:nvPicPr>
        <p:blipFill>
          <a:blip r:embed="rId2"/>
          <a:stretch>
            <a:fillRect/>
          </a:stretch>
        </p:blipFill>
        <p:spPr>
          <a:xfrm>
            <a:off x="163429" y="1988470"/>
            <a:ext cx="591928" cy="591928"/>
          </a:xfrm>
          <a:prstGeom prst="rect">
            <a:avLst/>
          </a:prstGeom>
        </p:spPr>
      </p:pic>
      <p:pic>
        <p:nvPicPr>
          <p:cNvPr id="7" name="Picture 6"/>
          <p:cNvPicPr>
            <a:picLocks noChangeAspect="1"/>
          </p:cNvPicPr>
          <p:nvPr/>
        </p:nvPicPr>
        <p:blipFill rotWithShape="1">
          <a:blip r:embed="rId3"/>
          <a:srcRect r="1328" b="17007"/>
          <a:stretch/>
        </p:blipFill>
        <p:spPr>
          <a:xfrm>
            <a:off x="1190321" y="2109221"/>
            <a:ext cx="519878" cy="313511"/>
          </a:xfrm>
          <a:prstGeom prst="rect">
            <a:avLst/>
          </a:prstGeom>
        </p:spPr>
      </p:pic>
      <p:sp>
        <p:nvSpPr>
          <p:cNvPr id="8" name="Rectangle 7"/>
          <p:cNvSpPr/>
          <p:nvPr/>
        </p:nvSpPr>
        <p:spPr>
          <a:xfrm>
            <a:off x="1968028" y="1985696"/>
            <a:ext cx="574670" cy="53868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500" b="1" dirty="0">
                <a:latin typeface="+mj-lt"/>
              </a:rPr>
              <a:t>Pulp Production</a:t>
            </a:r>
          </a:p>
          <a:p>
            <a:pPr algn="ctr"/>
            <a:r>
              <a:rPr lang="en-GB" sz="500" b="1" dirty="0">
                <a:solidFill>
                  <a:schemeClr val="tx2"/>
                </a:solidFill>
                <a:latin typeface="+mj-lt"/>
              </a:rPr>
              <a:t>Austria &amp; Czech Republic</a:t>
            </a:r>
          </a:p>
        </p:txBody>
      </p:sp>
      <p:sp>
        <p:nvSpPr>
          <p:cNvPr id="9" name="Rectangle 8"/>
          <p:cNvSpPr/>
          <p:nvPr/>
        </p:nvSpPr>
        <p:spPr>
          <a:xfrm>
            <a:off x="1923114" y="2941877"/>
            <a:ext cx="703585" cy="45434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600" b="1" dirty="0">
                <a:latin typeface="+mj-lt"/>
              </a:rPr>
              <a:t>Purchased Pulp</a:t>
            </a:r>
          </a:p>
          <a:p>
            <a:pPr algn="ctr"/>
            <a:r>
              <a:rPr lang="en-GB" sz="600" b="1" dirty="0">
                <a:latin typeface="+mj-lt"/>
              </a:rPr>
              <a:t>Supplier Production</a:t>
            </a:r>
          </a:p>
        </p:txBody>
      </p:sp>
      <p:sp>
        <p:nvSpPr>
          <p:cNvPr id="10" name="Rectangle 9"/>
          <p:cNvSpPr/>
          <p:nvPr/>
        </p:nvSpPr>
        <p:spPr>
          <a:xfrm>
            <a:off x="2636659" y="1055658"/>
            <a:ext cx="538803" cy="486449"/>
          </a:xfrm>
          <a:prstGeom prst="rect">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latin typeface="+mj-lt"/>
              </a:rPr>
              <a:t>Viscose &amp; Modal Production</a:t>
            </a:r>
          </a:p>
          <a:p>
            <a:pPr algn="ctr"/>
            <a:r>
              <a:rPr lang="en-GB" sz="500" b="1" dirty="0">
                <a:latin typeface="+mj-lt"/>
              </a:rPr>
              <a:t>Austria</a:t>
            </a:r>
          </a:p>
        </p:txBody>
      </p:sp>
      <p:sp>
        <p:nvSpPr>
          <p:cNvPr id="11" name="Rectangle 10"/>
          <p:cNvSpPr/>
          <p:nvPr/>
        </p:nvSpPr>
        <p:spPr>
          <a:xfrm>
            <a:off x="2748176" y="2676334"/>
            <a:ext cx="545485" cy="396033"/>
          </a:xfrm>
          <a:prstGeom prst="rect">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latin typeface="+mj-lt"/>
              </a:rPr>
              <a:t>Viscose Production</a:t>
            </a:r>
          </a:p>
          <a:p>
            <a:pPr algn="ctr"/>
            <a:r>
              <a:rPr lang="en-GB" sz="500" b="1" dirty="0">
                <a:latin typeface="+mj-lt"/>
              </a:rPr>
              <a:t>Indonesia</a:t>
            </a:r>
          </a:p>
        </p:txBody>
      </p:sp>
      <p:sp>
        <p:nvSpPr>
          <p:cNvPr id="12" name="Rectangle 11"/>
          <p:cNvSpPr/>
          <p:nvPr/>
        </p:nvSpPr>
        <p:spPr>
          <a:xfrm>
            <a:off x="2755012" y="3187342"/>
            <a:ext cx="538649" cy="346786"/>
          </a:xfrm>
          <a:prstGeom prst="rect">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latin typeface="+mj-lt"/>
              </a:rPr>
              <a:t>Viscose Production</a:t>
            </a:r>
          </a:p>
          <a:p>
            <a:pPr algn="ctr"/>
            <a:r>
              <a:rPr lang="en-GB" sz="500" b="1" dirty="0">
                <a:latin typeface="+mj-lt"/>
              </a:rPr>
              <a:t>China</a:t>
            </a:r>
          </a:p>
        </p:txBody>
      </p:sp>
      <p:sp>
        <p:nvSpPr>
          <p:cNvPr id="13" name="Rectangle 12"/>
          <p:cNvSpPr/>
          <p:nvPr/>
        </p:nvSpPr>
        <p:spPr>
          <a:xfrm>
            <a:off x="2644804" y="1849648"/>
            <a:ext cx="530658" cy="51914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600" b="1" dirty="0" err="1">
                <a:latin typeface="+mj-lt"/>
              </a:rPr>
              <a:t>Lyocell</a:t>
            </a:r>
            <a:r>
              <a:rPr lang="en-GB" sz="600" b="1" dirty="0">
                <a:latin typeface="+mj-lt"/>
              </a:rPr>
              <a:t> Production</a:t>
            </a:r>
          </a:p>
          <a:p>
            <a:pPr algn="ctr"/>
            <a:r>
              <a:rPr lang="en-GB" sz="600" b="1" dirty="0">
                <a:latin typeface="+mj-lt"/>
              </a:rPr>
              <a:t>Austria</a:t>
            </a:r>
          </a:p>
        </p:txBody>
      </p:sp>
      <p:sp>
        <p:nvSpPr>
          <p:cNvPr id="14" name="Rectangle 13"/>
          <p:cNvSpPr/>
          <p:nvPr/>
        </p:nvSpPr>
        <p:spPr>
          <a:xfrm>
            <a:off x="2748176" y="3645560"/>
            <a:ext cx="538649" cy="28150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500" b="1" dirty="0" err="1">
                <a:latin typeface="+mj-lt"/>
              </a:rPr>
              <a:t>Lyocell</a:t>
            </a:r>
            <a:r>
              <a:rPr lang="en-GB" sz="500" b="1" dirty="0">
                <a:latin typeface="+mj-lt"/>
              </a:rPr>
              <a:t> Production</a:t>
            </a:r>
          </a:p>
          <a:p>
            <a:pPr algn="ctr"/>
            <a:r>
              <a:rPr lang="en-GB" sz="500" b="1" dirty="0">
                <a:latin typeface="+mj-lt"/>
              </a:rPr>
              <a:t>USA</a:t>
            </a:r>
          </a:p>
        </p:txBody>
      </p:sp>
      <p:sp>
        <p:nvSpPr>
          <p:cNvPr id="15" name="Rectangle 14"/>
          <p:cNvSpPr/>
          <p:nvPr/>
        </p:nvSpPr>
        <p:spPr>
          <a:xfrm>
            <a:off x="2785399" y="4031771"/>
            <a:ext cx="535179" cy="30121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500" b="1" dirty="0" err="1">
                <a:latin typeface="+mj-lt"/>
              </a:rPr>
              <a:t>Lyocell</a:t>
            </a:r>
            <a:r>
              <a:rPr lang="en-GB" sz="500" b="1" dirty="0">
                <a:latin typeface="+mj-lt"/>
              </a:rPr>
              <a:t> Production</a:t>
            </a:r>
          </a:p>
          <a:p>
            <a:pPr algn="ctr"/>
            <a:r>
              <a:rPr lang="en-GB" sz="500" b="1" dirty="0">
                <a:latin typeface="+mj-lt"/>
              </a:rPr>
              <a:t>UK</a:t>
            </a:r>
          </a:p>
        </p:txBody>
      </p:sp>
      <p:cxnSp>
        <p:nvCxnSpPr>
          <p:cNvPr id="17" name="Straight Arrow Connector 16"/>
          <p:cNvCxnSpPr>
            <a:stCxn id="6" idx="3"/>
            <a:endCxn id="7" idx="1"/>
          </p:cNvCxnSpPr>
          <p:nvPr/>
        </p:nvCxnSpPr>
        <p:spPr>
          <a:xfrm flipV="1">
            <a:off x="755357" y="2265977"/>
            <a:ext cx="434964" cy="18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7" idx="3"/>
            <a:endCxn id="8" idx="1"/>
          </p:cNvCxnSpPr>
          <p:nvPr/>
        </p:nvCxnSpPr>
        <p:spPr>
          <a:xfrm flipV="1">
            <a:off x="1710199" y="2255039"/>
            <a:ext cx="257829" cy="109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8" idx="3"/>
            <a:endCxn id="10" idx="1"/>
          </p:cNvCxnSpPr>
          <p:nvPr/>
        </p:nvCxnSpPr>
        <p:spPr>
          <a:xfrm flipV="1">
            <a:off x="2542698" y="1298883"/>
            <a:ext cx="93961" cy="956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8" idx="3"/>
            <a:endCxn id="13" idx="1"/>
          </p:cNvCxnSpPr>
          <p:nvPr/>
        </p:nvCxnSpPr>
        <p:spPr>
          <a:xfrm flipV="1">
            <a:off x="2542698" y="2109221"/>
            <a:ext cx="102106" cy="145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7" idx="2"/>
            <a:endCxn id="9" idx="1"/>
          </p:cNvCxnSpPr>
          <p:nvPr/>
        </p:nvCxnSpPr>
        <p:spPr>
          <a:xfrm>
            <a:off x="1450260" y="2422732"/>
            <a:ext cx="472854" cy="746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9" idx="3"/>
            <a:endCxn id="11" idx="1"/>
          </p:cNvCxnSpPr>
          <p:nvPr/>
        </p:nvCxnSpPr>
        <p:spPr>
          <a:xfrm flipV="1">
            <a:off x="2626699" y="2874351"/>
            <a:ext cx="121477" cy="294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9" idx="3"/>
            <a:endCxn id="12" idx="1"/>
          </p:cNvCxnSpPr>
          <p:nvPr/>
        </p:nvCxnSpPr>
        <p:spPr>
          <a:xfrm>
            <a:off x="2626699" y="3169049"/>
            <a:ext cx="128313" cy="191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9" idx="3"/>
            <a:endCxn id="14" idx="1"/>
          </p:cNvCxnSpPr>
          <p:nvPr/>
        </p:nvCxnSpPr>
        <p:spPr>
          <a:xfrm>
            <a:off x="2626699" y="3169049"/>
            <a:ext cx="121477" cy="617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9" idx="3"/>
            <a:endCxn id="15" idx="1"/>
          </p:cNvCxnSpPr>
          <p:nvPr/>
        </p:nvCxnSpPr>
        <p:spPr>
          <a:xfrm>
            <a:off x="2626699" y="3169049"/>
            <a:ext cx="158700" cy="10133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52"/>
          <p:cNvSpPr/>
          <p:nvPr/>
        </p:nvSpPr>
        <p:spPr>
          <a:xfrm>
            <a:off x="3670242" y="1630546"/>
            <a:ext cx="689046" cy="53259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900" b="1" dirty="0">
                <a:latin typeface="+mj-lt"/>
              </a:rPr>
              <a:t>Spinners</a:t>
            </a:r>
          </a:p>
        </p:txBody>
      </p:sp>
      <p:sp>
        <p:nvSpPr>
          <p:cNvPr id="66" name="Rectangle 65"/>
          <p:cNvSpPr/>
          <p:nvPr/>
        </p:nvSpPr>
        <p:spPr>
          <a:xfrm>
            <a:off x="4773309" y="1640920"/>
            <a:ext cx="735537" cy="538481"/>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000" b="1" dirty="0">
                <a:latin typeface="+mj-lt"/>
              </a:rPr>
              <a:t>Fabric producer (276)</a:t>
            </a:r>
          </a:p>
        </p:txBody>
      </p:sp>
      <p:sp>
        <p:nvSpPr>
          <p:cNvPr id="73" name="Rectangle 72"/>
          <p:cNvSpPr/>
          <p:nvPr/>
        </p:nvSpPr>
        <p:spPr>
          <a:xfrm>
            <a:off x="5837628" y="1643649"/>
            <a:ext cx="735537" cy="538481"/>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800" b="1" dirty="0">
                <a:latin typeface="+mj-lt"/>
              </a:rPr>
              <a:t>Processing Facilities (2046)</a:t>
            </a:r>
          </a:p>
        </p:txBody>
      </p:sp>
      <p:sp>
        <p:nvSpPr>
          <p:cNvPr id="76" name="Rectangle 75"/>
          <p:cNvSpPr/>
          <p:nvPr/>
        </p:nvSpPr>
        <p:spPr>
          <a:xfrm>
            <a:off x="6855562" y="1631141"/>
            <a:ext cx="735537" cy="53848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900" b="1" dirty="0">
                <a:latin typeface="+mj-lt"/>
              </a:rPr>
              <a:t>Garment Producer (1900)</a:t>
            </a:r>
          </a:p>
        </p:txBody>
      </p:sp>
      <p:sp>
        <p:nvSpPr>
          <p:cNvPr id="86" name="Rectangle 85"/>
          <p:cNvSpPr/>
          <p:nvPr/>
        </p:nvSpPr>
        <p:spPr>
          <a:xfrm>
            <a:off x="3655811" y="2547685"/>
            <a:ext cx="831884" cy="53259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800" b="1" dirty="0">
                <a:latin typeface="+mj-lt"/>
              </a:rPr>
              <a:t>Spinners (only 9% of total material used)</a:t>
            </a:r>
          </a:p>
        </p:txBody>
      </p:sp>
      <p:sp>
        <p:nvSpPr>
          <p:cNvPr id="87" name="Rectangle 86"/>
          <p:cNvSpPr/>
          <p:nvPr/>
        </p:nvSpPr>
        <p:spPr>
          <a:xfrm>
            <a:off x="4819435" y="2531055"/>
            <a:ext cx="735537" cy="538481"/>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000" b="1" dirty="0">
                <a:latin typeface="+mj-lt"/>
              </a:rPr>
              <a:t>Fabric producer</a:t>
            </a:r>
          </a:p>
        </p:txBody>
      </p:sp>
      <p:sp>
        <p:nvSpPr>
          <p:cNvPr id="89" name="Rectangle 88"/>
          <p:cNvSpPr/>
          <p:nvPr/>
        </p:nvSpPr>
        <p:spPr>
          <a:xfrm>
            <a:off x="6867412" y="2541796"/>
            <a:ext cx="735537" cy="53848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900" b="1" dirty="0">
                <a:latin typeface="+mj-lt"/>
              </a:rPr>
              <a:t>Garment Producer</a:t>
            </a:r>
          </a:p>
          <a:p>
            <a:pPr algn="ctr"/>
            <a:r>
              <a:rPr lang="en-GB" sz="900" b="1" dirty="0">
                <a:latin typeface="+mj-lt"/>
              </a:rPr>
              <a:t>(</a:t>
            </a:r>
            <a:r>
              <a:rPr lang="en-GB" sz="900" b="1" dirty="0" err="1">
                <a:latin typeface="+mj-lt"/>
              </a:rPr>
              <a:t>Approx</a:t>
            </a:r>
            <a:r>
              <a:rPr lang="en-GB" sz="900" b="1" dirty="0">
                <a:latin typeface="+mj-lt"/>
              </a:rPr>
              <a:t> 960)</a:t>
            </a:r>
          </a:p>
        </p:txBody>
      </p:sp>
      <p:sp>
        <p:nvSpPr>
          <p:cNvPr id="91" name="Rectangle 90"/>
          <p:cNvSpPr/>
          <p:nvPr/>
        </p:nvSpPr>
        <p:spPr>
          <a:xfrm>
            <a:off x="3655811" y="3278401"/>
            <a:ext cx="831884" cy="59308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900" b="1" dirty="0">
                <a:latin typeface="+mj-lt"/>
              </a:rPr>
              <a:t>Spinners</a:t>
            </a:r>
          </a:p>
          <a:p>
            <a:pPr algn="ctr"/>
            <a:r>
              <a:rPr lang="en-GB" sz="900" b="1" dirty="0">
                <a:latin typeface="+mj-lt"/>
              </a:rPr>
              <a:t>(10,500 MT pa)</a:t>
            </a:r>
          </a:p>
        </p:txBody>
      </p:sp>
      <p:sp>
        <p:nvSpPr>
          <p:cNvPr id="92" name="Rectangle 91"/>
          <p:cNvSpPr/>
          <p:nvPr/>
        </p:nvSpPr>
        <p:spPr>
          <a:xfrm>
            <a:off x="4694879" y="3272512"/>
            <a:ext cx="3052583" cy="59897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000" b="1" dirty="0">
                <a:latin typeface="+mj-lt"/>
              </a:rPr>
              <a:t>439 factories</a:t>
            </a:r>
          </a:p>
        </p:txBody>
      </p:sp>
      <p:sp>
        <p:nvSpPr>
          <p:cNvPr id="96" name="Rectangle 95"/>
          <p:cNvSpPr/>
          <p:nvPr/>
        </p:nvSpPr>
        <p:spPr>
          <a:xfrm>
            <a:off x="3683708" y="4562777"/>
            <a:ext cx="689046" cy="53259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900" b="1" dirty="0">
                <a:latin typeface="+mj-lt"/>
              </a:rPr>
              <a:t>Spinners</a:t>
            </a:r>
          </a:p>
        </p:txBody>
      </p:sp>
      <p:sp>
        <p:nvSpPr>
          <p:cNvPr id="97" name="Rectangle 96"/>
          <p:cNvSpPr/>
          <p:nvPr/>
        </p:nvSpPr>
        <p:spPr>
          <a:xfrm>
            <a:off x="4741436" y="4554321"/>
            <a:ext cx="735537" cy="538481"/>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000" b="1" dirty="0">
                <a:latin typeface="+mj-lt"/>
              </a:rPr>
              <a:t>Fabric producer</a:t>
            </a:r>
          </a:p>
        </p:txBody>
      </p:sp>
      <p:sp>
        <p:nvSpPr>
          <p:cNvPr id="101" name="Rectangle 100"/>
          <p:cNvSpPr/>
          <p:nvPr/>
        </p:nvSpPr>
        <p:spPr>
          <a:xfrm>
            <a:off x="6903589" y="4564118"/>
            <a:ext cx="735537" cy="53848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900" b="1" dirty="0">
                <a:latin typeface="+mj-lt"/>
              </a:rPr>
              <a:t>Garment Producer</a:t>
            </a:r>
          </a:p>
          <a:p>
            <a:pPr algn="ctr"/>
            <a:r>
              <a:rPr lang="en-GB" sz="900" b="1" dirty="0">
                <a:latin typeface="+mj-lt"/>
              </a:rPr>
              <a:t>(3)</a:t>
            </a:r>
          </a:p>
        </p:txBody>
      </p:sp>
      <p:sp>
        <p:nvSpPr>
          <p:cNvPr id="103" name="Rectangle 102"/>
          <p:cNvSpPr/>
          <p:nvPr/>
        </p:nvSpPr>
        <p:spPr>
          <a:xfrm>
            <a:off x="5848547" y="2538541"/>
            <a:ext cx="735537" cy="538481"/>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800" b="1" dirty="0">
                <a:latin typeface="+mj-lt"/>
              </a:rPr>
              <a:t>Processing Facilities</a:t>
            </a:r>
          </a:p>
        </p:txBody>
      </p:sp>
      <p:sp>
        <p:nvSpPr>
          <p:cNvPr id="105" name="Rectangle 104"/>
          <p:cNvSpPr/>
          <p:nvPr/>
        </p:nvSpPr>
        <p:spPr>
          <a:xfrm>
            <a:off x="5822766" y="4564118"/>
            <a:ext cx="735537" cy="538481"/>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800" b="1" dirty="0">
                <a:latin typeface="+mj-lt"/>
              </a:rPr>
              <a:t>Processing Facilities</a:t>
            </a:r>
          </a:p>
        </p:txBody>
      </p:sp>
      <p:pic>
        <p:nvPicPr>
          <p:cNvPr id="55" name="Picture 54"/>
          <p:cNvPicPr>
            <a:picLocks noChangeAspect="1"/>
          </p:cNvPicPr>
          <p:nvPr/>
        </p:nvPicPr>
        <p:blipFill>
          <a:blip r:embed="rId4"/>
          <a:stretch>
            <a:fillRect/>
          </a:stretch>
        </p:blipFill>
        <p:spPr>
          <a:xfrm>
            <a:off x="7951271" y="3272513"/>
            <a:ext cx="842999" cy="598973"/>
          </a:xfrm>
          <a:prstGeom prst="rect">
            <a:avLst/>
          </a:prstGeom>
        </p:spPr>
      </p:pic>
      <p:cxnSp>
        <p:nvCxnSpPr>
          <p:cNvPr id="59" name="Straight Arrow Connector 58"/>
          <p:cNvCxnSpPr>
            <a:stCxn id="15" idx="3"/>
            <a:endCxn id="91" idx="1"/>
          </p:cNvCxnSpPr>
          <p:nvPr/>
        </p:nvCxnSpPr>
        <p:spPr>
          <a:xfrm flipV="1">
            <a:off x="3320578" y="3574943"/>
            <a:ext cx="335233" cy="607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12" idx="3"/>
            <a:endCxn id="91" idx="1"/>
          </p:cNvCxnSpPr>
          <p:nvPr/>
        </p:nvCxnSpPr>
        <p:spPr>
          <a:xfrm>
            <a:off x="3293661" y="3360735"/>
            <a:ext cx="362150" cy="214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p:cNvCxnSpPr>
            <a:stCxn id="11" idx="3"/>
            <a:endCxn id="91" idx="1"/>
          </p:cNvCxnSpPr>
          <p:nvPr/>
        </p:nvCxnSpPr>
        <p:spPr>
          <a:xfrm>
            <a:off x="3293661" y="2874351"/>
            <a:ext cx="362150" cy="700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a:stCxn id="10" idx="3"/>
            <a:endCxn id="91" idx="1"/>
          </p:cNvCxnSpPr>
          <p:nvPr/>
        </p:nvCxnSpPr>
        <p:spPr>
          <a:xfrm>
            <a:off x="3175462" y="1298883"/>
            <a:ext cx="480349" cy="22760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p:cNvCxnSpPr>
            <a:stCxn id="13" idx="3"/>
            <a:endCxn id="91" idx="1"/>
          </p:cNvCxnSpPr>
          <p:nvPr/>
        </p:nvCxnSpPr>
        <p:spPr>
          <a:xfrm>
            <a:off x="3175462" y="2109221"/>
            <a:ext cx="480349" cy="1465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1" name="Rectangle 110"/>
          <p:cNvSpPr/>
          <p:nvPr/>
        </p:nvSpPr>
        <p:spPr>
          <a:xfrm>
            <a:off x="2761848" y="4564273"/>
            <a:ext cx="596545" cy="438747"/>
          </a:xfrm>
          <a:prstGeom prst="rect">
            <a:avLst/>
          </a:prstGeom>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1000" b="1" dirty="0">
                <a:latin typeface="+mj-lt"/>
              </a:rPr>
              <a:t>Others </a:t>
            </a:r>
          </a:p>
        </p:txBody>
      </p:sp>
      <p:cxnSp>
        <p:nvCxnSpPr>
          <p:cNvPr id="113" name="Straight Arrow Connector 112"/>
          <p:cNvCxnSpPr>
            <a:stCxn id="111" idx="3"/>
            <a:endCxn id="91" idx="1"/>
          </p:cNvCxnSpPr>
          <p:nvPr/>
        </p:nvCxnSpPr>
        <p:spPr>
          <a:xfrm flipV="1">
            <a:off x="3358393" y="3574943"/>
            <a:ext cx="297418" cy="12087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a:stCxn id="91" idx="3"/>
            <a:endCxn id="92" idx="1"/>
          </p:cNvCxnSpPr>
          <p:nvPr/>
        </p:nvCxnSpPr>
        <p:spPr>
          <a:xfrm flipV="1">
            <a:off x="4487695" y="3571999"/>
            <a:ext cx="207184" cy="2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p:cNvCxnSpPr>
            <a:stCxn id="92" idx="3"/>
            <a:endCxn id="55" idx="1"/>
          </p:cNvCxnSpPr>
          <p:nvPr/>
        </p:nvCxnSpPr>
        <p:spPr>
          <a:xfrm>
            <a:off x="7747462" y="3571999"/>
            <a:ext cx="203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4" name="Picture 123"/>
          <p:cNvPicPr>
            <a:picLocks noChangeAspect="1"/>
          </p:cNvPicPr>
          <p:nvPr/>
        </p:nvPicPr>
        <p:blipFill>
          <a:blip r:embed="rId5"/>
          <a:stretch>
            <a:fillRect/>
          </a:stretch>
        </p:blipFill>
        <p:spPr>
          <a:xfrm>
            <a:off x="7928303" y="2547685"/>
            <a:ext cx="888934" cy="507655"/>
          </a:xfrm>
          <a:prstGeom prst="rect">
            <a:avLst/>
          </a:prstGeom>
        </p:spPr>
      </p:pic>
      <p:cxnSp>
        <p:nvCxnSpPr>
          <p:cNvPr id="126" name="Straight Arrow Connector 125"/>
          <p:cNvCxnSpPr>
            <a:stCxn id="10" idx="3"/>
            <a:endCxn id="86" idx="1"/>
          </p:cNvCxnSpPr>
          <p:nvPr/>
        </p:nvCxnSpPr>
        <p:spPr>
          <a:xfrm>
            <a:off x="3175462" y="1298883"/>
            <a:ext cx="480349" cy="151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 idx="3"/>
            <a:endCxn id="86" idx="1"/>
          </p:cNvCxnSpPr>
          <p:nvPr/>
        </p:nvCxnSpPr>
        <p:spPr>
          <a:xfrm flipV="1">
            <a:off x="3293661" y="2813981"/>
            <a:ext cx="362150" cy="60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 idx="3"/>
            <a:endCxn id="86" idx="1"/>
          </p:cNvCxnSpPr>
          <p:nvPr/>
        </p:nvCxnSpPr>
        <p:spPr>
          <a:xfrm flipV="1">
            <a:off x="3293661" y="2813981"/>
            <a:ext cx="362150" cy="54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11" idx="3"/>
            <a:endCxn id="86" idx="1"/>
          </p:cNvCxnSpPr>
          <p:nvPr/>
        </p:nvCxnSpPr>
        <p:spPr>
          <a:xfrm flipV="1">
            <a:off x="3358393" y="2813981"/>
            <a:ext cx="297418" cy="1969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86" idx="3"/>
            <a:endCxn id="87" idx="1"/>
          </p:cNvCxnSpPr>
          <p:nvPr/>
        </p:nvCxnSpPr>
        <p:spPr>
          <a:xfrm flipV="1">
            <a:off x="4487695" y="2800296"/>
            <a:ext cx="331740" cy="13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p:cNvCxnSpPr>
            <a:stCxn id="87" idx="3"/>
            <a:endCxn id="103" idx="1"/>
          </p:cNvCxnSpPr>
          <p:nvPr/>
        </p:nvCxnSpPr>
        <p:spPr>
          <a:xfrm>
            <a:off x="5554972" y="2800296"/>
            <a:ext cx="293575" cy="7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p:cNvCxnSpPr>
            <a:stCxn id="103" idx="3"/>
            <a:endCxn id="89" idx="1"/>
          </p:cNvCxnSpPr>
          <p:nvPr/>
        </p:nvCxnSpPr>
        <p:spPr>
          <a:xfrm>
            <a:off x="6584084" y="2807782"/>
            <a:ext cx="283328" cy="32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Straight Arrow Connector 151"/>
          <p:cNvCxnSpPr>
            <a:stCxn id="89" idx="3"/>
            <a:endCxn id="124" idx="1"/>
          </p:cNvCxnSpPr>
          <p:nvPr/>
        </p:nvCxnSpPr>
        <p:spPr>
          <a:xfrm flipV="1">
            <a:off x="7602949" y="2801513"/>
            <a:ext cx="325354" cy="9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4" name="Picture 153"/>
          <p:cNvPicPr>
            <a:picLocks noChangeAspect="1"/>
          </p:cNvPicPr>
          <p:nvPr/>
        </p:nvPicPr>
        <p:blipFill>
          <a:blip r:embed="rId6"/>
          <a:stretch>
            <a:fillRect/>
          </a:stretch>
        </p:blipFill>
        <p:spPr>
          <a:xfrm>
            <a:off x="8019665" y="1576926"/>
            <a:ext cx="652245" cy="652245"/>
          </a:xfrm>
          <a:prstGeom prst="rect">
            <a:avLst/>
          </a:prstGeom>
        </p:spPr>
      </p:pic>
      <p:cxnSp>
        <p:nvCxnSpPr>
          <p:cNvPr id="156" name="Straight Arrow Connector 155"/>
          <p:cNvCxnSpPr>
            <a:stCxn id="13" idx="3"/>
            <a:endCxn id="53" idx="1"/>
          </p:cNvCxnSpPr>
          <p:nvPr/>
        </p:nvCxnSpPr>
        <p:spPr>
          <a:xfrm flipV="1">
            <a:off x="3175462" y="1896842"/>
            <a:ext cx="494780" cy="21237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8" name="Straight Arrow Connector 157"/>
          <p:cNvCxnSpPr>
            <a:stCxn id="14" idx="3"/>
            <a:endCxn id="53" idx="1"/>
          </p:cNvCxnSpPr>
          <p:nvPr/>
        </p:nvCxnSpPr>
        <p:spPr>
          <a:xfrm flipV="1">
            <a:off x="3286825" y="1896842"/>
            <a:ext cx="383417" cy="188947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0" name="Straight Arrow Connector 159"/>
          <p:cNvCxnSpPr>
            <a:stCxn id="15" idx="3"/>
            <a:endCxn id="53" idx="1"/>
          </p:cNvCxnSpPr>
          <p:nvPr/>
        </p:nvCxnSpPr>
        <p:spPr>
          <a:xfrm flipV="1">
            <a:off x="3320578" y="1896842"/>
            <a:ext cx="349664" cy="22855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2" name="Straight Arrow Connector 161"/>
          <p:cNvCxnSpPr>
            <a:stCxn id="10" idx="3"/>
            <a:endCxn id="53" idx="1"/>
          </p:cNvCxnSpPr>
          <p:nvPr/>
        </p:nvCxnSpPr>
        <p:spPr>
          <a:xfrm>
            <a:off x="3175462" y="1298883"/>
            <a:ext cx="494780" cy="59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stCxn id="11" idx="3"/>
            <a:endCxn id="53" idx="1"/>
          </p:cNvCxnSpPr>
          <p:nvPr/>
        </p:nvCxnSpPr>
        <p:spPr>
          <a:xfrm flipV="1">
            <a:off x="3293661" y="1896842"/>
            <a:ext cx="376581" cy="977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2" idx="3"/>
            <a:endCxn id="53" idx="1"/>
          </p:cNvCxnSpPr>
          <p:nvPr/>
        </p:nvCxnSpPr>
        <p:spPr>
          <a:xfrm flipV="1">
            <a:off x="3293661" y="1896842"/>
            <a:ext cx="376581" cy="1463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stCxn id="111" idx="3"/>
            <a:endCxn id="53" idx="1"/>
          </p:cNvCxnSpPr>
          <p:nvPr/>
        </p:nvCxnSpPr>
        <p:spPr>
          <a:xfrm flipV="1">
            <a:off x="3358393" y="1896842"/>
            <a:ext cx="311849" cy="2886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53" idx="3"/>
            <a:endCxn id="66" idx="1"/>
          </p:cNvCxnSpPr>
          <p:nvPr/>
        </p:nvCxnSpPr>
        <p:spPr>
          <a:xfrm>
            <a:off x="4359288" y="1896842"/>
            <a:ext cx="414021" cy="133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66" idx="3"/>
            <a:endCxn id="73" idx="1"/>
          </p:cNvCxnSpPr>
          <p:nvPr/>
        </p:nvCxnSpPr>
        <p:spPr>
          <a:xfrm>
            <a:off x="5508846" y="1910161"/>
            <a:ext cx="328782" cy="2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73" idx="3"/>
            <a:endCxn id="76" idx="1"/>
          </p:cNvCxnSpPr>
          <p:nvPr/>
        </p:nvCxnSpPr>
        <p:spPr>
          <a:xfrm flipV="1">
            <a:off x="6573165" y="1900382"/>
            <a:ext cx="282397" cy="12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7" name="Straight Arrow Connector 176"/>
          <p:cNvCxnSpPr>
            <a:stCxn id="76" idx="3"/>
            <a:endCxn id="154" idx="1"/>
          </p:cNvCxnSpPr>
          <p:nvPr/>
        </p:nvCxnSpPr>
        <p:spPr>
          <a:xfrm>
            <a:off x="7591099" y="1900382"/>
            <a:ext cx="428566" cy="26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1" name="Picture 180"/>
          <p:cNvPicPr>
            <a:picLocks noChangeAspect="1"/>
          </p:cNvPicPr>
          <p:nvPr/>
        </p:nvPicPr>
        <p:blipFill>
          <a:blip r:embed="rId7"/>
          <a:stretch>
            <a:fillRect/>
          </a:stretch>
        </p:blipFill>
        <p:spPr>
          <a:xfrm>
            <a:off x="7858852" y="4520259"/>
            <a:ext cx="959450" cy="575670"/>
          </a:xfrm>
          <a:prstGeom prst="rect">
            <a:avLst/>
          </a:prstGeom>
        </p:spPr>
      </p:pic>
      <p:cxnSp>
        <p:nvCxnSpPr>
          <p:cNvPr id="183" name="Straight Arrow Connector 182"/>
          <p:cNvCxnSpPr>
            <a:stCxn id="96" idx="3"/>
            <a:endCxn id="97" idx="1"/>
          </p:cNvCxnSpPr>
          <p:nvPr/>
        </p:nvCxnSpPr>
        <p:spPr>
          <a:xfrm flipV="1">
            <a:off x="4372754" y="4823562"/>
            <a:ext cx="368682" cy="5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p:cNvCxnSpPr>
            <a:stCxn id="97" idx="3"/>
            <a:endCxn id="105" idx="1"/>
          </p:cNvCxnSpPr>
          <p:nvPr/>
        </p:nvCxnSpPr>
        <p:spPr>
          <a:xfrm>
            <a:off x="5476973" y="4823562"/>
            <a:ext cx="345793" cy="9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Straight Arrow Connector 186"/>
          <p:cNvCxnSpPr>
            <a:stCxn id="105" idx="3"/>
            <a:endCxn id="101" idx="1"/>
          </p:cNvCxnSpPr>
          <p:nvPr/>
        </p:nvCxnSpPr>
        <p:spPr>
          <a:xfrm>
            <a:off x="6558303" y="4833359"/>
            <a:ext cx="3452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10" idx="3"/>
            <a:endCxn id="96" idx="1"/>
          </p:cNvCxnSpPr>
          <p:nvPr/>
        </p:nvCxnSpPr>
        <p:spPr>
          <a:xfrm>
            <a:off x="3175462" y="1298883"/>
            <a:ext cx="508246" cy="3530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stCxn id="11" idx="3"/>
            <a:endCxn id="96" idx="1"/>
          </p:cNvCxnSpPr>
          <p:nvPr/>
        </p:nvCxnSpPr>
        <p:spPr>
          <a:xfrm>
            <a:off x="3293661" y="2874351"/>
            <a:ext cx="390047" cy="1954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stCxn id="12" idx="3"/>
            <a:endCxn id="96" idx="1"/>
          </p:cNvCxnSpPr>
          <p:nvPr/>
        </p:nvCxnSpPr>
        <p:spPr>
          <a:xfrm>
            <a:off x="3293661" y="3360735"/>
            <a:ext cx="390047" cy="1468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3" idx="3"/>
            <a:endCxn id="96" idx="1"/>
          </p:cNvCxnSpPr>
          <p:nvPr/>
        </p:nvCxnSpPr>
        <p:spPr>
          <a:xfrm>
            <a:off x="3175462" y="2109221"/>
            <a:ext cx="508246" cy="2719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4" idx="3"/>
            <a:endCxn id="96" idx="1"/>
          </p:cNvCxnSpPr>
          <p:nvPr/>
        </p:nvCxnSpPr>
        <p:spPr>
          <a:xfrm>
            <a:off x="3286825" y="3786315"/>
            <a:ext cx="396883" cy="10427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9" name="Straight Arrow Connector 198"/>
          <p:cNvCxnSpPr>
            <a:stCxn id="15" idx="3"/>
            <a:endCxn id="96" idx="1"/>
          </p:cNvCxnSpPr>
          <p:nvPr/>
        </p:nvCxnSpPr>
        <p:spPr>
          <a:xfrm>
            <a:off x="3320578" y="4182379"/>
            <a:ext cx="363130" cy="646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1" name="Straight Arrow Connector 200"/>
          <p:cNvCxnSpPr>
            <a:stCxn id="111" idx="3"/>
            <a:endCxn id="96" idx="1"/>
          </p:cNvCxnSpPr>
          <p:nvPr/>
        </p:nvCxnSpPr>
        <p:spPr>
          <a:xfrm>
            <a:off x="3358393" y="4783647"/>
            <a:ext cx="325315" cy="45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2" name="Picture 201"/>
          <p:cNvPicPr>
            <a:picLocks noChangeAspect="1"/>
          </p:cNvPicPr>
          <p:nvPr/>
        </p:nvPicPr>
        <p:blipFill>
          <a:blip r:embed="rId8"/>
          <a:stretch>
            <a:fillRect/>
          </a:stretch>
        </p:blipFill>
        <p:spPr>
          <a:xfrm>
            <a:off x="7860396" y="5383371"/>
            <a:ext cx="970782" cy="428657"/>
          </a:xfrm>
          <a:prstGeom prst="rect">
            <a:avLst/>
          </a:prstGeom>
        </p:spPr>
      </p:pic>
      <p:pic>
        <p:nvPicPr>
          <p:cNvPr id="229" name="Picture 228"/>
          <p:cNvPicPr>
            <a:picLocks noChangeAspect="1"/>
          </p:cNvPicPr>
          <p:nvPr/>
        </p:nvPicPr>
        <p:blipFill>
          <a:blip r:embed="rId9"/>
          <a:stretch>
            <a:fillRect/>
          </a:stretch>
        </p:blipFill>
        <p:spPr>
          <a:xfrm>
            <a:off x="8811090" y="1445841"/>
            <a:ext cx="824168" cy="976891"/>
          </a:xfrm>
          <a:prstGeom prst="rect">
            <a:avLst/>
          </a:prstGeom>
        </p:spPr>
      </p:pic>
      <p:pic>
        <p:nvPicPr>
          <p:cNvPr id="230" name="Picture 229"/>
          <p:cNvPicPr>
            <a:picLocks noChangeAspect="1"/>
          </p:cNvPicPr>
          <p:nvPr/>
        </p:nvPicPr>
        <p:blipFill>
          <a:blip r:embed="rId10"/>
          <a:stretch>
            <a:fillRect/>
          </a:stretch>
        </p:blipFill>
        <p:spPr>
          <a:xfrm>
            <a:off x="9024352" y="5255445"/>
            <a:ext cx="970050" cy="706642"/>
          </a:xfrm>
          <a:prstGeom prst="rect">
            <a:avLst/>
          </a:prstGeom>
        </p:spPr>
      </p:pic>
      <p:pic>
        <p:nvPicPr>
          <p:cNvPr id="232" name="Picture 231"/>
          <p:cNvPicPr>
            <a:picLocks noChangeAspect="1"/>
          </p:cNvPicPr>
          <p:nvPr/>
        </p:nvPicPr>
        <p:blipFill>
          <a:blip r:embed="rId11"/>
          <a:stretch>
            <a:fillRect/>
          </a:stretch>
        </p:blipFill>
        <p:spPr>
          <a:xfrm>
            <a:off x="8909318" y="4357275"/>
            <a:ext cx="898170" cy="898170"/>
          </a:xfrm>
          <a:prstGeom prst="rect">
            <a:avLst/>
          </a:prstGeom>
        </p:spPr>
      </p:pic>
      <p:pic>
        <p:nvPicPr>
          <p:cNvPr id="233" name="Picture 232"/>
          <p:cNvPicPr>
            <a:picLocks noChangeAspect="1"/>
          </p:cNvPicPr>
          <p:nvPr/>
        </p:nvPicPr>
        <p:blipFill rotWithShape="1">
          <a:blip r:embed="rId12"/>
          <a:srcRect t="28985" r="2369" b="31134"/>
          <a:stretch/>
        </p:blipFill>
        <p:spPr>
          <a:xfrm>
            <a:off x="8825741" y="2456565"/>
            <a:ext cx="833505" cy="748828"/>
          </a:xfrm>
          <a:prstGeom prst="rect">
            <a:avLst/>
          </a:prstGeom>
        </p:spPr>
      </p:pic>
      <p:cxnSp>
        <p:nvCxnSpPr>
          <p:cNvPr id="235" name="Straight Connector 234"/>
          <p:cNvCxnSpPr/>
          <p:nvPr/>
        </p:nvCxnSpPr>
        <p:spPr>
          <a:xfrm>
            <a:off x="3655811" y="4130923"/>
            <a:ext cx="8383789" cy="4160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9854853" y="1788970"/>
            <a:ext cx="2248789" cy="1569660"/>
          </a:xfrm>
          <a:prstGeom prst="rect">
            <a:avLst/>
          </a:prstGeom>
          <a:noFill/>
        </p:spPr>
        <p:txBody>
          <a:bodyPr wrap="square" rtlCol="0">
            <a:spAutoFit/>
          </a:bodyPr>
          <a:lstStyle/>
          <a:p>
            <a:pPr marL="285750" indent="-285750">
              <a:buFont typeface="Wingdings" panose="05000000000000000000" pitchFamily="2" charset="2"/>
              <a:buChar char="ü"/>
            </a:pPr>
            <a:r>
              <a:rPr lang="en-GB" sz="1200" dirty="0">
                <a:latin typeface="+mj-lt"/>
              </a:rPr>
              <a:t>Big Brands</a:t>
            </a:r>
          </a:p>
          <a:p>
            <a:pPr marL="285750" indent="-285750">
              <a:buFont typeface="Wingdings" panose="05000000000000000000" pitchFamily="2" charset="2"/>
              <a:buChar char="ü"/>
            </a:pPr>
            <a:r>
              <a:rPr lang="en-GB" sz="1200" dirty="0">
                <a:latin typeface="+mj-lt"/>
              </a:rPr>
              <a:t>Complex and Large Supply networks</a:t>
            </a:r>
          </a:p>
          <a:p>
            <a:pPr marL="285750" indent="-285750">
              <a:buFont typeface="Wingdings" panose="05000000000000000000" pitchFamily="2" charset="2"/>
              <a:buChar char="ü"/>
            </a:pPr>
            <a:r>
              <a:rPr lang="en-GB" sz="1200" dirty="0">
                <a:latin typeface="+mj-lt"/>
              </a:rPr>
              <a:t>Low % of </a:t>
            </a:r>
            <a:r>
              <a:rPr lang="en-GB" sz="1200" dirty="0" err="1">
                <a:latin typeface="+mj-lt"/>
              </a:rPr>
              <a:t>Lenzing</a:t>
            </a:r>
            <a:r>
              <a:rPr lang="en-GB" sz="1200" dirty="0">
                <a:latin typeface="+mj-lt"/>
              </a:rPr>
              <a:t> fibre</a:t>
            </a:r>
          </a:p>
          <a:p>
            <a:pPr marL="285750" indent="-285750">
              <a:buFont typeface="Wingdings" panose="05000000000000000000" pitchFamily="2" charset="2"/>
              <a:buChar char="ü"/>
            </a:pPr>
            <a:r>
              <a:rPr lang="en-GB" sz="1200" dirty="0">
                <a:latin typeface="+mj-lt"/>
              </a:rPr>
              <a:t>Keen on achieving sustainability</a:t>
            </a:r>
          </a:p>
          <a:p>
            <a:pPr marL="285750" indent="-285750">
              <a:buFont typeface="Wingdings" panose="05000000000000000000" pitchFamily="2" charset="2"/>
              <a:buChar char="ü"/>
            </a:pPr>
            <a:r>
              <a:rPr lang="en-GB" sz="1200" dirty="0">
                <a:latin typeface="+mj-lt"/>
              </a:rPr>
              <a:t>Harder to implement traceability solution</a:t>
            </a:r>
          </a:p>
        </p:txBody>
      </p:sp>
      <p:sp>
        <p:nvSpPr>
          <p:cNvPr id="237" name="TextBox 236"/>
          <p:cNvSpPr txBox="1"/>
          <p:nvPr/>
        </p:nvSpPr>
        <p:spPr>
          <a:xfrm>
            <a:off x="10042321" y="4229209"/>
            <a:ext cx="2044147" cy="2308324"/>
          </a:xfrm>
          <a:prstGeom prst="rect">
            <a:avLst/>
          </a:prstGeom>
          <a:noFill/>
        </p:spPr>
        <p:txBody>
          <a:bodyPr wrap="square" rtlCol="0">
            <a:spAutoFit/>
          </a:bodyPr>
          <a:lstStyle/>
          <a:p>
            <a:pPr marL="285750" indent="-285750">
              <a:buFont typeface="Wingdings" panose="05000000000000000000" pitchFamily="2" charset="2"/>
              <a:buChar char="ü"/>
            </a:pPr>
            <a:r>
              <a:rPr lang="en-GB" sz="1200" dirty="0">
                <a:latin typeface="+mj-lt"/>
              </a:rPr>
              <a:t>Relatively smaller brands</a:t>
            </a:r>
          </a:p>
          <a:p>
            <a:pPr marL="285750" indent="-285750">
              <a:buFont typeface="Wingdings" panose="05000000000000000000" pitchFamily="2" charset="2"/>
              <a:buChar char="ü"/>
            </a:pPr>
            <a:r>
              <a:rPr lang="en-GB" sz="1200" dirty="0">
                <a:latin typeface="+mj-lt"/>
              </a:rPr>
              <a:t>Small-Medium Supply networks</a:t>
            </a:r>
          </a:p>
          <a:p>
            <a:pPr marL="285750" indent="-285750">
              <a:buFont typeface="Wingdings" panose="05000000000000000000" pitchFamily="2" charset="2"/>
              <a:buChar char="ü"/>
            </a:pPr>
            <a:r>
              <a:rPr lang="en-GB" sz="1200" dirty="0">
                <a:latin typeface="+mj-lt"/>
              </a:rPr>
              <a:t>Higher % of </a:t>
            </a:r>
            <a:r>
              <a:rPr lang="en-GB" sz="1200" dirty="0" err="1">
                <a:latin typeface="+mj-lt"/>
              </a:rPr>
              <a:t>Lenzing</a:t>
            </a:r>
            <a:r>
              <a:rPr lang="en-GB" sz="1200" dirty="0">
                <a:latin typeface="+mj-lt"/>
              </a:rPr>
              <a:t> fibre</a:t>
            </a:r>
          </a:p>
          <a:p>
            <a:pPr marL="285750" indent="-285750">
              <a:buFont typeface="Wingdings" panose="05000000000000000000" pitchFamily="2" charset="2"/>
              <a:buChar char="ü"/>
            </a:pPr>
            <a:r>
              <a:rPr lang="en-GB" sz="1200" dirty="0">
                <a:latin typeface="+mj-lt"/>
              </a:rPr>
              <a:t>Based on sustainable materials (e.g. 90% , thought clothing)</a:t>
            </a:r>
          </a:p>
          <a:p>
            <a:pPr marL="285750" indent="-285750">
              <a:buFont typeface="Wingdings" panose="05000000000000000000" pitchFamily="2" charset="2"/>
              <a:buChar char="ü"/>
            </a:pPr>
            <a:r>
              <a:rPr lang="en-GB" sz="1200" dirty="0">
                <a:latin typeface="+mj-lt"/>
              </a:rPr>
              <a:t>Easier to implement traceability solution</a:t>
            </a:r>
          </a:p>
          <a:p>
            <a:pPr marL="285750" indent="-285750">
              <a:buFont typeface="Wingdings" panose="05000000000000000000" pitchFamily="2" charset="2"/>
              <a:buChar char="ü"/>
            </a:pPr>
            <a:endParaRPr lang="en-GB" sz="1200" dirty="0">
              <a:latin typeface="+mj-lt"/>
            </a:endParaRPr>
          </a:p>
        </p:txBody>
      </p:sp>
      <p:sp>
        <p:nvSpPr>
          <p:cNvPr id="88" name="TextBox 87">
            <a:extLst>
              <a:ext uri="{FF2B5EF4-FFF2-40B4-BE49-F238E27FC236}">
                <a16:creationId xmlns:a16="http://schemas.microsoft.com/office/drawing/2014/main" id="{D51AA554-5CC9-BA4A-B04F-339B79A3B29A}"/>
              </a:ext>
            </a:extLst>
          </p:cNvPr>
          <p:cNvSpPr txBox="1"/>
          <p:nvPr/>
        </p:nvSpPr>
        <p:spPr>
          <a:xfrm>
            <a:off x="9854853" y="6591546"/>
            <a:ext cx="2699503" cy="276999"/>
          </a:xfrm>
          <a:prstGeom prst="rect">
            <a:avLst/>
          </a:prstGeom>
          <a:noFill/>
        </p:spPr>
        <p:txBody>
          <a:bodyPr wrap="square" rtlCol="0">
            <a:spAutoFit/>
          </a:bodyPr>
          <a:lstStyle/>
          <a:p>
            <a:r>
              <a:rPr lang="en-US" sz="1200" dirty="0">
                <a:latin typeface="Times" pitchFamily="2" charset="0"/>
              </a:rPr>
              <a:t>Ahmed and </a:t>
            </a:r>
            <a:r>
              <a:rPr lang="en-US" sz="1200" dirty="0" err="1">
                <a:latin typeface="Times" pitchFamily="2" charset="0"/>
              </a:rPr>
              <a:t>MacCarthy</a:t>
            </a:r>
            <a:r>
              <a:rPr lang="en-US" sz="1200" dirty="0">
                <a:latin typeface="Times" pitchFamily="2" charset="0"/>
              </a:rPr>
              <a:t> (2021)</a:t>
            </a:r>
          </a:p>
        </p:txBody>
      </p:sp>
      <p:pic>
        <p:nvPicPr>
          <p:cNvPr id="2" name="Picture 2" descr="Lenzing AG - Wikipedia">
            <a:extLst>
              <a:ext uri="{FF2B5EF4-FFF2-40B4-BE49-F238E27FC236}">
                <a16:creationId xmlns:a16="http://schemas.microsoft.com/office/drawing/2014/main" id="{0A09EC57-FEDD-B5ED-F166-389337DACE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532" y="5391171"/>
            <a:ext cx="2351314" cy="137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6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Main motivations for blockchain adoption</a:t>
            </a:r>
          </a:p>
        </p:txBody>
      </p:sp>
      <p:graphicFrame>
        <p:nvGraphicFramePr>
          <p:cNvPr id="4" name="Diagram 3"/>
          <p:cNvGraphicFramePr/>
          <p:nvPr>
            <p:extLst>
              <p:ext uri="{D42A27DB-BD31-4B8C-83A1-F6EECF244321}">
                <p14:modId xmlns:p14="http://schemas.microsoft.com/office/powerpoint/2010/main" val="3070070284"/>
              </p:ext>
            </p:extLst>
          </p:nvPr>
        </p:nvGraphicFramePr>
        <p:xfrm>
          <a:off x="118140" y="1451390"/>
          <a:ext cx="6676065" cy="442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6954253" y="1167613"/>
            <a:ext cx="4816090" cy="4551941"/>
            <a:chOff x="6350745" y="1313122"/>
            <a:chExt cx="10252717" cy="5266585"/>
          </a:xfrm>
        </p:grpSpPr>
        <p:pic>
          <p:nvPicPr>
            <p:cNvPr id="6" name="Picture 5"/>
            <p:cNvPicPr>
              <a:picLocks noChangeAspect="1"/>
            </p:cNvPicPr>
            <p:nvPr/>
          </p:nvPicPr>
          <p:blipFill rotWithShape="1">
            <a:blip r:embed="rId7"/>
            <a:srcRect l="15002" t="12344" r="16884" b="19494"/>
            <a:stretch/>
          </p:blipFill>
          <p:spPr>
            <a:xfrm>
              <a:off x="14226777" y="5179879"/>
              <a:ext cx="2376685" cy="1399828"/>
            </a:xfrm>
            <a:prstGeom prst="rect">
              <a:avLst/>
            </a:prstGeom>
          </p:spPr>
        </p:pic>
        <p:pic>
          <p:nvPicPr>
            <p:cNvPr id="7" name="Picture 6"/>
            <p:cNvPicPr>
              <a:picLocks noChangeAspect="1"/>
            </p:cNvPicPr>
            <p:nvPr/>
          </p:nvPicPr>
          <p:blipFill>
            <a:blip r:embed="rId8"/>
            <a:stretch>
              <a:fillRect/>
            </a:stretch>
          </p:blipFill>
          <p:spPr>
            <a:xfrm>
              <a:off x="9641619" y="3683552"/>
              <a:ext cx="1650458" cy="1277977"/>
            </a:xfrm>
            <a:prstGeom prst="rect">
              <a:avLst/>
            </a:prstGeom>
          </p:spPr>
        </p:pic>
        <p:graphicFrame>
          <p:nvGraphicFramePr>
            <p:cNvPr id="8" name="Diagram 7"/>
            <p:cNvGraphicFramePr/>
            <p:nvPr/>
          </p:nvGraphicFramePr>
          <p:xfrm>
            <a:off x="6350745" y="1313122"/>
            <a:ext cx="7442286" cy="52585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9" name="Picture 8"/>
            <p:cNvPicPr>
              <a:picLocks noChangeAspect="1"/>
            </p:cNvPicPr>
            <p:nvPr/>
          </p:nvPicPr>
          <p:blipFill>
            <a:blip r:embed="rId14"/>
            <a:stretch>
              <a:fillRect/>
            </a:stretch>
          </p:blipFill>
          <p:spPr>
            <a:xfrm>
              <a:off x="7403274" y="5924117"/>
              <a:ext cx="1404730" cy="621846"/>
            </a:xfrm>
            <a:prstGeom prst="rect">
              <a:avLst/>
            </a:prstGeom>
          </p:spPr>
        </p:pic>
        <p:pic>
          <p:nvPicPr>
            <p:cNvPr id="10" name="Picture 9"/>
            <p:cNvPicPr>
              <a:picLocks noChangeAspect="1"/>
            </p:cNvPicPr>
            <p:nvPr/>
          </p:nvPicPr>
          <p:blipFill>
            <a:blip r:embed="rId15"/>
            <a:stretch>
              <a:fillRect/>
            </a:stretch>
          </p:blipFill>
          <p:spPr>
            <a:xfrm rot="2287331">
              <a:off x="14749375" y="1918512"/>
              <a:ext cx="1674685" cy="2204921"/>
            </a:xfrm>
            <a:prstGeom prst="rect">
              <a:avLst/>
            </a:prstGeom>
          </p:spPr>
        </p:pic>
        <p:pic>
          <p:nvPicPr>
            <p:cNvPr id="11" name="Picture 10"/>
            <p:cNvPicPr>
              <a:picLocks noChangeAspect="1"/>
            </p:cNvPicPr>
            <p:nvPr/>
          </p:nvPicPr>
          <p:blipFill>
            <a:blip r:embed="rId16"/>
            <a:stretch>
              <a:fillRect/>
            </a:stretch>
          </p:blipFill>
          <p:spPr>
            <a:xfrm>
              <a:off x="11405846" y="1930986"/>
              <a:ext cx="1571579" cy="1018120"/>
            </a:xfrm>
            <a:prstGeom prst="rect">
              <a:avLst/>
            </a:prstGeom>
          </p:spPr>
        </p:pic>
      </p:grpSp>
      <p:sp>
        <p:nvSpPr>
          <p:cNvPr id="3" name="TextBox 2">
            <a:extLst>
              <a:ext uri="{FF2B5EF4-FFF2-40B4-BE49-F238E27FC236}">
                <a16:creationId xmlns:a16="http://schemas.microsoft.com/office/drawing/2014/main" id="{84342096-ECAD-2A66-88C6-1574E45B29E3}"/>
              </a:ext>
            </a:extLst>
          </p:cNvPr>
          <p:cNvSpPr txBox="1"/>
          <p:nvPr/>
        </p:nvSpPr>
        <p:spPr>
          <a:xfrm>
            <a:off x="9854853" y="6591546"/>
            <a:ext cx="2699503" cy="276999"/>
          </a:xfrm>
          <a:prstGeom prst="rect">
            <a:avLst/>
          </a:prstGeom>
          <a:noFill/>
        </p:spPr>
        <p:txBody>
          <a:bodyPr wrap="square" rtlCol="0">
            <a:spAutoFit/>
          </a:bodyPr>
          <a:lstStyle/>
          <a:p>
            <a:r>
              <a:rPr lang="en-US" sz="1200" dirty="0">
                <a:latin typeface="Times" pitchFamily="2" charset="0"/>
              </a:rPr>
              <a:t>Ahmed and </a:t>
            </a:r>
            <a:r>
              <a:rPr lang="en-US" sz="1200" dirty="0" err="1">
                <a:latin typeface="Times" pitchFamily="2" charset="0"/>
              </a:rPr>
              <a:t>MacCarthy</a:t>
            </a:r>
            <a:r>
              <a:rPr lang="en-US" sz="1200" dirty="0">
                <a:latin typeface="Times" pitchFamily="2" charset="0"/>
              </a:rPr>
              <a:t> (2021)</a:t>
            </a:r>
          </a:p>
        </p:txBody>
      </p:sp>
    </p:spTree>
    <p:extLst>
      <p:ext uri="{BB962C8B-B14F-4D97-AF65-F5344CB8AC3E}">
        <p14:creationId xmlns:p14="http://schemas.microsoft.com/office/powerpoint/2010/main" val="392684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E01C-2A88-9E6F-3885-BCE6DBA93501}"/>
              </a:ext>
            </a:extLst>
          </p:cNvPr>
          <p:cNvSpPr>
            <a:spLocks noGrp="1"/>
          </p:cNvSpPr>
          <p:nvPr>
            <p:ph type="title"/>
          </p:nvPr>
        </p:nvSpPr>
        <p:spPr/>
        <p:txBody>
          <a:bodyPr/>
          <a:lstStyle/>
          <a:p>
            <a:r>
              <a:rPr lang="en-US" dirty="0"/>
              <a:t>What will I cover today?</a:t>
            </a:r>
          </a:p>
        </p:txBody>
      </p:sp>
      <p:sp>
        <p:nvSpPr>
          <p:cNvPr id="3" name="TextBox 2">
            <a:extLst>
              <a:ext uri="{FF2B5EF4-FFF2-40B4-BE49-F238E27FC236}">
                <a16:creationId xmlns:a16="http://schemas.microsoft.com/office/drawing/2014/main" id="{68F30984-E065-511F-3A5E-6B449C2CBB4D}"/>
              </a:ext>
            </a:extLst>
          </p:cNvPr>
          <p:cNvSpPr txBox="1"/>
          <p:nvPr/>
        </p:nvSpPr>
        <p:spPr>
          <a:xfrm>
            <a:off x="1064342" y="1391306"/>
            <a:ext cx="10063316" cy="2194896"/>
          </a:xfrm>
          <a:prstGeom prst="rect">
            <a:avLst/>
          </a:prstGeom>
          <a:noFill/>
        </p:spPr>
        <p:txBody>
          <a:bodyPr wrap="square" rtlCol="0">
            <a:spAutoFit/>
          </a:bodyPr>
          <a:lstStyle/>
          <a:p>
            <a:pPr marL="342900" indent="-342900">
              <a:lnSpc>
                <a:spcPct val="200000"/>
              </a:lnSpc>
              <a:buFont typeface="Wingdings" pitchFamily="2" charset="2"/>
              <a:buChar char="§"/>
            </a:pPr>
            <a:r>
              <a:rPr lang="en-US" sz="2400" dirty="0">
                <a:latin typeface="Georgia" panose="02040502050405020303" pitchFamily="18" charset="0"/>
              </a:rPr>
              <a:t>Supply chain traceability – why is it needed?</a:t>
            </a:r>
          </a:p>
          <a:p>
            <a:pPr marL="342900" indent="-342900">
              <a:lnSpc>
                <a:spcPct val="200000"/>
              </a:lnSpc>
              <a:buFont typeface="Wingdings" pitchFamily="2" charset="2"/>
              <a:buChar char="§"/>
            </a:pPr>
            <a:r>
              <a:rPr lang="en-US" sz="2400" dirty="0">
                <a:latin typeface="Georgia" panose="02040502050405020303" pitchFamily="18" charset="0"/>
              </a:rPr>
              <a:t>Blockchain-enabled supply chain traceability</a:t>
            </a:r>
          </a:p>
          <a:p>
            <a:pPr marL="342900" indent="-342900">
              <a:lnSpc>
                <a:spcPct val="200000"/>
              </a:lnSpc>
              <a:buFont typeface="Wingdings" pitchFamily="2" charset="2"/>
              <a:buChar char="§"/>
            </a:pPr>
            <a:r>
              <a:rPr lang="en-US" sz="2400" dirty="0">
                <a:latin typeface="Georgia" panose="02040502050405020303" pitchFamily="18" charset="0"/>
              </a:rPr>
              <a:t>Blockchain case studies</a:t>
            </a:r>
          </a:p>
        </p:txBody>
      </p:sp>
    </p:spTree>
    <p:extLst>
      <p:ext uri="{BB962C8B-B14F-4D97-AF65-F5344CB8AC3E}">
        <p14:creationId xmlns:p14="http://schemas.microsoft.com/office/powerpoint/2010/main" val="117642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2800" dirty="0"/>
              <a:t>Textile Genesis Platform – Key Features</a:t>
            </a:r>
          </a:p>
        </p:txBody>
      </p:sp>
      <p:pic>
        <p:nvPicPr>
          <p:cNvPr id="5" name="Picture 4"/>
          <p:cNvPicPr>
            <a:picLocks noChangeAspect="1"/>
          </p:cNvPicPr>
          <p:nvPr/>
        </p:nvPicPr>
        <p:blipFill>
          <a:blip r:embed="rId2"/>
          <a:stretch>
            <a:fillRect/>
          </a:stretch>
        </p:blipFill>
        <p:spPr>
          <a:xfrm>
            <a:off x="9907538" y="750270"/>
            <a:ext cx="2311957" cy="2925866"/>
          </a:xfrm>
          <a:prstGeom prst="rect">
            <a:avLst/>
          </a:prstGeom>
        </p:spPr>
      </p:pic>
      <p:sp>
        <p:nvSpPr>
          <p:cNvPr id="6" name="TextBox 5"/>
          <p:cNvSpPr txBox="1"/>
          <p:nvPr/>
        </p:nvSpPr>
        <p:spPr>
          <a:xfrm>
            <a:off x="749005" y="1023210"/>
            <a:ext cx="9340790" cy="3754874"/>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Private Permissioned</a:t>
            </a:r>
            <a:r>
              <a:rPr lang="en-US" sz="2000" dirty="0"/>
              <a:t> Blockchain Network</a:t>
            </a:r>
          </a:p>
          <a:p>
            <a:endParaRPr lang="en-GB" sz="2000" dirty="0"/>
          </a:p>
          <a:p>
            <a:pPr marL="342900" indent="-342900">
              <a:buFont typeface="Arial" panose="020B0604020202020204" pitchFamily="34" charset="0"/>
              <a:buChar char="•"/>
            </a:pPr>
            <a:r>
              <a:rPr lang="en-GB" sz="2000" dirty="0"/>
              <a:t>Provides </a:t>
            </a:r>
            <a:r>
              <a:rPr lang="en-GB" sz="2000" b="1" dirty="0">
                <a:solidFill>
                  <a:srgbClr val="FF0000"/>
                </a:solidFill>
              </a:rPr>
              <a:t>fibre-to-retail </a:t>
            </a:r>
            <a:r>
              <a:rPr lang="en-GB" sz="2000" dirty="0"/>
              <a:t>transparency with the use of </a:t>
            </a:r>
            <a:r>
              <a:rPr lang="en-GB" sz="2000" b="1" dirty="0">
                <a:solidFill>
                  <a:srgbClr val="FF0000"/>
                </a:solidFill>
              </a:rPr>
              <a:t>blockchain technology </a:t>
            </a:r>
            <a:r>
              <a:rPr lang="en-GB" sz="2000" dirty="0"/>
              <a:t>and </a:t>
            </a:r>
            <a:r>
              <a:rPr lang="en-GB" sz="2000" b="1" dirty="0" err="1">
                <a:solidFill>
                  <a:srgbClr val="FF0000"/>
                </a:solidFill>
              </a:rPr>
              <a:t>Fiber</a:t>
            </a:r>
            <a:r>
              <a:rPr lang="en-GB" sz="2000" b="1" dirty="0">
                <a:solidFill>
                  <a:srgbClr val="FF0000"/>
                </a:solidFill>
              </a:rPr>
              <a:t> coins</a:t>
            </a:r>
            <a:r>
              <a:rPr lang="en-GB" sz="2000" dirty="0"/>
              <a:t>.</a:t>
            </a:r>
          </a:p>
          <a:p>
            <a:endParaRPr lang="en-GB" sz="2000" dirty="0"/>
          </a:p>
          <a:p>
            <a:pPr marL="342900" indent="-342900">
              <a:buFont typeface="Arial" panose="020B0604020202020204" pitchFamily="34" charset="0"/>
              <a:buChar char="•"/>
            </a:pPr>
            <a:r>
              <a:rPr lang="en-GB" sz="2000" dirty="0"/>
              <a:t>Fibre coins are only created at the fibre sources and transferred across the supply chain.</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FF0000"/>
                </a:solidFill>
              </a:rPr>
              <a:t>1 TG Fibre coin = 1 kg </a:t>
            </a:r>
            <a:r>
              <a:rPr lang="en-GB" sz="2000" b="1" dirty="0" err="1">
                <a:solidFill>
                  <a:srgbClr val="FF0000"/>
                </a:solidFill>
              </a:rPr>
              <a:t>Lenzing</a:t>
            </a:r>
            <a:r>
              <a:rPr lang="en-GB" sz="2000" b="1" dirty="0">
                <a:solidFill>
                  <a:srgbClr val="FF0000"/>
                </a:solidFill>
              </a:rPr>
              <a:t> fibre</a:t>
            </a:r>
            <a:r>
              <a:rPr lang="en-GB" sz="2000" dirty="0"/>
              <a: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Fibre coins are linked to volume in invoices, purchase orders and shipment references.  </a:t>
            </a:r>
          </a:p>
        </p:txBody>
      </p:sp>
      <p:grpSp>
        <p:nvGrpSpPr>
          <p:cNvPr id="7" name="Group 6"/>
          <p:cNvGrpSpPr/>
          <p:nvPr/>
        </p:nvGrpSpPr>
        <p:grpSpPr>
          <a:xfrm>
            <a:off x="1990498" y="4681570"/>
            <a:ext cx="7743005" cy="2176430"/>
            <a:chOff x="0" y="-59309"/>
            <a:chExt cx="10649207" cy="3328637"/>
          </a:xfrm>
        </p:grpSpPr>
        <p:grpSp>
          <p:nvGrpSpPr>
            <p:cNvPr id="8" name="Group 7"/>
            <p:cNvGrpSpPr/>
            <p:nvPr/>
          </p:nvGrpSpPr>
          <p:grpSpPr>
            <a:xfrm>
              <a:off x="0" y="-59309"/>
              <a:ext cx="10649207" cy="3328637"/>
              <a:chOff x="0" y="-99447"/>
              <a:chExt cx="10649207" cy="5581286"/>
            </a:xfrm>
          </p:grpSpPr>
          <p:sp>
            <p:nvSpPr>
              <p:cNvPr id="12" name="Can 11"/>
              <p:cNvSpPr/>
              <p:nvPr/>
            </p:nvSpPr>
            <p:spPr>
              <a:xfrm>
                <a:off x="122829" y="437866"/>
                <a:ext cx="1337481" cy="2306471"/>
              </a:xfrm>
              <a:prstGeom prst="can">
                <a:avLst/>
              </a:prstGeom>
              <a:gradFill flip="none" rotWithShape="1">
                <a:gsLst>
                  <a:gs pos="70000">
                    <a:srgbClr val="00487E">
                      <a:lumMod val="85000"/>
                      <a:lumOff val="15000"/>
                    </a:srgbClr>
                  </a:gs>
                  <a:gs pos="17000">
                    <a:srgbClr val="005697"/>
                  </a:gs>
                  <a:gs pos="100000">
                    <a:srgbClr val="005697">
                      <a:lumMod val="75000"/>
                    </a:srgbClr>
                  </a:gs>
                </a:gsLst>
                <a:lin ang="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Creating Fibre Coins</a:t>
                </a:r>
                <a:endParaRPr lang="en-GB" sz="1200">
                  <a:effectLst/>
                  <a:latin typeface="Times New Roman" panose="02020603050405020304" pitchFamily="18" charset="0"/>
                  <a:ea typeface="Times New Roman" panose="02020603050405020304" pitchFamily="18" charset="0"/>
                </a:endParaRPr>
              </a:p>
            </p:txBody>
          </p:sp>
          <p:sp>
            <p:nvSpPr>
              <p:cNvPr id="13" name="Can 12"/>
              <p:cNvSpPr/>
              <p:nvPr/>
            </p:nvSpPr>
            <p:spPr>
              <a:xfrm>
                <a:off x="2336040" y="0"/>
                <a:ext cx="1337481" cy="1897037"/>
              </a:xfrm>
              <a:prstGeom prst="can">
                <a:avLst/>
              </a:prstGeom>
              <a:gradFill flip="none" rotWithShape="1">
                <a:gsLst>
                  <a:gs pos="70000">
                    <a:srgbClr val="00487E">
                      <a:lumMod val="85000"/>
                      <a:lumOff val="15000"/>
                    </a:srgbClr>
                  </a:gs>
                  <a:gs pos="17000">
                    <a:srgbClr val="005697"/>
                  </a:gs>
                  <a:gs pos="100000">
                    <a:srgbClr val="005697">
                      <a:lumMod val="75000"/>
                    </a:srgbClr>
                  </a:gs>
                </a:gsLst>
                <a:lin ang="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700" b="1" kern="1200" dirty="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1000 Fibre Coins</a:t>
                </a:r>
                <a:endParaRPr lang="en-GB" sz="1200" dirty="0">
                  <a:effectLst/>
                  <a:latin typeface="Times New Roman" panose="02020603050405020304" pitchFamily="18" charset="0"/>
                  <a:ea typeface="Times New Roman" panose="02020603050405020304" pitchFamily="18" charset="0"/>
                </a:endParaRPr>
              </a:p>
              <a:p>
                <a:pPr algn="ctr">
                  <a:spcAft>
                    <a:spcPts val="0"/>
                  </a:spcAft>
                </a:pPr>
                <a:r>
                  <a:rPr lang="en-GB" sz="700" b="1" kern="1200" dirty="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S1</a:t>
                </a:r>
                <a:endParaRPr lang="en-GB" sz="1200" dirty="0">
                  <a:effectLst/>
                  <a:latin typeface="Times New Roman" panose="02020603050405020304" pitchFamily="18" charset="0"/>
                  <a:ea typeface="Times New Roman" panose="02020603050405020304" pitchFamily="18" charset="0"/>
                </a:endParaRPr>
              </a:p>
            </p:txBody>
          </p:sp>
          <p:sp>
            <p:nvSpPr>
              <p:cNvPr id="14" name="Can 13"/>
              <p:cNvSpPr/>
              <p:nvPr/>
            </p:nvSpPr>
            <p:spPr>
              <a:xfrm>
                <a:off x="4392304" y="506901"/>
                <a:ext cx="1337481" cy="1694595"/>
              </a:xfrm>
              <a:prstGeom prst="can">
                <a:avLst/>
              </a:prstGeom>
              <a:gradFill flip="none" rotWithShape="1">
                <a:gsLst>
                  <a:gs pos="70000">
                    <a:srgbClr val="00487E">
                      <a:lumMod val="85000"/>
                      <a:lumOff val="15000"/>
                    </a:srgbClr>
                  </a:gs>
                  <a:gs pos="17000">
                    <a:srgbClr val="005697"/>
                  </a:gs>
                  <a:gs pos="100000">
                    <a:srgbClr val="005697">
                      <a:lumMod val="75000"/>
                    </a:srgbClr>
                  </a:gs>
                </a:gsLst>
                <a:lin ang="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800</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Fibre Coins</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F1</a:t>
                </a:r>
                <a:endParaRPr lang="en-GB" sz="1200">
                  <a:effectLst/>
                  <a:latin typeface="Times New Roman" panose="02020603050405020304" pitchFamily="18" charset="0"/>
                  <a:ea typeface="Times New Roman" panose="02020603050405020304" pitchFamily="18" charset="0"/>
                </a:endParaRPr>
              </a:p>
            </p:txBody>
          </p:sp>
          <p:sp>
            <p:nvSpPr>
              <p:cNvPr id="15" name="Can 14"/>
              <p:cNvSpPr/>
              <p:nvPr/>
            </p:nvSpPr>
            <p:spPr>
              <a:xfrm>
                <a:off x="6571397" y="2271666"/>
                <a:ext cx="1337481" cy="1815607"/>
              </a:xfrm>
              <a:prstGeom prst="can">
                <a:avLst/>
              </a:prstGeom>
              <a:gradFill flip="none" rotWithShape="1">
                <a:gsLst>
                  <a:gs pos="70000">
                    <a:srgbClr val="00487E">
                      <a:lumMod val="85000"/>
                      <a:lumOff val="15000"/>
                    </a:srgbClr>
                  </a:gs>
                  <a:gs pos="17000">
                    <a:srgbClr val="005697"/>
                  </a:gs>
                  <a:gs pos="100000">
                    <a:srgbClr val="005697">
                      <a:lumMod val="75000"/>
                    </a:srgbClr>
                  </a:gs>
                </a:gsLst>
                <a:lin ang="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6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200 F1</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6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200 S2</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6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Fibre Coins</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6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G2</a:t>
                </a:r>
                <a:endParaRPr lang="en-GB" sz="1200">
                  <a:effectLst/>
                  <a:latin typeface="Times New Roman" panose="02020603050405020304" pitchFamily="18" charset="0"/>
                  <a:ea typeface="Times New Roman" panose="02020603050405020304" pitchFamily="18" charset="0"/>
                </a:endParaRPr>
              </a:p>
            </p:txBody>
          </p:sp>
          <p:sp>
            <p:nvSpPr>
              <p:cNvPr id="16" name="Can 15"/>
              <p:cNvSpPr/>
              <p:nvPr/>
            </p:nvSpPr>
            <p:spPr>
              <a:xfrm>
                <a:off x="9125804" y="-99447"/>
                <a:ext cx="1337481" cy="1770954"/>
              </a:xfrm>
              <a:prstGeom prst="can">
                <a:avLst/>
              </a:prstGeom>
              <a:gradFill flip="none" rotWithShape="1">
                <a:gsLst>
                  <a:gs pos="70000">
                    <a:srgbClr val="00487E">
                      <a:lumMod val="85000"/>
                      <a:lumOff val="15000"/>
                    </a:srgbClr>
                  </a:gs>
                  <a:gs pos="17000">
                    <a:srgbClr val="005697"/>
                  </a:gs>
                  <a:gs pos="100000">
                    <a:srgbClr val="005697">
                      <a:lumMod val="75000"/>
                    </a:srgbClr>
                  </a:gs>
                </a:gsLst>
                <a:lin ang="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350 G1</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250 G2</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Fibre Coins</a:t>
                </a:r>
                <a:endParaRPr lang="en-GB" sz="1200">
                  <a:effectLst/>
                  <a:latin typeface="Times New Roman" panose="02020603050405020304" pitchFamily="18" charset="0"/>
                  <a:ea typeface="Times New Roman" panose="02020603050405020304" pitchFamily="18" charset="0"/>
                </a:endParaRPr>
              </a:p>
            </p:txBody>
          </p:sp>
          <p:sp>
            <p:nvSpPr>
              <p:cNvPr id="17" name="Can 16"/>
              <p:cNvSpPr/>
              <p:nvPr/>
            </p:nvSpPr>
            <p:spPr>
              <a:xfrm>
                <a:off x="9125802" y="1870877"/>
                <a:ext cx="1337481" cy="1378804"/>
              </a:xfrm>
              <a:prstGeom prst="can">
                <a:avLst/>
              </a:prstGeom>
              <a:gradFill flip="none" rotWithShape="1">
                <a:gsLst>
                  <a:gs pos="70000">
                    <a:srgbClr val="00487E">
                      <a:lumMod val="85000"/>
                      <a:lumOff val="15000"/>
                    </a:srgbClr>
                  </a:gs>
                  <a:gs pos="17000">
                    <a:srgbClr val="005697"/>
                  </a:gs>
                  <a:gs pos="100000">
                    <a:srgbClr val="005697">
                      <a:lumMod val="75000"/>
                    </a:srgbClr>
                  </a:gs>
                </a:gsLst>
                <a:lin ang="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100 G1</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Fibre Coins</a:t>
                </a:r>
                <a:endParaRPr lang="en-GB" sz="1200">
                  <a:effectLst/>
                  <a:latin typeface="Times New Roman" panose="02020603050405020304" pitchFamily="18" charset="0"/>
                  <a:ea typeface="Times New Roman" panose="02020603050405020304" pitchFamily="18" charset="0"/>
                </a:endParaRPr>
              </a:p>
            </p:txBody>
          </p:sp>
          <p:sp>
            <p:nvSpPr>
              <p:cNvPr id="18" name="Can 17"/>
              <p:cNvSpPr/>
              <p:nvPr/>
            </p:nvSpPr>
            <p:spPr>
              <a:xfrm>
                <a:off x="9189490" y="3454985"/>
                <a:ext cx="1337481" cy="1329823"/>
              </a:xfrm>
              <a:prstGeom prst="can">
                <a:avLst/>
              </a:prstGeom>
              <a:gradFill flip="none" rotWithShape="1">
                <a:gsLst>
                  <a:gs pos="70000">
                    <a:srgbClr val="00487E">
                      <a:lumMod val="85000"/>
                      <a:lumOff val="15000"/>
                    </a:srgbClr>
                  </a:gs>
                  <a:gs pos="17000">
                    <a:srgbClr val="005697"/>
                  </a:gs>
                  <a:gs pos="100000">
                    <a:srgbClr val="005697">
                      <a:lumMod val="75000"/>
                    </a:srgbClr>
                  </a:gs>
                </a:gsLst>
                <a:lin ang="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50 G2</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Fibre Coins</a:t>
                </a:r>
                <a:endParaRPr lang="en-GB" sz="1200">
                  <a:effectLst/>
                  <a:latin typeface="Times New Roman" panose="02020603050405020304" pitchFamily="18" charset="0"/>
                  <a:ea typeface="Times New Roman" panose="02020603050405020304" pitchFamily="18" charset="0"/>
                </a:endParaRPr>
              </a:p>
            </p:txBody>
          </p:sp>
          <p:sp>
            <p:nvSpPr>
              <p:cNvPr id="19" name="Can 18"/>
              <p:cNvSpPr/>
              <p:nvPr/>
            </p:nvSpPr>
            <p:spPr>
              <a:xfrm>
                <a:off x="6570972" y="68568"/>
                <a:ext cx="1337481" cy="1425228"/>
              </a:xfrm>
              <a:prstGeom prst="can">
                <a:avLst/>
              </a:prstGeom>
              <a:gradFill flip="none" rotWithShape="1">
                <a:gsLst>
                  <a:gs pos="70000">
                    <a:srgbClr val="00487E">
                      <a:lumMod val="85000"/>
                      <a:lumOff val="15000"/>
                    </a:srgbClr>
                  </a:gs>
                  <a:gs pos="17000">
                    <a:srgbClr val="005697"/>
                  </a:gs>
                  <a:gs pos="100000">
                    <a:srgbClr val="005697">
                      <a:lumMod val="75000"/>
                    </a:srgbClr>
                  </a:gs>
                </a:gsLst>
                <a:lin ang="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6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500 F1</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6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Fibre Coins</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6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G1</a:t>
                </a:r>
                <a:endParaRPr lang="en-GB" sz="1200">
                  <a:effectLst/>
                  <a:latin typeface="Times New Roman" panose="02020603050405020304" pitchFamily="18" charset="0"/>
                  <a:ea typeface="Times New Roman" panose="02020603050405020304" pitchFamily="18" charset="0"/>
                </a:endParaRPr>
              </a:p>
            </p:txBody>
          </p:sp>
          <p:cxnSp>
            <p:nvCxnSpPr>
              <p:cNvPr id="20" name="Straight Arrow Connector 19"/>
              <p:cNvCxnSpPr>
                <a:stCxn id="12" idx="4"/>
                <a:endCxn id="13" idx="2"/>
              </p:cNvCxnSpPr>
              <p:nvPr/>
            </p:nvCxnSpPr>
            <p:spPr>
              <a:xfrm flipV="1">
                <a:off x="1460310" y="948519"/>
                <a:ext cx="875730" cy="642583"/>
              </a:xfrm>
              <a:prstGeom prst="straightConnector1">
                <a:avLst/>
              </a:prstGeom>
              <a:noFill/>
              <a:ln w="6350" cap="flat" cmpd="sng" algn="ctr">
                <a:solidFill>
                  <a:sysClr val="windowText" lastClr="000000"/>
                </a:solidFill>
                <a:prstDash val="solid"/>
                <a:miter lim="800000"/>
                <a:tailEnd type="triangle"/>
              </a:ln>
              <a:effectLst/>
            </p:spPr>
          </p:cxnSp>
          <p:cxnSp>
            <p:nvCxnSpPr>
              <p:cNvPr id="21" name="Straight Arrow Connector 20"/>
              <p:cNvCxnSpPr>
                <a:stCxn id="13" idx="4"/>
                <a:endCxn id="14" idx="2"/>
              </p:cNvCxnSpPr>
              <p:nvPr/>
            </p:nvCxnSpPr>
            <p:spPr>
              <a:xfrm>
                <a:off x="3673521" y="948519"/>
                <a:ext cx="718783" cy="405680"/>
              </a:xfrm>
              <a:prstGeom prst="straightConnector1">
                <a:avLst/>
              </a:prstGeom>
              <a:noFill/>
              <a:ln w="6350" cap="flat" cmpd="sng" algn="ctr">
                <a:solidFill>
                  <a:sysClr val="windowText" lastClr="000000"/>
                </a:solidFill>
                <a:prstDash val="solid"/>
                <a:miter lim="800000"/>
                <a:tailEnd type="triangle"/>
              </a:ln>
              <a:effectLst/>
            </p:spPr>
          </p:cxnSp>
          <p:cxnSp>
            <p:nvCxnSpPr>
              <p:cNvPr id="22" name="Straight Arrow Connector 21"/>
              <p:cNvCxnSpPr>
                <a:stCxn id="14" idx="4"/>
                <a:endCxn id="19" idx="2"/>
              </p:cNvCxnSpPr>
              <p:nvPr/>
            </p:nvCxnSpPr>
            <p:spPr>
              <a:xfrm flipV="1">
                <a:off x="5729784" y="781182"/>
                <a:ext cx="841188" cy="573017"/>
              </a:xfrm>
              <a:prstGeom prst="straightConnector1">
                <a:avLst/>
              </a:prstGeom>
              <a:noFill/>
              <a:ln w="6350" cap="flat" cmpd="sng" algn="ctr">
                <a:solidFill>
                  <a:sysClr val="windowText" lastClr="000000"/>
                </a:solidFill>
                <a:prstDash val="solid"/>
                <a:miter lim="800000"/>
                <a:tailEnd type="triangle"/>
              </a:ln>
              <a:effectLst/>
            </p:spPr>
          </p:cxnSp>
          <p:cxnSp>
            <p:nvCxnSpPr>
              <p:cNvPr id="23" name="Straight Arrow Connector 22"/>
              <p:cNvCxnSpPr>
                <a:stCxn id="14" idx="4"/>
                <a:endCxn id="15" idx="2"/>
              </p:cNvCxnSpPr>
              <p:nvPr/>
            </p:nvCxnSpPr>
            <p:spPr>
              <a:xfrm>
                <a:off x="5729786" y="1354200"/>
                <a:ext cx="841611" cy="1825271"/>
              </a:xfrm>
              <a:prstGeom prst="straightConnector1">
                <a:avLst/>
              </a:prstGeom>
              <a:noFill/>
              <a:ln w="6350" cap="flat" cmpd="sng" algn="ctr">
                <a:solidFill>
                  <a:sysClr val="windowText" lastClr="000000"/>
                </a:solidFill>
                <a:prstDash val="solid"/>
                <a:miter lim="800000"/>
                <a:tailEnd type="triangle"/>
              </a:ln>
              <a:effectLst/>
            </p:spPr>
          </p:cxnSp>
          <p:cxnSp>
            <p:nvCxnSpPr>
              <p:cNvPr id="24" name="Straight Arrow Connector 23"/>
              <p:cNvCxnSpPr>
                <a:stCxn id="19" idx="4"/>
                <a:endCxn id="16" idx="2"/>
              </p:cNvCxnSpPr>
              <p:nvPr/>
            </p:nvCxnSpPr>
            <p:spPr>
              <a:xfrm>
                <a:off x="7908452" y="781182"/>
                <a:ext cx="1217351" cy="4849"/>
              </a:xfrm>
              <a:prstGeom prst="straightConnector1">
                <a:avLst/>
              </a:prstGeom>
              <a:noFill/>
              <a:ln w="6350" cap="flat" cmpd="sng" algn="ctr">
                <a:solidFill>
                  <a:sysClr val="windowText" lastClr="000000"/>
                </a:solidFill>
                <a:prstDash val="solid"/>
                <a:miter lim="800000"/>
                <a:tailEnd type="triangle"/>
              </a:ln>
              <a:effectLst/>
            </p:spPr>
          </p:cxnSp>
          <p:cxnSp>
            <p:nvCxnSpPr>
              <p:cNvPr id="25" name="Straight Arrow Connector 24"/>
              <p:cNvCxnSpPr>
                <a:stCxn id="19" idx="4"/>
                <a:endCxn id="17" idx="2"/>
              </p:cNvCxnSpPr>
              <p:nvPr/>
            </p:nvCxnSpPr>
            <p:spPr>
              <a:xfrm>
                <a:off x="7908452" y="781182"/>
                <a:ext cx="1217350" cy="1779098"/>
              </a:xfrm>
              <a:prstGeom prst="straightConnector1">
                <a:avLst/>
              </a:prstGeom>
              <a:noFill/>
              <a:ln w="6350" cap="flat" cmpd="sng" algn="ctr">
                <a:solidFill>
                  <a:sysClr val="windowText" lastClr="000000"/>
                </a:solidFill>
                <a:prstDash val="solid"/>
                <a:miter lim="800000"/>
                <a:tailEnd type="triangle"/>
              </a:ln>
              <a:effectLst/>
            </p:spPr>
          </p:cxnSp>
          <p:cxnSp>
            <p:nvCxnSpPr>
              <p:cNvPr id="26" name="Straight Arrow Connector 25"/>
              <p:cNvCxnSpPr>
                <a:stCxn id="15" idx="4"/>
                <a:endCxn id="16" idx="2"/>
              </p:cNvCxnSpPr>
              <p:nvPr/>
            </p:nvCxnSpPr>
            <p:spPr>
              <a:xfrm flipV="1">
                <a:off x="7908877" y="786031"/>
                <a:ext cx="1216927" cy="2393439"/>
              </a:xfrm>
              <a:prstGeom prst="straightConnector1">
                <a:avLst/>
              </a:prstGeom>
              <a:noFill/>
              <a:ln w="6350" cap="flat" cmpd="sng" algn="ctr">
                <a:solidFill>
                  <a:sysClr val="windowText" lastClr="000000"/>
                </a:solidFill>
                <a:prstDash val="solid"/>
                <a:miter lim="800000"/>
                <a:tailEnd type="triangle"/>
              </a:ln>
              <a:effectLst/>
            </p:spPr>
          </p:cxnSp>
          <p:cxnSp>
            <p:nvCxnSpPr>
              <p:cNvPr id="27" name="Straight Arrow Connector 26"/>
              <p:cNvCxnSpPr>
                <a:stCxn id="15" idx="4"/>
                <a:endCxn id="18" idx="2"/>
              </p:cNvCxnSpPr>
              <p:nvPr/>
            </p:nvCxnSpPr>
            <p:spPr>
              <a:xfrm>
                <a:off x="7908877" y="3179470"/>
                <a:ext cx="1280613" cy="940427"/>
              </a:xfrm>
              <a:prstGeom prst="straightConnector1">
                <a:avLst/>
              </a:prstGeom>
              <a:noFill/>
              <a:ln w="6350" cap="flat" cmpd="sng" algn="ctr">
                <a:solidFill>
                  <a:sysClr val="windowText" lastClr="000000"/>
                </a:solidFill>
                <a:prstDash val="solid"/>
                <a:miter lim="800000"/>
                <a:tailEnd type="triangle"/>
              </a:ln>
              <a:effectLst/>
            </p:spPr>
          </p:cxnSp>
          <p:sp>
            <p:nvSpPr>
              <p:cNvPr id="28" name="TextBox 23"/>
              <p:cNvSpPr txBox="1"/>
              <p:nvPr/>
            </p:nvSpPr>
            <p:spPr>
              <a:xfrm>
                <a:off x="0" y="4557191"/>
                <a:ext cx="1460157" cy="808821"/>
              </a:xfrm>
              <a:prstGeom prst="rect">
                <a:avLst/>
              </a:prstGeom>
              <a:noFill/>
            </p:spPr>
            <p:txBody>
              <a:bodyPr wrap="square" rtlCol="0">
                <a:noAutofit/>
              </a:bodyPr>
              <a:lstStyle/>
              <a:p>
                <a:pPr>
                  <a:spcAft>
                    <a:spcPts val="0"/>
                  </a:spcAft>
                </a:pPr>
                <a:r>
                  <a:rPr lang="en-GB" sz="800" b="1" kern="120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Fibre Producer</a:t>
                </a:r>
                <a:endParaRPr lang="en-GB" sz="1200">
                  <a:effectLst/>
                  <a:latin typeface="Times New Roman" panose="02020603050405020304" pitchFamily="18" charset="0"/>
                  <a:ea typeface="Times New Roman" panose="02020603050405020304" pitchFamily="18" charset="0"/>
                </a:endParaRPr>
              </a:p>
            </p:txBody>
          </p:sp>
          <p:sp>
            <p:nvSpPr>
              <p:cNvPr id="29" name="TextBox 24"/>
              <p:cNvSpPr txBox="1"/>
              <p:nvPr/>
            </p:nvSpPr>
            <p:spPr>
              <a:xfrm>
                <a:off x="2274556" y="4627337"/>
                <a:ext cx="1460157" cy="695762"/>
              </a:xfrm>
              <a:prstGeom prst="rect">
                <a:avLst/>
              </a:prstGeom>
              <a:noFill/>
            </p:spPr>
            <p:txBody>
              <a:bodyPr wrap="square" rtlCol="0">
                <a:noAutofit/>
              </a:bodyPr>
              <a:lstStyle/>
              <a:p>
                <a:pPr>
                  <a:spcAft>
                    <a:spcPts val="0"/>
                  </a:spcAft>
                </a:pPr>
                <a:r>
                  <a:rPr lang="en-GB" sz="800" b="1" kern="120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Spinner</a:t>
                </a:r>
                <a:endParaRPr lang="en-GB" sz="1200">
                  <a:effectLst/>
                  <a:latin typeface="Times New Roman" panose="02020603050405020304" pitchFamily="18" charset="0"/>
                  <a:ea typeface="Times New Roman" panose="02020603050405020304" pitchFamily="18" charset="0"/>
                </a:endParaRPr>
              </a:p>
            </p:txBody>
          </p:sp>
          <p:sp>
            <p:nvSpPr>
              <p:cNvPr id="30" name="TextBox 25"/>
              <p:cNvSpPr txBox="1"/>
              <p:nvPr/>
            </p:nvSpPr>
            <p:spPr>
              <a:xfrm>
                <a:off x="4330736" y="4672443"/>
                <a:ext cx="1459065" cy="808821"/>
              </a:xfrm>
              <a:prstGeom prst="rect">
                <a:avLst/>
              </a:prstGeom>
              <a:noFill/>
            </p:spPr>
            <p:txBody>
              <a:bodyPr wrap="square" rtlCol="0">
                <a:noAutofit/>
              </a:bodyPr>
              <a:lstStyle/>
              <a:p>
                <a:pPr>
                  <a:spcAft>
                    <a:spcPts val="0"/>
                  </a:spcAft>
                </a:pPr>
                <a:r>
                  <a:rPr lang="en-GB" sz="800" b="1" kern="120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Fabric Producer</a:t>
                </a:r>
                <a:endParaRPr lang="en-GB" sz="1200">
                  <a:effectLst/>
                  <a:latin typeface="Times New Roman" panose="02020603050405020304" pitchFamily="18" charset="0"/>
                  <a:ea typeface="Times New Roman" panose="02020603050405020304" pitchFamily="18" charset="0"/>
                </a:endParaRPr>
              </a:p>
            </p:txBody>
          </p:sp>
          <p:sp>
            <p:nvSpPr>
              <p:cNvPr id="31" name="TextBox 26"/>
              <p:cNvSpPr txBox="1"/>
              <p:nvPr/>
            </p:nvSpPr>
            <p:spPr>
              <a:xfrm>
                <a:off x="6570972" y="4673018"/>
                <a:ext cx="1460157" cy="808821"/>
              </a:xfrm>
              <a:prstGeom prst="rect">
                <a:avLst/>
              </a:prstGeom>
              <a:noFill/>
            </p:spPr>
            <p:txBody>
              <a:bodyPr wrap="square" rtlCol="0">
                <a:noAutofit/>
              </a:bodyPr>
              <a:lstStyle/>
              <a:p>
                <a:pPr>
                  <a:spcAft>
                    <a:spcPts val="0"/>
                  </a:spcAft>
                </a:pPr>
                <a:r>
                  <a:rPr lang="en-GB" sz="800" b="1" kern="120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Garment Maker</a:t>
                </a:r>
                <a:endParaRPr lang="en-GB" sz="1200">
                  <a:effectLst/>
                  <a:latin typeface="Times New Roman" panose="02020603050405020304" pitchFamily="18" charset="0"/>
                  <a:ea typeface="Times New Roman" panose="02020603050405020304" pitchFamily="18" charset="0"/>
                </a:endParaRPr>
              </a:p>
            </p:txBody>
          </p:sp>
          <p:sp>
            <p:nvSpPr>
              <p:cNvPr id="32" name="TextBox 27"/>
              <p:cNvSpPr txBox="1"/>
              <p:nvPr/>
            </p:nvSpPr>
            <p:spPr>
              <a:xfrm>
                <a:off x="9189050" y="4673008"/>
                <a:ext cx="1460157" cy="808821"/>
              </a:xfrm>
              <a:prstGeom prst="rect">
                <a:avLst/>
              </a:prstGeom>
              <a:noFill/>
            </p:spPr>
            <p:txBody>
              <a:bodyPr wrap="square" rtlCol="0">
                <a:noAutofit/>
              </a:bodyPr>
              <a:lstStyle/>
              <a:p>
                <a:pPr>
                  <a:spcAft>
                    <a:spcPts val="0"/>
                  </a:spcAft>
                </a:pPr>
                <a:r>
                  <a:rPr lang="en-GB" sz="800" b="1" kern="120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Brand Retailer</a:t>
                </a:r>
                <a:endParaRPr lang="en-GB" sz="1200">
                  <a:effectLst/>
                  <a:latin typeface="Times New Roman" panose="02020603050405020304" pitchFamily="18" charset="0"/>
                  <a:ea typeface="Times New Roman" panose="02020603050405020304" pitchFamily="18" charset="0"/>
                </a:endParaRPr>
              </a:p>
            </p:txBody>
          </p:sp>
        </p:grpSp>
        <p:sp>
          <p:nvSpPr>
            <p:cNvPr id="9" name="Can 8"/>
            <p:cNvSpPr/>
            <p:nvPr/>
          </p:nvSpPr>
          <p:spPr>
            <a:xfrm>
              <a:off x="2336039" y="1268395"/>
              <a:ext cx="1337481" cy="1131380"/>
            </a:xfrm>
            <a:prstGeom prst="can">
              <a:avLst/>
            </a:prstGeom>
            <a:gradFill flip="none" rotWithShape="1">
              <a:gsLst>
                <a:gs pos="70000">
                  <a:srgbClr val="00487E">
                    <a:lumMod val="85000"/>
                    <a:lumOff val="15000"/>
                  </a:srgbClr>
                </a:gs>
                <a:gs pos="17000">
                  <a:srgbClr val="005697"/>
                </a:gs>
                <a:gs pos="100000">
                  <a:srgbClr val="005697">
                    <a:lumMod val="75000"/>
                  </a:srgbClr>
                </a:gs>
              </a:gsLst>
              <a:lin ang="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500 Fibre Coins</a:t>
              </a:r>
              <a:endParaRPr lang="en-GB" sz="1200">
                <a:effectLst/>
                <a:latin typeface="Times New Roman" panose="02020603050405020304" pitchFamily="18" charset="0"/>
                <a:ea typeface="Times New Roman" panose="02020603050405020304" pitchFamily="18" charset="0"/>
              </a:endParaRPr>
            </a:p>
            <a:p>
              <a:pPr algn="ctr">
                <a:spcAft>
                  <a:spcPts val="0"/>
                </a:spcAft>
              </a:pPr>
              <a:r>
                <a:rPr lang="en-GB" sz="700" b="1" kern="1200">
                  <a:solidFill>
                    <a:srgbClr val="FFFFFF"/>
                  </a:solidFill>
                  <a:effectLst/>
                  <a:latin typeface="Georgia" panose="02040502050405020303" pitchFamily="18" charset="0"/>
                  <a:ea typeface="Times New Roman" panose="02020603050405020304" pitchFamily="18" charset="0"/>
                  <a:cs typeface="Times New Roman" panose="02020603050405020304" pitchFamily="18" charset="0"/>
                </a:rPr>
                <a:t>S2</a:t>
              </a:r>
              <a:endParaRPr lang="en-GB" sz="1200">
                <a:effectLst/>
                <a:latin typeface="Times New Roman" panose="02020603050405020304" pitchFamily="18" charset="0"/>
                <a:ea typeface="Times New Roman" panose="02020603050405020304" pitchFamily="18" charset="0"/>
              </a:endParaRPr>
            </a:p>
          </p:txBody>
        </p:sp>
        <p:cxnSp>
          <p:nvCxnSpPr>
            <p:cNvPr id="10" name="Straight Arrow Connector 9"/>
            <p:cNvCxnSpPr>
              <a:stCxn id="12" idx="4"/>
              <a:endCxn id="9" idx="2"/>
            </p:cNvCxnSpPr>
            <p:nvPr/>
          </p:nvCxnSpPr>
          <p:spPr>
            <a:xfrm>
              <a:off x="1460310" y="948922"/>
              <a:ext cx="875729" cy="885163"/>
            </a:xfrm>
            <a:prstGeom prst="straightConnector1">
              <a:avLst/>
            </a:prstGeom>
            <a:noFill/>
            <a:ln w="6350" cap="flat" cmpd="sng" algn="ctr">
              <a:solidFill>
                <a:srgbClr val="005697"/>
              </a:solidFill>
              <a:prstDash val="solid"/>
              <a:miter lim="800000"/>
              <a:tailEnd type="triangle"/>
            </a:ln>
            <a:effectLst/>
          </p:spPr>
        </p:cxnSp>
        <p:cxnSp>
          <p:nvCxnSpPr>
            <p:cNvPr id="11" name="Straight Arrow Connector 10"/>
            <p:cNvCxnSpPr>
              <a:stCxn id="9" idx="4"/>
              <a:endCxn id="15" idx="2"/>
            </p:cNvCxnSpPr>
            <p:nvPr/>
          </p:nvCxnSpPr>
          <p:spPr>
            <a:xfrm>
              <a:off x="3673521" y="1834085"/>
              <a:ext cx="2897876" cy="62129"/>
            </a:xfrm>
            <a:prstGeom prst="straightConnector1">
              <a:avLst/>
            </a:prstGeom>
            <a:noFill/>
            <a:ln w="6350" cap="flat" cmpd="sng" algn="ctr">
              <a:solidFill>
                <a:srgbClr val="005697"/>
              </a:solidFill>
              <a:prstDash val="solid"/>
              <a:miter lim="800000"/>
              <a:tailEnd type="triangle"/>
            </a:ln>
            <a:effectLst/>
          </p:spPr>
        </p:cxnSp>
      </p:grpSp>
    </p:spTree>
    <p:extLst>
      <p:ext uri="{BB962C8B-B14F-4D97-AF65-F5344CB8AC3E}">
        <p14:creationId xmlns:p14="http://schemas.microsoft.com/office/powerpoint/2010/main" val="100799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0AD4-A789-4B41-A0BA-81EF516F5195}"/>
              </a:ext>
            </a:extLst>
          </p:cNvPr>
          <p:cNvSpPr>
            <a:spLocks noGrp="1"/>
          </p:cNvSpPr>
          <p:nvPr>
            <p:ph type="title"/>
          </p:nvPr>
        </p:nvSpPr>
        <p:spPr/>
        <p:txBody>
          <a:bodyPr/>
          <a:lstStyle/>
          <a:p>
            <a:r>
              <a:rPr lang="en-US" dirty="0" err="1"/>
              <a:t>Lenzing</a:t>
            </a:r>
            <a:r>
              <a:rPr lang="en-US" dirty="0"/>
              <a:t> Blockchain Pilot</a:t>
            </a:r>
          </a:p>
        </p:txBody>
      </p:sp>
      <p:grpSp>
        <p:nvGrpSpPr>
          <p:cNvPr id="3" name="Group 2">
            <a:extLst>
              <a:ext uri="{FF2B5EF4-FFF2-40B4-BE49-F238E27FC236}">
                <a16:creationId xmlns:a16="http://schemas.microsoft.com/office/drawing/2014/main" id="{3FB2392C-09B9-0D4C-9AB0-C970CE9C97E0}"/>
              </a:ext>
            </a:extLst>
          </p:cNvPr>
          <p:cNvGrpSpPr/>
          <p:nvPr/>
        </p:nvGrpSpPr>
        <p:grpSpPr>
          <a:xfrm>
            <a:off x="8191500" y="1167613"/>
            <a:ext cx="3578843" cy="4551941"/>
            <a:chOff x="6350745" y="1313122"/>
            <a:chExt cx="10252717" cy="5266585"/>
          </a:xfrm>
        </p:grpSpPr>
        <p:pic>
          <p:nvPicPr>
            <p:cNvPr id="4" name="Picture 3">
              <a:extLst>
                <a:ext uri="{FF2B5EF4-FFF2-40B4-BE49-F238E27FC236}">
                  <a16:creationId xmlns:a16="http://schemas.microsoft.com/office/drawing/2014/main" id="{08EC1DAE-E51D-D84A-8CDA-B6DAD868080D}"/>
                </a:ext>
              </a:extLst>
            </p:cNvPr>
            <p:cNvPicPr>
              <a:picLocks noChangeAspect="1"/>
            </p:cNvPicPr>
            <p:nvPr/>
          </p:nvPicPr>
          <p:blipFill rotWithShape="1">
            <a:blip r:embed="rId2"/>
            <a:srcRect l="15002" t="12344" r="16884" b="19494"/>
            <a:stretch/>
          </p:blipFill>
          <p:spPr>
            <a:xfrm>
              <a:off x="14226777" y="5179879"/>
              <a:ext cx="2376685" cy="1399828"/>
            </a:xfrm>
            <a:prstGeom prst="rect">
              <a:avLst/>
            </a:prstGeom>
          </p:spPr>
        </p:pic>
        <p:pic>
          <p:nvPicPr>
            <p:cNvPr id="5" name="Picture 4">
              <a:extLst>
                <a:ext uri="{FF2B5EF4-FFF2-40B4-BE49-F238E27FC236}">
                  <a16:creationId xmlns:a16="http://schemas.microsoft.com/office/drawing/2014/main" id="{7DA8EBFB-20D1-2A49-A171-036AB4FE6438}"/>
                </a:ext>
              </a:extLst>
            </p:cNvPr>
            <p:cNvPicPr>
              <a:picLocks noChangeAspect="1"/>
            </p:cNvPicPr>
            <p:nvPr/>
          </p:nvPicPr>
          <p:blipFill>
            <a:blip r:embed="rId3"/>
            <a:stretch>
              <a:fillRect/>
            </a:stretch>
          </p:blipFill>
          <p:spPr>
            <a:xfrm>
              <a:off x="9641619" y="3683552"/>
              <a:ext cx="1650458" cy="1277977"/>
            </a:xfrm>
            <a:prstGeom prst="rect">
              <a:avLst/>
            </a:prstGeom>
          </p:spPr>
        </p:pic>
        <p:graphicFrame>
          <p:nvGraphicFramePr>
            <p:cNvPr id="6" name="Diagram 5">
              <a:extLst>
                <a:ext uri="{FF2B5EF4-FFF2-40B4-BE49-F238E27FC236}">
                  <a16:creationId xmlns:a16="http://schemas.microsoft.com/office/drawing/2014/main" id="{49EFF415-9589-CA4A-9F03-EC79A4CD985E}"/>
                </a:ext>
              </a:extLst>
            </p:cNvPr>
            <p:cNvGraphicFramePr/>
            <p:nvPr/>
          </p:nvGraphicFramePr>
          <p:xfrm>
            <a:off x="6350745" y="1313122"/>
            <a:ext cx="7442286" cy="52585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484BECC0-2AA0-1247-B24A-9A068001E73B}"/>
                </a:ext>
              </a:extLst>
            </p:cNvPr>
            <p:cNvPicPr>
              <a:picLocks noChangeAspect="1"/>
            </p:cNvPicPr>
            <p:nvPr/>
          </p:nvPicPr>
          <p:blipFill>
            <a:blip r:embed="rId9"/>
            <a:stretch>
              <a:fillRect/>
            </a:stretch>
          </p:blipFill>
          <p:spPr>
            <a:xfrm>
              <a:off x="7403274" y="5924117"/>
              <a:ext cx="1404730" cy="621846"/>
            </a:xfrm>
            <a:prstGeom prst="rect">
              <a:avLst/>
            </a:prstGeom>
          </p:spPr>
        </p:pic>
        <p:pic>
          <p:nvPicPr>
            <p:cNvPr id="8" name="Picture 7">
              <a:extLst>
                <a:ext uri="{FF2B5EF4-FFF2-40B4-BE49-F238E27FC236}">
                  <a16:creationId xmlns:a16="http://schemas.microsoft.com/office/drawing/2014/main" id="{99A880FB-5835-724F-9718-59647CCAB171}"/>
                </a:ext>
              </a:extLst>
            </p:cNvPr>
            <p:cNvPicPr>
              <a:picLocks noChangeAspect="1"/>
            </p:cNvPicPr>
            <p:nvPr/>
          </p:nvPicPr>
          <p:blipFill>
            <a:blip r:embed="rId10"/>
            <a:stretch>
              <a:fillRect/>
            </a:stretch>
          </p:blipFill>
          <p:spPr>
            <a:xfrm rot="2287331">
              <a:off x="14749375" y="1918512"/>
              <a:ext cx="1674685" cy="2204921"/>
            </a:xfrm>
            <a:prstGeom prst="rect">
              <a:avLst/>
            </a:prstGeom>
          </p:spPr>
        </p:pic>
        <p:pic>
          <p:nvPicPr>
            <p:cNvPr id="9" name="Picture 8">
              <a:extLst>
                <a:ext uri="{FF2B5EF4-FFF2-40B4-BE49-F238E27FC236}">
                  <a16:creationId xmlns:a16="http://schemas.microsoft.com/office/drawing/2014/main" id="{B8C75AF0-870E-4A41-86F0-3D7735E4AFF6}"/>
                </a:ext>
              </a:extLst>
            </p:cNvPr>
            <p:cNvPicPr>
              <a:picLocks noChangeAspect="1"/>
            </p:cNvPicPr>
            <p:nvPr/>
          </p:nvPicPr>
          <p:blipFill>
            <a:blip r:embed="rId11"/>
            <a:stretch>
              <a:fillRect/>
            </a:stretch>
          </p:blipFill>
          <p:spPr>
            <a:xfrm>
              <a:off x="11405846" y="1930986"/>
              <a:ext cx="1571579" cy="1018120"/>
            </a:xfrm>
            <a:prstGeom prst="rect">
              <a:avLst/>
            </a:prstGeom>
          </p:spPr>
        </p:pic>
      </p:grpSp>
      <p:sp>
        <p:nvSpPr>
          <p:cNvPr id="10" name="TextBox 9">
            <a:extLst>
              <a:ext uri="{FF2B5EF4-FFF2-40B4-BE49-F238E27FC236}">
                <a16:creationId xmlns:a16="http://schemas.microsoft.com/office/drawing/2014/main" id="{BB91B7C5-823E-9A43-9ABF-C2013AF6473F}"/>
              </a:ext>
            </a:extLst>
          </p:cNvPr>
          <p:cNvSpPr txBox="1"/>
          <p:nvPr/>
        </p:nvSpPr>
        <p:spPr>
          <a:xfrm>
            <a:off x="377821" y="1373168"/>
            <a:ext cx="7721053" cy="4401205"/>
          </a:xfrm>
          <a:prstGeom prst="rect">
            <a:avLst/>
          </a:prstGeom>
          <a:noFill/>
        </p:spPr>
        <p:txBody>
          <a:bodyPr wrap="square" rtlCol="0">
            <a:spAutoFit/>
          </a:bodyPr>
          <a:lstStyle/>
          <a:p>
            <a:pPr marL="342900" indent="-342900">
              <a:buFont typeface="Wingdings" pitchFamily="2" charset="2"/>
              <a:buChar char="§"/>
            </a:pPr>
            <a:r>
              <a:rPr lang="en-US" sz="2000" dirty="0" err="1">
                <a:latin typeface="Georgia" panose="02040502050405020303" pitchFamily="18" charset="0"/>
              </a:rPr>
              <a:t>Lenzing</a:t>
            </a:r>
            <a:r>
              <a:rPr lang="en-US" sz="2000" dirty="0">
                <a:latin typeface="Georgia" panose="02040502050405020303" pitchFamily="18" charset="0"/>
              </a:rPr>
              <a:t> partnered with blockchain provider </a:t>
            </a:r>
            <a:r>
              <a:rPr lang="en-US" sz="2000" b="1" dirty="0">
                <a:latin typeface="Georgia" panose="02040502050405020303" pitchFamily="18" charset="0"/>
              </a:rPr>
              <a:t>Textile Genesis </a:t>
            </a:r>
            <a:r>
              <a:rPr lang="en-US" sz="2000" dirty="0">
                <a:latin typeface="Georgia" panose="02040502050405020303" pitchFamily="18" charset="0"/>
              </a:rPr>
              <a:t>and Chinese brand Chicks for piloting blockchain technology.</a:t>
            </a:r>
          </a:p>
          <a:p>
            <a:pPr marL="342900" indent="-342900">
              <a:buFont typeface="Wingdings" pitchFamily="2" charset="2"/>
              <a:buChar char="§"/>
            </a:pPr>
            <a:endParaRPr lang="en-US" sz="2000" dirty="0">
              <a:latin typeface="Georgia" panose="02040502050405020303" pitchFamily="18" charset="0"/>
            </a:endParaRPr>
          </a:p>
          <a:p>
            <a:pPr marL="342900" indent="-342900">
              <a:buFont typeface="Wingdings" pitchFamily="2" charset="2"/>
              <a:buChar char="§"/>
            </a:pPr>
            <a:r>
              <a:rPr lang="en-US" sz="2000" dirty="0">
                <a:latin typeface="Georgia" panose="02040502050405020303" pitchFamily="18" charset="0"/>
              </a:rPr>
              <a:t>Textile Genesis (TG) developed blockchain solution that enables fiber-to-retail traceability with the use of </a:t>
            </a:r>
            <a:r>
              <a:rPr lang="en-US" sz="2000" dirty="0" err="1">
                <a:latin typeface="Georgia" panose="02040502050405020303" pitchFamily="18" charset="0"/>
              </a:rPr>
              <a:t>Fibercoins</a:t>
            </a:r>
            <a:r>
              <a:rPr lang="en-US" sz="2000" dirty="0">
                <a:latin typeface="Georgia" panose="02040502050405020303" pitchFamily="18" charset="0"/>
              </a:rPr>
              <a:t>.</a:t>
            </a:r>
          </a:p>
          <a:p>
            <a:pPr marL="342900" indent="-342900">
              <a:buFont typeface="Wingdings" pitchFamily="2" charset="2"/>
              <a:buChar char="§"/>
            </a:pPr>
            <a:endParaRPr lang="en-US" sz="2000" dirty="0">
              <a:latin typeface="Georgia" panose="02040502050405020303" pitchFamily="18" charset="0"/>
            </a:endParaRPr>
          </a:p>
          <a:p>
            <a:pPr marL="342900" indent="-342900">
              <a:buFont typeface="Wingdings" pitchFamily="2" charset="2"/>
              <a:buChar char="§"/>
            </a:pPr>
            <a:r>
              <a:rPr lang="en-US" sz="2000" dirty="0" err="1">
                <a:latin typeface="Georgia" panose="02040502050405020303" pitchFamily="18" charset="0"/>
              </a:rPr>
              <a:t>Lenzing</a:t>
            </a:r>
            <a:r>
              <a:rPr lang="en-US" sz="2000" dirty="0">
                <a:latin typeface="Georgia" panose="02040502050405020303" pitchFamily="18" charset="0"/>
              </a:rPr>
              <a:t> uses embedded chemical material to physically identify its fiber.</a:t>
            </a:r>
          </a:p>
          <a:p>
            <a:pPr marL="342900" indent="-342900">
              <a:buFont typeface="Wingdings" pitchFamily="2" charset="2"/>
              <a:buChar char="§"/>
            </a:pPr>
            <a:endParaRPr lang="en-US" sz="2000" dirty="0">
              <a:latin typeface="Georgia" panose="02040502050405020303" pitchFamily="18" charset="0"/>
            </a:endParaRPr>
          </a:p>
          <a:p>
            <a:pPr marL="342900" indent="-342900">
              <a:buFont typeface="Wingdings" pitchFamily="2" charset="2"/>
              <a:buChar char="§"/>
            </a:pPr>
            <a:r>
              <a:rPr lang="en-US" sz="2000" dirty="0">
                <a:latin typeface="Georgia" panose="02040502050405020303" pitchFamily="18" charset="0"/>
              </a:rPr>
              <a:t>Chicks supply chain was simple and less complex supply chain which supported the success of the pilot.</a:t>
            </a:r>
          </a:p>
          <a:p>
            <a:pPr marL="342900" indent="-342900">
              <a:buFont typeface="Wingdings" pitchFamily="2" charset="2"/>
              <a:buChar char="§"/>
            </a:pPr>
            <a:endParaRPr lang="en-US" sz="2000" dirty="0">
              <a:latin typeface="Georgia" panose="02040502050405020303" pitchFamily="18" charset="0"/>
            </a:endParaRPr>
          </a:p>
          <a:p>
            <a:pPr marL="342900" indent="-342900">
              <a:buFont typeface="Wingdings" pitchFamily="2" charset="2"/>
              <a:buChar char="§"/>
            </a:pPr>
            <a:r>
              <a:rPr lang="en-US" sz="2000" dirty="0">
                <a:latin typeface="Georgia" panose="02040502050405020303" pitchFamily="18" charset="0"/>
              </a:rPr>
              <a:t>After the success of the pilot, </a:t>
            </a:r>
            <a:r>
              <a:rPr lang="en-US" sz="2000" dirty="0" err="1">
                <a:latin typeface="Georgia" panose="02040502050405020303" pitchFamily="18" charset="0"/>
              </a:rPr>
              <a:t>Lenzing</a:t>
            </a:r>
            <a:r>
              <a:rPr lang="en-US" sz="2000" dirty="0">
                <a:latin typeface="Georgia" panose="02040502050405020303" pitchFamily="18" charset="0"/>
              </a:rPr>
              <a:t> has conducted several pilots in more complex supply chains (e.g., with H&amp;M)</a:t>
            </a:r>
          </a:p>
        </p:txBody>
      </p:sp>
      <p:sp>
        <p:nvSpPr>
          <p:cNvPr id="11" name="TextBox 10">
            <a:extLst>
              <a:ext uri="{FF2B5EF4-FFF2-40B4-BE49-F238E27FC236}">
                <a16:creationId xmlns:a16="http://schemas.microsoft.com/office/drawing/2014/main" id="{4055BC05-5761-6017-5417-247DA843B52E}"/>
              </a:ext>
            </a:extLst>
          </p:cNvPr>
          <p:cNvSpPr txBox="1"/>
          <p:nvPr/>
        </p:nvSpPr>
        <p:spPr>
          <a:xfrm>
            <a:off x="9854853" y="6591546"/>
            <a:ext cx="2699503" cy="276999"/>
          </a:xfrm>
          <a:prstGeom prst="rect">
            <a:avLst/>
          </a:prstGeom>
          <a:noFill/>
        </p:spPr>
        <p:txBody>
          <a:bodyPr wrap="square" rtlCol="0">
            <a:spAutoFit/>
          </a:bodyPr>
          <a:lstStyle/>
          <a:p>
            <a:r>
              <a:rPr lang="en-US" sz="1200" dirty="0">
                <a:latin typeface="Times" pitchFamily="2" charset="0"/>
              </a:rPr>
              <a:t>Ahmed and </a:t>
            </a:r>
            <a:r>
              <a:rPr lang="en-US" sz="1200" dirty="0" err="1">
                <a:latin typeface="Times" pitchFamily="2" charset="0"/>
              </a:rPr>
              <a:t>MacCarthy</a:t>
            </a:r>
            <a:r>
              <a:rPr lang="en-US" sz="1200" dirty="0">
                <a:latin typeface="Times" pitchFamily="2" charset="0"/>
              </a:rPr>
              <a:t> (2021)</a:t>
            </a:r>
          </a:p>
        </p:txBody>
      </p:sp>
    </p:spTree>
    <p:extLst>
      <p:ext uri="{BB962C8B-B14F-4D97-AF65-F5344CB8AC3E}">
        <p14:creationId xmlns:p14="http://schemas.microsoft.com/office/powerpoint/2010/main" val="22740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Textile Genesis Platform – </a:t>
            </a:r>
            <a:r>
              <a:rPr lang="en-GB" dirty="0" err="1"/>
              <a:t>Blockchain</a:t>
            </a:r>
            <a:r>
              <a:rPr lang="en-GB" dirty="0"/>
              <a:t> Network Characteristics</a:t>
            </a:r>
          </a:p>
        </p:txBody>
      </p:sp>
      <p:graphicFrame>
        <p:nvGraphicFramePr>
          <p:cNvPr id="3" name="Diagram 2"/>
          <p:cNvGraphicFramePr/>
          <p:nvPr/>
        </p:nvGraphicFramePr>
        <p:xfrm>
          <a:off x="1724429" y="12433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373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Textile Genesis Platform – Key features</a:t>
            </a:r>
          </a:p>
        </p:txBody>
      </p:sp>
      <p:pic>
        <p:nvPicPr>
          <p:cNvPr id="5" name="Picture 4"/>
          <p:cNvPicPr>
            <a:picLocks noChangeAspect="1"/>
          </p:cNvPicPr>
          <p:nvPr/>
        </p:nvPicPr>
        <p:blipFill>
          <a:blip r:embed="rId2"/>
          <a:stretch>
            <a:fillRect/>
          </a:stretch>
        </p:blipFill>
        <p:spPr>
          <a:xfrm>
            <a:off x="9888065" y="3833150"/>
            <a:ext cx="2311957" cy="2925866"/>
          </a:xfrm>
          <a:prstGeom prst="rect">
            <a:avLst/>
          </a:prstGeom>
        </p:spPr>
      </p:pic>
      <p:sp>
        <p:nvSpPr>
          <p:cNvPr id="2" name="TextBox 1">
            <a:extLst>
              <a:ext uri="{FF2B5EF4-FFF2-40B4-BE49-F238E27FC236}">
                <a16:creationId xmlns:a16="http://schemas.microsoft.com/office/drawing/2014/main" id="{5612F990-8D4D-4C4E-9624-674C5B706F35}"/>
              </a:ext>
            </a:extLst>
          </p:cNvPr>
          <p:cNvSpPr txBox="1"/>
          <p:nvPr/>
        </p:nvSpPr>
        <p:spPr>
          <a:xfrm>
            <a:off x="958264" y="3795466"/>
            <a:ext cx="2093495" cy="2031325"/>
          </a:xfrm>
          <a:prstGeom prst="rect">
            <a:avLst/>
          </a:prstGeom>
          <a:noFill/>
          <a:ln>
            <a:solidFill>
              <a:schemeClr val="tx1"/>
            </a:solidFill>
          </a:ln>
        </p:spPr>
        <p:txBody>
          <a:bodyPr wrap="square" rtlCol="0">
            <a:spAutoFit/>
          </a:bodyPr>
          <a:lstStyle/>
          <a:p>
            <a:r>
              <a:rPr lang="en-US" sz="1400" dirty="0">
                <a:latin typeface="+mj-lt"/>
              </a:rPr>
              <a:t>Example</a:t>
            </a:r>
          </a:p>
          <a:p>
            <a:endParaRPr lang="en-US" sz="1400" dirty="0">
              <a:latin typeface="+mj-lt"/>
            </a:endParaRPr>
          </a:p>
          <a:p>
            <a:r>
              <a:rPr lang="en-US" sz="1400" dirty="0" err="1">
                <a:latin typeface="+mj-lt"/>
              </a:rPr>
              <a:t>Fibre</a:t>
            </a:r>
            <a:r>
              <a:rPr lang="en-US" sz="1400" dirty="0">
                <a:latin typeface="+mj-lt"/>
              </a:rPr>
              <a:t> producer produced 10 ton of </a:t>
            </a:r>
            <a:r>
              <a:rPr lang="en-US" sz="1400" dirty="0" err="1">
                <a:latin typeface="+mj-lt"/>
              </a:rPr>
              <a:t>fibre</a:t>
            </a:r>
            <a:r>
              <a:rPr lang="en-US" sz="1400" dirty="0">
                <a:latin typeface="+mj-lt"/>
              </a:rPr>
              <a:t> and created  10,000 </a:t>
            </a:r>
            <a:r>
              <a:rPr lang="en-US" sz="1400" dirty="0" err="1">
                <a:latin typeface="+mj-lt"/>
              </a:rPr>
              <a:t>fibercoins</a:t>
            </a:r>
            <a:endParaRPr lang="en-US" sz="1400" dirty="0">
              <a:latin typeface="+mj-lt"/>
            </a:endParaRPr>
          </a:p>
          <a:p>
            <a:endParaRPr lang="en-US" sz="1400" dirty="0">
              <a:latin typeface="+mj-lt"/>
            </a:endParaRPr>
          </a:p>
          <a:p>
            <a:r>
              <a:rPr lang="en-US" sz="1400" dirty="0">
                <a:latin typeface="+mj-lt"/>
              </a:rPr>
              <a:t>6000 transferred to S1</a:t>
            </a:r>
          </a:p>
          <a:p>
            <a:r>
              <a:rPr lang="en-US" sz="1400" dirty="0"/>
              <a:t>4000 transferred to S2</a:t>
            </a:r>
          </a:p>
        </p:txBody>
      </p:sp>
      <p:sp>
        <p:nvSpPr>
          <p:cNvPr id="33" name="TextBox 32">
            <a:extLst>
              <a:ext uri="{FF2B5EF4-FFF2-40B4-BE49-F238E27FC236}">
                <a16:creationId xmlns:a16="http://schemas.microsoft.com/office/drawing/2014/main" id="{67A78D67-C86A-C34E-8E94-A4871DEA2964}"/>
              </a:ext>
            </a:extLst>
          </p:cNvPr>
          <p:cNvSpPr txBox="1"/>
          <p:nvPr/>
        </p:nvSpPr>
        <p:spPr>
          <a:xfrm>
            <a:off x="3732286" y="3455404"/>
            <a:ext cx="5471251" cy="3323987"/>
          </a:xfrm>
          <a:prstGeom prst="rect">
            <a:avLst/>
          </a:prstGeom>
          <a:noFill/>
          <a:ln>
            <a:solidFill>
              <a:schemeClr val="tx1"/>
            </a:solidFill>
          </a:ln>
        </p:spPr>
        <p:txBody>
          <a:bodyPr wrap="square" rtlCol="0">
            <a:spAutoFit/>
          </a:bodyPr>
          <a:lstStyle/>
          <a:p>
            <a:r>
              <a:rPr lang="en-US" sz="1400" dirty="0">
                <a:latin typeface="+mj-lt"/>
              </a:rPr>
              <a:t>S1 Received 6000 coins of </a:t>
            </a:r>
            <a:r>
              <a:rPr lang="en-US" sz="1400" dirty="0" err="1">
                <a:latin typeface="+mj-lt"/>
              </a:rPr>
              <a:t>fibre</a:t>
            </a:r>
            <a:r>
              <a:rPr lang="en-US" sz="1400" dirty="0">
                <a:latin typeface="+mj-lt"/>
              </a:rPr>
              <a:t> </a:t>
            </a:r>
          </a:p>
          <a:p>
            <a:r>
              <a:rPr lang="en-US" sz="1400" dirty="0">
                <a:latin typeface="+mj-lt"/>
              </a:rPr>
              <a:t>S1 Inventory 2500 yarn</a:t>
            </a:r>
          </a:p>
          <a:p>
            <a:endParaRPr lang="en-US" sz="1400" dirty="0">
              <a:latin typeface="+mj-lt"/>
            </a:endParaRPr>
          </a:p>
          <a:p>
            <a:r>
              <a:rPr lang="en-US" sz="1400" dirty="0">
                <a:latin typeface="+mj-lt"/>
              </a:rPr>
              <a:t>TG Platform also capture yarn ID, Blend ratio, waste %</a:t>
            </a:r>
          </a:p>
          <a:p>
            <a:endParaRPr lang="en-US" sz="1400" dirty="0">
              <a:latin typeface="+mj-lt"/>
            </a:endParaRPr>
          </a:p>
          <a:p>
            <a:r>
              <a:rPr lang="en-US" sz="1400" dirty="0">
                <a:latin typeface="+mj-lt"/>
              </a:rPr>
              <a:t>Assumption: Yarn ID- 1, Blend ratio 40% of </a:t>
            </a:r>
            <a:r>
              <a:rPr lang="en-US" sz="1400" dirty="0" err="1">
                <a:latin typeface="+mj-lt"/>
              </a:rPr>
              <a:t>Lenzing</a:t>
            </a:r>
            <a:r>
              <a:rPr lang="en-US" sz="1400" dirty="0">
                <a:latin typeface="+mj-lt"/>
              </a:rPr>
              <a:t> fiber, Average waste 3%.</a:t>
            </a:r>
          </a:p>
          <a:p>
            <a:endParaRPr lang="en-US" sz="1400" dirty="0"/>
          </a:p>
          <a:p>
            <a:r>
              <a:rPr lang="en-US" sz="1400" dirty="0"/>
              <a:t>S1 sent 10 Ton of yarn to F1:</a:t>
            </a:r>
          </a:p>
          <a:p>
            <a:r>
              <a:rPr lang="en-US" sz="1400" dirty="0"/>
              <a:t> No of fiber coins that would be transferred = 10,000*0.4= 4000 </a:t>
            </a:r>
            <a:r>
              <a:rPr lang="en-US" sz="1400" dirty="0" err="1"/>
              <a:t>fibercoins</a:t>
            </a:r>
            <a:endParaRPr lang="en-US" sz="1400" dirty="0"/>
          </a:p>
          <a:p>
            <a:endParaRPr lang="en-US" sz="1400" dirty="0"/>
          </a:p>
          <a:p>
            <a:r>
              <a:rPr lang="en-US" sz="1400" dirty="0" err="1"/>
              <a:t>Fibercoin</a:t>
            </a:r>
            <a:r>
              <a:rPr lang="en-US" sz="1400" dirty="0"/>
              <a:t> production balance= 6000*0.97 = 5820</a:t>
            </a:r>
          </a:p>
          <a:p>
            <a:endParaRPr lang="en-US" sz="1400" dirty="0"/>
          </a:p>
          <a:p>
            <a:r>
              <a:rPr lang="en-US" sz="1400" dirty="0"/>
              <a:t>S1 new inventory balance = 5820+2500-4000=4320 </a:t>
            </a:r>
            <a:r>
              <a:rPr lang="en-US" sz="1400" dirty="0" err="1"/>
              <a:t>fibercoins</a:t>
            </a:r>
            <a:endParaRPr lang="en-US" sz="1400" dirty="0"/>
          </a:p>
        </p:txBody>
      </p:sp>
      <p:grpSp>
        <p:nvGrpSpPr>
          <p:cNvPr id="34" name="Group 33">
            <a:extLst>
              <a:ext uri="{FF2B5EF4-FFF2-40B4-BE49-F238E27FC236}">
                <a16:creationId xmlns:a16="http://schemas.microsoft.com/office/drawing/2014/main" id="{8F54BA3B-0192-BE4E-86DC-D3E16FDA470D}"/>
              </a:ext>
            </a:extLst>
          </p:cNvPr>
          <p:cNvGrpSpPr/>
          <p:nvPr/>
        </p:nvGrpSpPr>
        <p:grpSpPr>
          <a:xfrm>
            <a:off x="887105" y="1112079"/>
            <a:ext cx="10904561" cy="1535588"/>
            <a:chOff x="1009935" y="1439624"/>
            <a:chExt cx="10649801" cy="3337092"/>
          </a:xfrm>
        </p:grpSpPr>
        <p:grpSp>
          <p:nvGrpSpPr>
            <p:cNvPr id="35" name="Group 34">
              <a:extLst>
                <a:ext uri="{FF2B5EF4-FFF2-40B4-BE49-F238E27FC236}">
                  <a16:creationId xmlns:a16="http://schemas.microsoft.com/office/drawing/2014/main" id="{C146AC82-E0BE-B74C-BB47-5F1FB25DD7E4}"/>
                </a:ext>
              </a:extLst>
            </p:cNvPr>
            <p:cNvGrpSpPr/>
            <p:nvPr/>
          </p:nvGrpSpPr>
          <p:grpSpPr>
            <a:xfrm>
              <a:off x="1009935" y="1439624"/>
              <a:ext cx="10649801" cy="3337092"/>
              <a:chOff x="1037231" y="885966"/>
              <a:chExt cx="10649801" cy="5595457"/>
            </a:xfrm>
          </p:grpSpPr>
          <p:sp>
            <p:nvSpPr>
              <p:cNvPr id="39" name="Can 38">
                <a:extLst>
                  <a:ext uri="{FF2B5EF4-FFF2-40B4-BE49-F238E27FC236}">
                    <a16:creationId xmlns:a16="http://schemas.microsoft.com/office/drawing/2014/main" id="{E7A779B6-F2FC-444C-9B5B-05056E9F8115}"/>
                  </a:ext>
                </a:extLst>
              </p:cNvPr>
              <p:cNvSpPr/>
              <p:nvPr/>
            </p:nvSpPr>
            <p:spPr>
              <a:xfrm>
                <a:off x="1160060" y="1323832"/>
                <a:ext cx="1337481" cy="2306471"/>
              </a:xfrm>
              <a:prstGeom prst="can">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Fibre Coins</a:t>
                </a:r>
              </a:p>
            </p:txBody>
          </p:sp>
          <p:sp>
            <p:nvSpPr>
              <p:cNvPr id="40" name="Can 39">
                <a:extLst>
                  <a:ext uri="{FF2B5EF4-FFF2-40B4-BE49-F238E27FC236}">
                    <a16:creationId xmlns:a16="http://schemas.microsoft.com/office/drawing/2014/main" id="{1A235B12-681F-F945-A9F0-7C36EA641F12}"/>
                  </a:ext>
                </a:extLst>
              </p:cNvPr>
              <p:cNvSpPr/>
              <p:nvPr/>
            </p:nvSpPr>
            <p:spPr>
              <a:xfrm>
                <a:off x="3373271" y="885966"/>
                <a:ext cx="1337481" cy="1897037"/>
              </a:xfrm>
              <a:prstGeom prst="can">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Fibre Coins</a:t>
                </a:r>
              </a:p>
            </p:txBody>
          </p:sp>
          <p:sp>
            <p:nvSpPr>
              <p:cNvPr id="41" name="Can 40">
                <a:extLst>
                  <a:ext uri="{FF2B5EF4-FFF2-40B4-BE49-F238E27FC236}">
                    <a16:creationId xmlns:a16="http://schemas.microsoft.com/office/drawing/2014/main" id="{0E068B64-4D52-0C42-A9EA-BCBB34C714ED}"/>
                  </a:ext>
                </a:extLst>
              </p:cNvPr>
              <p:cNvSpPr/>
              <p:nvPr/>
            </p:nvSpPr>
            <p:spPr>
              <a:xfrm>
                <a:off x="5429535" y="1392867"/>
                <a:ext cx="1337481" cy="1694595"/>
              </a:xfrm>
              <a:prstGeom prst="can">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Fibre Coins</a:t>
                </a:r>
              </a:p>
            </p:txBody>
          </p:sp>
          <p:sp>
            <p:nvSpPr>
              <p:cNvPr id="42" name="Can 41">
                <a:extLst>
                  <a:ext uri="{FF2B5EF4-FFF2-40B4-BE49-F238E27FC236}">
                    <a16:creationId xmlns:a16="http://schemas.microsoft.com/office/drawing/2014/main" id="{0F649F08-9D7B-BD47-84B3-2534D2B7318A}"/>
                  </a:ext>
                </a:extLst>
              </p:cNvPr>
              <p:cNvSpPr/>
              <p:nvPr/>
            </p:nvSpPr>
            <p:spPr>
              <a:xfrm>
                <a:off x="7608628" y="3157634"/>
                <a:ext cx="1337481" cy="1217608"/>
              </a:xfrm>
              <a:prstGeom prst="can">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Fibre Coins</a:t>
                </a:r>
              </a:p>
            </p:txBody>
          </p:sp>
          <p:sp>
            <p:nvSpPr>
              <p:cNvPr id="43" name="Can 42">
                <a:extLst>
                  <a:ext uri="{FF2B5EF4-FFF2-40B4-BE49-F238E27FC236}">
                    <a16:creationId xmlns:a16="http://schemas.microsoft.com/office/drawing/2014/main" id="{1F4DB1D2-062D-6B49-BD05-8E1E29658AFC}"/>
                  </a:ext>
                </a:extLst>
              </p:cNvPr>
              <p:cNvSpPr/>
              <p:nvPr/>
            </p:nvSpPr>
            <p:spPr>
              <a:xfrm>
                <a:off x="10163034" y="1141863"/>
                <a:ext cx="1337481" cy="998560"/>
              </a:xfrm>
              <a:prstGeom prst="can">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Fibre Coins</a:t>
                </a:r>
              </a:p>
            </p:txBody>
          </p:sp>
          <p:sp>
            <p:nvSpPr>
              <p:cNvPr id="44" name="Can 43">
                <a:extLst>
                  <a:ext uri="{FF2B5EF4-FFF2-40B4-BE49-F238E27FC236}">
                    <a16:creationId xmlns:a16="http://schemas.microsoft.com/office/drawing/2014/main" id="{ADBC1C3F-417A-A44B-A412-70D9261A5A38}"/>
                  </a:ext>
                </a:extLst>
              </p:cNvPr>
              <p:cNvSpPr/>
              <p:nvPr/>
            </p:nvSpPr>
            <p:spPr>
              <a:xfrm>
                <a:off x="10163033" y="2756847"/>
                <a:ext cx="1337481" cy="873455"/>
              </a:xfrm>
              <a:prstGeom prst="can">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Fibre Coins</a:t>
                </a:r>
              </a:p>
            </p:txBody>
          </p:sp>
          <p:sp>
            <p:nvSpPr>
              <p:cNvPr id="45" name="Can 44">
                <a:extLst>
                  <a:ext uri="{FF2B5EF4-FFF2-40B4-BE49-F238E27FC236}">
                    <a16:creationId xmlns:a16="http://schemas.microsoft.com/office/drawing/2014/main" id="{A7684DF9-A3B6-D941-9902-1239E927B107}"/>
                  </a:ext>
                </a:extLst>
              </p:cNvPr>
              <p:cNvSpPr/>
              <p:nvPr/>
            </p:nvSpPr>
            <p:spPr>
              <a:xfrm>
                <a:off x="10288137" y="4099785"/>
                <a:ext cx="1337481" cy="873455"/>
              </a:xfrm>
              <a:prstGeom prst="can">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Fibre Coins</a:t>
                </a:r>
              </a:p>
            </p:txBody>
          </p:sp>
          <p:sp>
            <p:nvSpPr>
              <p:cNvPr id="46" name="Can 45">
                <a:extLst>
                  <a:ext uri="{FF2B5EF4-FFF2-40B4-BE49-F238E27FC236}">
                    <a16:creationId xmlns:a16="http://schemas.microsoft.com/office/drawing/2014/main" id="{274DC04D-F2C4-5B42-B2C3-ADEB1704C58A}"/>
                  </a:ext>
                </a:extLst>
              </p:cNvPr>
              <p:cNvSpPr/>
              <p:nvPr/>
            </p:nvSpPr>
            <p:spPr>
              <a:xfrm>
                <a:off x="7608628" y="1433014"/>
                <a:ext cx="1337481" cy="1089091"/>
              </a:xfrm>
              <a:prstGeom prst="can">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Fibre Coins</a:t>
                </a:r>
              </a:p>
            </p:txBody>
          </p:sp>
          <p:cxnSp>
            <p:nvCxnSpPr>
              <p:cNvPr id="47" name="Straight Arrow Connector 46">
                <a:extLst>
                  <a:ext uri="{FF2B5EF4-FFF2-40B4-BE49-F238E27FC236}">
                    <a16:creationId xmlns:a16="http://schemas.microsoft.com/office/drawing/2014/main" id="{BD2F6C1A-F22F-F748-85A7-E2382F996311}"/>
                  </a:ext>
                </a:extLst>
              </p:cNvPr>
              <p:cNvCxnSpPr>
                <a:stCxn id="39" idx="4"/>
                <a:endCxn id="40" idx="2"/>
              </p:cNvCxnSpPr>
              <p:nvPr/>
            </p:nvCxnSpPr>
            <p:spPr>
              <a:xfrm flipV="1">
                <a:off x="2497541" y="1834485"/>
                <a:ext cx="875730" cy="642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1F6D31B6-54C7-CF47-AD7C-A5566AF42674}"/>
                  </a:ext>
                </a:extLst>
              </p:cNvPr>
              <p:cNvCxnSpPr>
                <a:stCxn id="40" idx="4"/>
                <a:endCxn id="41" idx="2"/>
              </p:cNvCxnSpPr>
              <p:nvPr/>
            </p:nvCxnSpPr>
            <p:spPr>
              <a:xfrm>
                <a:off x="4710752" y="1834485"/>
                <a:ext cx="718783" cy="405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8E2834FB-7FBC-B74B-977A-7317245B7702}"/>
                  </a:ext>
                </a:extLst>
              </p:cNvPr>
              <p:cNvCxnSpPr>
                <a:stCxn id="41" idx="4"/>
                <a:endCxn id="46" idx="2"/>
              </p:cNvCxnSpPr>
              <p:nvPr/>
            </p:nvCxnSpPr>
            <p:spPr>
              <a:xfrm flipV="1">
                <a:off x="6767016" y="1977560"/>
                <a:ext cx="841612" cy="262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CAE55F4-32FF-2A4B-8289-105F304D6A1D}"/>
                  </a:ext>
                </a:extLst>
              </p:cNvPr>
              <p:cNvCxnSpPr>
                <a:stCxn id="41" idx="4"/>
                <a:endCxn id="42" idx="2"/>
              </p:cNvCxnSpPr>
              <p:nvPr/>
            </p:nvCxnSpPr>
            <p:spPr>
              <a:xfrm>
                <a:off x="6767016" y="2240165"/>
                <a:ext cx="841612" cy="15262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7F6FDDA4-B567-8A4A-982C-67AB3D89AE3D}"/>
                  </a:ext>
                </a:extLst>
              </p:cNvPr>
              <p:cNvCxnSpPr>
                <a:stCxn id="46" idx="4"/>
                <a:endCxn id="43" idx="2"/>
              </p:cNvCxnSpPr>
              <p:nvPr/>
            </p:nvCxnSpPr>
            <p:spPr>
              <a:xfrm flipV="1">
                <a:off x="8946109" y="1641143"/>
                <a:ext cx="1216925" cy="336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B5FF584F-45D0-5B46-8789-2C6AD03B91AA}"/>
                  </a:ext>
                </a:extLst>
              </p:cNvPr>
              <p:cNvCxnSpPr>
                <a:stCxn id="46" idx="4"/>
                <a:endCxn id="44" idx="2"/>
              </p:cNvCxnSpPr>
              <p:nvPr/>
            </p:nvCxnSpPr>
            <p:spPr>
              <a:xfrm>
                <a:off x="8946109" y="1977560"/>
                <a:ext cx="1216924" cy="1216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1878DFF7-F17C-C74F-82D4-70FA7103646D}"/>
                  </a:ext>
                </a:extLst>
              </p:cNvPr>
              <p:cNvCxnSpPr>
                <a:stCxn id="42" idx="4"/>
                <a:endCxn id="43" idx="2"/>
              </p:cNvCxnSpPr>
              <p:nvPr/>
            </p:nvCxnSpPr>
            <p:spPr>
              <a:xfrm flipV="1">
                <a:off x="8946109" y="1641143"/>
                <a:ext cx="1216925" cy="2125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BA6A2435-A049-8B43-999D-33B7CB7EE3CC}"/>
                  </a:ext>
                </a:extLst>
              </p:cNvPr>
              <p:cNvCxnSpPr>
                <a:stCxn id="42" idx="4"/>
                <a:endCxn id="45" idx="2"/>
              </p:cNvCxnSpPr>
              <p:nvPr/>
            </p:nvCxnSpPr>
            <p:spPr>
              <a:xfrm>
                <a:off x="8946109" y="3766438"/>
                <a:ext cx="1342028" cy="770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BB0EAE80-4FF8-0249-9149-7C20B2BCFAF5}"/>
                  </a:ext>
                </a:extLst>
              </p:cNvPr>
              <p:cNvSpPr txBox="1"/>
              <p:nvPr/>
            </p:nvSpPr>
            <p:spPr>
              <a:xfrm>
                <a:off x="1037231" y="5445455"/>
                <a:ext cx="1460310" cy="920653"/>
              </a:xfrm>
              <a:prstGeom prst="rect">
                <a:avLst/>
              </a:prstGeom>
              <a:noFill/>
            </p:spPr>
            <p:txBody>
              <a:bodyPr wrap="square" rtlCol="0">
                <a:spAutoFit/>
              </a:bodyPr>
              <a:lstStyle/>
              <a:p>
                <a:r>
                  <a:rPr lang="en-GB" sz="1600" dirty="0">
                    <a:latin typeface="+mj-lt"/>
                  </a:rPr>
                  <a:t>Fibre Producer</a:t>
                </a:r>
              </a:p>
            </p:txBody>
          </p:sp>
          <p:sp>
            <p:nvSpPr>
              <p:cNvPr id="56" name="TextBox 55">
                <a:extLst>
                  <a:ext uri="{FF2B5EF4-FFF2-40B4-BE49-F238E27FC236}">
                    <a16:creationId xmlns:a16="http://schemas.microsoft.com/office/drawing/2014/main" id="{308B8581-1B10-7B4C-A883-73421E6D5C55}"/>
                  </a:ext>
                </a:extLst>
              </p:cNvPr>
              <p:cNvSpPr txBox="1"/>
              <p:nvPr/>
            </p:nvSpPr>
            <p:spPr>
              <a:xfrm>
                <a:off x="3311857" y="5514603"/>
                <a:ext cx="1460310" cy="533010"/>
              </a:xfrm>
              <a:prstGeom prst="rect">
                <a:avLst/>
              </a:prstGeom>
              <a:noFill/>
            </p:spPr>
            <p:txBody>
              <a:bodyPr wrap="square" rtlCol="0">
                <a:spAutoFit/>
              </a:bodyPr>
              <a:lstStyle/>
              <a:p>
                <a:r>
                  <a:rPr lang="en-GB" sz="1600" dirty="0">
                    <a:latin typeface="+mj-lt"/>
                  </a:rPr>
                  <a:t>Spinner</a:t>
                </a:r>
              </a:p>
            </p:txBody>
          </p:sp>
          <p:sp>
            <p:nvSpPr>
              <p:cNvPr id="57" name="TextBox 56">
                <a:extLst>
                  <a:ext uri="{FF2B5EF4-FFF2-40B4-BE49-F238E27FC236}">
                    <a16:creationId xmlns:a16="http://schemas.microsoft.com/office/drawing/2014/main" id="{9069393E-5E8C-F548-9719-BCA15BCCD44B}"/>
                  </a:ext>
                </a:extLst>
              </p:cNvPr>
              <p:cNvSpPr txBox="1"/>
              <p:nvPr/>
            </p:nvSpPr>
            <p:spPr>
              <a:xfrm>
                <a:off x="5368121" y="5560770"/>
                <a:ext cx="1460310" cy="920653"/>
              </a:xfrm>
              <a:prstGeom prst="rect">
                <a:avLst/>
              </a:prstGeom>
              <a:noFill/>
            </p:spPr>
            <p:txBody>
              <a:bodyPr wrap="square" rtlCol="0">
                <a:spAutoFit/>
              </a:bodyPr>
              <a:lstStyle/>
              <a:p>
                <a:r>
                  <a:rPr lang="en-GB" sz="1600" dirty="0">
                    <a:latin typeface="+mj-lt"/>
                  </a:rPr>
                  <a:t>Fabric Producer</a:t>
                </a:r>
              </a:p>
            </p:txBody>
          </p:sp>
          <p:sp>
            <p:nvSpPr>
              <p:cNvPr id="58" name="TextBox 57">
                <a:extLst>
                  <a:ext uri="{FF2B5EF4-FFF2-40B4-BE49-F238E27FC236}">
                    <a16:creationId xmlns:a16="http://schemas.microsoft.com/office/drawing/2014/main" id="{A4ABABFA-CCC0-D244-A884-4FC1EFF6BDC7}"/>
                  </a:ext>
                </a:extLst>
              </p:cNvPr>
              <p:cNvSpPr txBox="1"/>
              <p:nvPr/>
            </p:nvSpPr>
            <p:spPr>
              <a:xfrm>
                <a:off x="7608628" y="5560770"/>
                <a:ext cx="1460310" cy="920653"/>
              </a:xfrm>
              <a:prstGeom prst="rect">
                <a:avLst/>
              </a:prstGeom>
              <a:noFill/>
            </p:spPr>
            <p:txBody>
              <a:bodyPr wrap="square" rtlCol="0">
                <a:spAutoFit/>
              </a:bodyPr>
              <a:lstStyle/>
              <a:p>
                <a:r>
                  <a:rPr lang="en-GB" sz="1600" dirty="0">
                    <a:latin typeface="+mj-lt"/>
                  </a:rPr>
                  <a:t>Garment Maker</a:t>
                </a:r>
              </a:p>
            </p:txBody>
          </p:sp>
          <p:sp>
            <p:nvSpPr>
              <p:cNvPr id="59" name="TextBox 58">
                <a:extLst>
                  <a:ext uri="{FF2B5EF4-FFF2-40B4-BE49-F238E27FC236}">
                    <a16:creationId xmlns:a16="http://schemas.microsoft.com/office/drawing/2014/main" id="{28431618-8A44-2A4E-B7A7-CCE833E75E57}"/>
                  </a:ext>
                </a:extLst>
              </p:cNvPr>
              <p:cNvSpPr txBox="1"/>
              <p:nvPr/>
            </p:nvSpPr>
            <p:spPr>
              <a:xfrm>
                <a:off x="10226722" y="5560770"/>
                <a:ext cx="1460310" cy="920653"/>
              </a:xfrm>
              <a:prstGeom prst="rect">
                <a:avLst/>
              </a:prstGeom>
              <a:noFill/>
            </p:spPr>
            <p:txBody>
              <a:bodyPr wrap="square" rtlCol="0">
                <a:spAutoFit/>
              </a:bodyPr>
              <a:lstStyle/>
              <a:p>
                <a:r>
                  <a:rPr lang="en-GB" sz="1600" dirty="0">
                    <a:latin typeface="+mj-lt"/>
                  </a:rPr>
                  <a:t>Brand Retailer</a:t>
                </a:r>
              </a:p>
            </p:txBody>
          </p:sp>
        </p:grpSp>
        <p:sp>
          <p:nvSpPr>
            <p:cNvPr id="36" name="Can 35">
              <a:extLst>
                <a:ext uri="{FF2B5EF4-FFF2-40B4-BE49-F238E27FC236}">
                  <a16:creationId xmlns:a16="http://schemas.microsoft.com/office/drawing/2014/main" id="{2B04AAF2-08C7-4D4F-8FB2-DA0613D08BD0}"/>
                </a:ext>
              </a:extLst>
            </p:cNvPr>
            <p:cNvSpPr/>
            <p:nvPr/>
          </p:nvSpPr>
          <p:spPr>
            <a:xfrm>
              <a:off x="3345974" y="2708019"/>
              <a:ext cx="1337481" cy="1131380"/>
            </a:xfrm>
            <a:prstGeom prst="can">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Fibre Coins</a:t>
              </a:r>
            </a:p>
          </p:txBody>
        </p:sp>
        <p:cxnSp>
          <p:nvCxnSpPr>
            <p:cNvPr id="37" name="Straight Arrow Connector 36">
              <a:extLst>
                <a:ext uri="{FF2B5EF4-FFF2-40B4-BE49-F238E27FC236}">
                  <a16:creationId xmlns:a16="http://schemas.microsoft.com/office/drawing/2014/main" id="{21915F0A-BA14-BD4B-8DBD-D6A4B8273309}"/>
                </a:ext>
              </a:extLst>
            </p:cNvPr>
            <p:cNvCxnSpPr>
              <a:stCxn id="39" idx="4"/>
              <a:endCxn id="36" idx="2"/>
            </p:cNvCxnSpPr>
            <p:nvPr/>
          </p:nvCxnSpPr>
          <p:spPr>
            <a:xfrm>
              <a:off x="2470245" y="2388546"/>
              <a:ext cx="875729" cy="885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15C8C1-3C67-0444-8183-424476BC2F32}"/>
                </a:ext>
              </a:extLst>
            </p:cNvPr>
            <p:cNvCxnSpPr>
              <a:stCxn id="36" idx="4"/>
              <a:endCxn id="42" idx="2"/>
            </p:cNvCxnSpPr>
            <p:nvPr/>
          </p:nvCxnSpPr>
          <p:spPr>
            <a:xfrm flipV="1">
              <a:off x="4683455" y="3157518"/>
              <a:ext cx="2897877" cy="116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214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Textile Genesis Platform – Example of Platform Information</a:t>
            </a:r>
          </a:p>
        </p:txBody>
      </p:sp>
      <p:graphicFrame>
        <p:nvGraphicFramePr>
          <p:cNvPr id="29" name="Table 28"/>
          <p:cNvGraphicFramePr>
            <a:graphicFrameLocks noGrp="1"/>
          </p:cNvGraphicFramePr>
          <p:nvPr>
            <p:extLst>
              <p:ext uri="{D42A27DB-BD31-4B8C-83A1-F6EECF244321}">
                <p14:modId xmlns:p14="http://schemas.microsoft.com/office/powerpoint/2010/main" val="4272222001"/>
              </p:ext>
            </p:extLst>
          </p:nvPr>
        </p:nvGraphicFramePr>
        <p:xfrm>
          <a:off x="464024" y="995376"/>
          <a:ext cx="11232107" cy="5495931"/>
        </p:xfrm>
        <a:graphic>
          <a:graphicData uri="http://schemas.openxmlformats.org/drawingml/2006/table">
            <a:tbl>
              <a:tblPr firstRow="1" firstCol="1" bandRow="1">
                <a:tableStyleId>{6E25E649-3F16-4E02-A733-19D2CDBF48F0}</a:tableStyleId>
              </a:tblPr>
              <a:tblGrid>
                <a:gridCol w="1332146">
                  <a:extLst>
                    <a:ext uri="{9D8B030D-6E8A-4147-A177-3AD203B41FA5}">
                      <a16:colId xmlns:a16="http://schemas.microsoft.com/office/drawing/2014/main" val="2663905121"/>
                    </a:ext>
                  </a:extLst>
                </a:gridCol>
                <a:gridCol w="4711596">
                  <a:extLst>
                    <a:ext uri="{9D8B030D-6E8A-4147-A177-3AD203B41FA5}">
                      <a16:colId xmlns:a16="http://schemas.microsoft.com/office/drawing/2014/main" val="1363904331"/>
                    </a:ext>
                  </a:extLst>
                </a:gridCol>
                <a:gridCol w="5148332">
                  <a:extLst>
                    <a:ext uri="{9D8B030D-6E8A-4147-A177-3AD203B41FA5}">
                      <a16:colId xmlns:a16="http://schemas.microsoft.com/office/drawing/2014/main" val="1253773576"/>
                    </a:ext>
                  </a:extLst>
                </a:gridCol>
                <a:gridCol w="40033">
                  <a:extLst>
                    <a:ext uri="{9D8B030D-6E8A-4147-A177-3AD203B41FA5}">
                      <a16:colId xmlns:a16="http://schemas.microsoft.com/office/drawing/2014/main" val="861322358"/>
                    </a:ext>
                  </a:extLst>
                </a:gridCol>
              </a:tblGrid>
              <a:tr h="253062">
                <a:tc>
                  <a:txBody>
                    <a:bodyPr/>
                    <a:lstStyle/>
                    <a:p>
                      <a:pPr>
                        <a:lnSpc>
                          <a:spcPct val="107000"/>
                        </a:lnSpc>
                        <a:spcAft>
                          <a:spcPts val="0"/>
                        </a:spcAft>
                      </a:pPr>
                      <a:r>
                        <a:rPr lang="en-GB" sz="1400">
                          <a:effectLst/>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GB" sz="1400">
                          <a:effectLst/>
                        </a:rPr>
                        <a:t>Provided Information</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nSpc>
                          <a:spcPct val="107000"/>
                        </a:lnSpc>
                        <a:spcAft>
                          <a:spcPts val="0"/>
                        </a:spcAft>
                      </a:pPr>
                      <a:r>
                        <a:rPr lang="en-GB" sz="1400" dirty="0">
                          <a:effectLst/>
                        </a:rPr>
                        <a:t>Received Information</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extLst>
                  <a:ext uri="{0D108BD9-81ED-4DB2-BD59-A6C34878D82A}">
                    <a16:rowId xmlns:a16="http://schemas.microsoft.com/office/drawing/2014/main" val="2937301534"/>
                  </a:ext>
                </a:extLst>
              </a:tr>
              <a:tr h="761951">
                <a:tc>
                  <a:txBody>
                    <a:bodyPr/>
                    <a:lstStyle/>
                    <a:p>
                      <a:pPr>
                        <a:lnSpc>
                          <a:spcPct val="107000"/>
                        </a:lnSpc>
                        <a:spcAft>
                          <a:spcPts val="0"/>
                        </a:spcAft>
                      </a:pPr>
                      <a:r>
                        <a:rPr lang="en-GB" sz="1400">
                          <a:effectLst/>
                        </a:rPr>
                        <a:t>Fibre Producer</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kern="1200" dirty="0">
                          <a:effectLst/>
                        </a:rPr>
                        <a:t>All </a:t>
                      </a:r>
                      <a:r>
                        <a:rPr lang="en-GB" sz="1200" b="1" kern="1200" dirty="0">
                          <a:effectLst/>
                        </a:rPr>
                        <a:t>outgoing</a:t>
                      </a:r>
                      <a:r>
                        <a:rPr lang="en-GB" sz="1200" kern="1200" dirty="0">
                          <a:effectLst/>
                        </a:rPr>
                        <a:t> transactions (shipment ref, PO, invoice, customer name).</a:t>
                      </a:r>
                      <a:endParaRPr lang="en-GB" sz="1200" dirty="0">
                        <a:effectLst/>
                      </a:endParaRPr>
                    </a:p>
                    <a:p>
                      <a:pPr marL="342900" lvl="0" indent="-342900">
                        <a:lnSpc>
                          <a:spcPct val="107000"/>
                        </a:lnSpc>
                        <a:spcAft>
                          <a:spcPts val="0"/>
                        </a:spcAft>
                        <a:buFont typeface="Arial" panose="020B0604020202020204" pitchFamily="34" charset="0"/>
                        <a:buChar char="•"/>
                      </a:pPr>
                      <a:r>
                        <a:rPr lang="en-GB" sz="1200" kern="1200" dirty="0">
                          <a:effectLst/>
                        </a:rPr>
                        <a:t>Fibre Type</a:t>
                      </a:r>
                      <a:endParaRPr lang="en-GB" sz="1200" dirty="0">
                        <a:effectLst/>
                      </a:endParaRPr>
                    </a:p>
                    <a:p>
                      <a:pPr marL="342900" lvl="0" indent="-342900">
                        <a:lnSpc>
                          <a:spcPct val="107000"/>
                        </a:lnSpc>
                        <a:spcAft>
                          <a:spcPts val="0"/>
                        </a:spcAft>
                        <a:buFont typeface="Arial" panose="020B0604020202020204" pitchFamily="34" charset="0"/>
                        <a:buChar char="•"/>
                      </a:pPr>
                      <a:r>
                        <a:rPr lang="en-GB" sz="1200" kern="1200" dirty="0">
                          <a:effectLst/>
                        </a:rPr>
                        <a:t>Volume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b="1" kern="1200" dirty="0">
                          <a:effectLst/>
                        </a:rPr>
                        <a:t>All supply chain partners’ name, location, and certifications.</a:t>
                      </a:r>
                      <a:endParaRPr lang="en-GB" sz="1200" b="1" dirty="0">
                        <a:effectLst/>
                      </a:endParaRPr>
                    </a:p>
                    <a:p>
                      <a:pPr marL="342900" lvl="0" indent="-342900">
                        <a:lnSpc>
                          <a:spcPct val="107000"/>
                        </a:lnSpc>
                        <a:spcAft>
                          <a:spcPts val="0"/>
                        </a:spcAft>
                        <a:buFont typeface="Arial" panose="020B0604020202020204" pitchFamily="34" charset="0"/>
                        <a:buChar char="•"/>
                      </a:pPr>
                      <a:r>
                        <a:rPr lang="en-GB" sz="1200" b="1" kern="1200" dirty="0">
                          <a:effectLst/>
                        </a:rPr>
                        <a:t>Audits result across the supply chain.</a:t>
                      </a:r>
                      <a:endParaRPr lang="en-GB" sz="1200" b="1" dirty="0">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Fibre coins inventory </a:t>
                      </a:r>
                      <a:r>
                        <a:rPr lang="en-GB" sz="1200" b="1" kern="1200" dirty="0">
                          <a:effectLst/>
                        </a:rPr>
                        <a:t>across the supply chain.</a:t>
                      </a:r>
                      <a:endParaRPr lang="en-GB" sz="1200" b="1" dirty="0">
                        <a:effectLst/>
                      </a:endParaRPr>
                    </a:p>
                    <a:p>
                      <a:pPr>
                        <a:lnSpc>
                          <a:spcPct val="107000"/>
                        </a:lnSpc>
                        <a:spcAft>
                          <a:spcPts val="0"/>
                        </a:spcAft>
                      </a:pPr>
                      <a:r>
                        <a:rPr lang="en-GB" sz="1200" dirty="0">
                          <a:effectLst/>
                        </a:rPr>
                        <a:t>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1400">
                          <a:effectLst/>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6613776"/>
                  </a:ext>
                </a:extLst>
              </a:tr>
              <a:tr h="953868">
                <a:tc>
                  <a:txBody>
                    <a:bodyPr/>
                    <a:lstStyle/>
                    <a:p>
                      <a:pPr>
                        <a:lnSpc>
                          <a:spcPct val="107000"/>
                        </a:lnSpc>
                        <a:spcAft>
                          <a:spcPts val="0"/>
                        </a:spcAft>
                      </a:pPr>
                      <a:r>
                        <a:rPr lang="en-GB" sz="1400">
                          <a:effectLst/>
                        </a:rPr>
                        <a:t>Spinner</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b="1" kern="1200" dirty="0">
                          <a:effectLst/>
                        </a:rPr>
                        <a:t>Incoming and Outgoing </a:t>
                      </a:r>
                      <a:r>
                        <a:rPr lang="en-GB" sz="1200" kern="1200" dirty="0">
                          <a:effectLst/>
                        </a:rPr>
                        <a:t>Transactions (shipment ref, PO, invoice, customer/supplier name).</a:t>
                      </a:r>
                      <a:endParaRPr lang="en-GB" sz="1200" dirty="0">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Yarn ID.</a:t>
                      </a:r>
                      <a:endParaRPr lang="en-GB" sz="1200" b="1" dirty="0">
                        <a:solidFill>
                          <a:srgbClr val="FF0000"/>
                        </a:solidFill>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Blend Ratio.</a:t>
                      </a:r>
                      <a:endParaRPr lang="en-GB" sz="1200" b="1" dirty="0">
                        <a:solidFill>
                          <a:srgbClr val="FF0000"/>
                        </a:solidFill>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Volume</a:t>
                      </a:r>
                      <a:r>
                        <a:rPr lang="en-GB" sz="1200" kern="1200" dirty="0">
                          <a:effectLst/>
                        </a:rPr>
                        <a: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kern="1200" dirty="0">
                          <a:effectLst/>
                        </a:rPr>
                        <a:t>Incoming transactions from their suppliers.</a:t>
                      </a:r>
                      <a:endParaRPr lang="en-GB" sz="1200" dirty="0">
                        <a:effectLst/>
                      </a:endParaRPr>
                    </a:p>
                    <a:p>
                      <a:pPr marL="342900" lvl="0" indent="-342900">
                        <a:lnSpc>
                          <a:spcPct val="107000"/>
                        </a:lnSpc>
                        <a:spcAft>
                          <a:spcPts val="0"/>
                        </a:spcAft>
                        <a:buFont typeface="Arial" panose="020B0604020202020204" pitchFamily="34" charset="0"/>
                        <a:buChar char="•"/>
                      </a:pPr>
                      <a:r>
                        <a:rPr lang="en-GB" sz="1200" kern="1200" dirty="0">
                          <a:effectLst/>
                        </a:rPr>
                        <a:t>Their audit information.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1400">
                          <a:effectLst/>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59141"/>
                  </a:ext>
                </a:extLst>
              </a:tr>
              <a:tr h="1044220">
                <a:tc>
                  <a:txBody>
                    <a:bodyPr/>
                    <a:lstStyle/>
                    <a:p>
                      <a:pPr>
                        <a:lnSpc>
                          <a:spcPct val="107000"/>
                        </a:lnSpc>
                        <a:spcAft>
                          <a:spcPts val="0"/>
                        </a:spcAft>
                      </a:pPr>
                      <a:r>
                        <a:rPr lang="en-GB" sz="1400">
                          <a:effectLst/>
                        </a:rPr>
                        <a:t>Fabric Maker</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b="1" kern="1200" dirty="0">
                          <a:effectLst/>
                        </a:rPr>
                        <a:t>Incoming and Outgoing </a:t>
                      </a:r>
                      <a:r>
                        <a:rPr lang="en-GB" sz="1200" kern="1200" dirty="0">
                          <a:effectLst/>
                        </a:rPr>
                        <a:t>Transactions (shipment ref, PO, invoice, customer/supplier name).</a:t>
                      </a:r>
                      <a:endParaRPr lang="en-GB" sz="1200" dirty="0">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Fabric ID.</a:t>
                      </a:r>
                      <a:endParaRPr lang="en-GB" sz="1200" b="1" dirty="0">
                        <a:solidFill>
                          <a:srgbClr val="FF0000"/>
                        </a:solidFill>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Blend Ratio.</a:t>
                      </a:r>
                      <a:endParaRPr lang="en-GB" sz="1200" b="1" dirty="0">
                        <a:solidFill>
                          <a:srgbClr val="FF0000"/>
                        </a:solidFill>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Volume and Dimensions</a:t>
                      </a:r>
                      <a:r>
                        <a:rPr lang="en-GB" sz="1200" kern="1200" dirty="0">
                          <a:effectLst/>
                        </a:rPr>
                        <a: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kern="1200" dirty="0">
                          <a:effectLst/>
                        </a:rPr>
                        <a:t>Incoming transactions from their suppliers.</a:t>
                      </a:r>
                      <a:endParaRPr lang="en-GB" sz="1200" dirty="0">
                        <a:effectLst/>
                      </a:endParaRPr>
                    </a:p>
                    <a:p>
                      <a:pPr marL="342900" lvl="0" indent="-342900">
                        <a:lnSpc>
                          <a:spcPct val="107000"/>
                        </a:lnSpc>
                        <a:spcAft>
                          <a:spcPts val="0"/>
                        </a:spcAft>
                        <a:buFont typeface="Arial" panose="020B0604020202020204" pitchFamily="34" charset="0"/>
                        <a:buChar char="•"/>
                      </a:pPr>
                      <a:r>
                        <a:rPr lang="en-GB" sz="1200" kern="1200" dirty="0">
                          <a:effectLst/>
                        </a:rPr>
                        <a:t>Their audit information.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1400">
                          <a:effectLst/>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9930343"/>
                  </a:ext>
                </a:extLst>
              </a:tr>
              <a:tr h="1044220">
                <a:tc>
                  <a:txBody>
                    <a:bodyPr/>
                    <a:lstStyle/>
                    <a:p>
                      <a:pPr>
                        <a:lnSpc>
                          <a:spcPct val="107000"/>
                        </a:lnSpc>
                        <a:spcAft>
                          <a:spcPts val="0"/>
                        </a:spcAft>
                      </a:pPr>
                      <a:r>
                        <a:rPr lang="en-GB" sz="1400">
                          <a:effectLst/>
                        </a:rPr>
                        <a:t>Garment Maker</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b="1" kern="1200" dirty="0">
                          <a:effectLst/>
                        </a:rPr>
                        <a:t>Incoming and Outgoing </a:t>
                      </a:r>
                      <a:r>
                        <a:rPr lang="en-GB" sz="1200" kern="1200" dirty="0">
                          <a:effectLst/>
                        </a:rPr>
                        <a:t>Transactions (shipment ref, PO, invoice, customer/supplier name).</a:t>
                      </a:r>
                      <a:endParaRPr lang="en-GB" sz="1200" dirty="0">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Garment ID.</a:t>
                      </a:r>
                      <a:endParaRPr lang="en-GB" sz="1200" b="1" dirty="0">
                        <a:solidFill>
                          <a:srgbClr val="FF0000"/>
                        </a:solidFill>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Blend Ratio.</a:t>
                      </a:r>
                      <a:endParaRPr lang="en-GB" sz="1200" b="1" dirty="0">
                        <a:solidFill>
                          <a:srgbClr val="FF0000"/>
                        </a:solidFill>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Volume and Dimensions.</a:t>
                      </a:r>
                      <a:endParaRPr lang="en-GB"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kern="1200" dirty="0">
                          <a:effectLst/>
                        </a:rPr>
                        <a:t>Incoming transactions from their suppliers.</a:t>
                      </a:r>
                      <a:endParaRPr lang="en-GB" sz="1200" dirty="0">
                        <a:effectLst/>
                      </a:endParaRPr>
                    </a:p>
                    <a:p>
                      <a:pPr marL="342900" lvl="0" indent="-342900">
                        <a:lnSpc>
                          <a:spcPct val="107000"/>
                        </a:lnSpc>
                        <a:spcAft>
                          <a:spcPts val="0"/>
                        </a:spcAft>
                        <a:buFont typeface="Arial" panose="020B0604020202020204" pitchFamily="34" charset="0"/>
                        <a:buChar char="•"/>
                      </a:pPr>
                      <a:r>
                        <a:rPr lang="en-GB" sz="1200" kern="1200" dirty="0">
                          <a:effectLst/>
                        </a:rPr>
                        <a:t>Their audit information.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1400">
                          <a:effectLst/>
                        </a:rPr>
                        <a:t> </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2568613"/>
                  </a:ext>
                </a:extLst>
              </a:tr>
              <a:tr h="1412496">
                <a:tc>
                  <a:txBody>
                    <a:bodyPr/>
                    <a:lstStyle/>
                    <a:p>
                      <a:pPr>
                        <a:lnSpc>
                          <a:spcPct val="107000"/>
                        </a:lnSpc>
                        <a:spcAft>
                          <a:spcPts val="0"/>
                        </a:spcAft>
                      </a:pPr>
                      <a:r>
                        <a:rPr lang="en-GB" sz="1400">
                          <a:effectLst/>
                        </a:rPr>
                        <a:t>Brand Retailer</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kern="1200" dirty="0">
                          <a:effectLst/>
                        </a:rPr>
                        <a:t>All </a:t>
                      </a:r>
                      <a:r>
                        <a:rPr lang="en-GB" sz="1200" b="1" kern="1200" dirty="0">
                          <a:effectLst/>
                        </a:rPr>
                        <a:t>Incoming</a:t>
                      </a:r>
                      <a:r>
                        <a:rPr lang="en-GB" sz="1200" kern="1200" dirty="0">
                          <a:effectLst/>
                        </a:rPr>
                        <a:t> Transactions (shipment ref, PO, invoice, supplier name).</a:t>
                      </a:r>
                      <a:endParaRPr lang="en-GB" sz="1200" dirty="0">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Garment ID.</a:t>
                      </a:r>
                      <a:endParaRPr lang="en-GB" sz="1200" b="1" dirty="0">
                        <a:solidFill>
                          <a:srgbClr val="FF0000"/>
                        </a:solidFill>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Blend Ratio.</a:t>
                      </a:r>
                      <a:endParaRPr lang="en-GB" sz="1200" b="1" dirty="0">
                        <a:solidFill>
                          <a:srgbClr val="FF0000"/>
                        </a:solidFill>
                        <a:effectLst/>
                      </a:endParaRPr>
                    </a:p>
                    <a:p>
                      <a:pPr marL="342900" lvl="0" indent="-342900">
                        <a:lnSpc>
                          <a:spcPct val="107000"/>
                        </a:lnSpc>
                        <a:spcAft>
                          <a:spcPts val="0"/>
                        </a:spcAft>
                        <a:buFont typeface="Arial" panose="020B0604020202020204" pitchFamily="34" charset="0"/>
                        <a:buChar char="•"/>
                      </a:pPr>
                      <a:r>
                        <a:rPr lang="en-GB" sz="1200" b="1" kern="1200" dirty="0">
                          <a:solidFill>
                            <a:srgbClr val="FF0000"/>
                          </a:solidFill>
                          <a:effectLst/>
                        </a:rPr>
                        <a:t>Volume and Dimensions</a:t>
                      </a:r>
                      <a:r>
                        <a:rPr lang="en-GB" sz="1200" kern="1200" dirty="0">
                          <a:effectLst/>
                        </a:rPr>
                        <a: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lnSpc>
                          <a:spcPct val="107000"/>
                        </a:lnSpc>
                        <a:spcAft>
                          <a:spcPts val="0"/>
                        </a:spcAft>
                        <a:buFont typeface="Arial" panose="020B0604020202020204" pitchFamily="34" charset="0"/>
                        <a:buChar char="•"/>
                      </a:pPr>
                      <a:r>
                        <a:rPr lang="en-GB" sz="1200" b="1" kern="1200" dirty="0">
                          <a:effectLst/>
                        </a:rPr>
                        <a:t>All network members’ name, location, and certifications.</a:t>
                      </a:r>
                    </a:p>
                    <a:p>
                      <a:pPr marL="342900" lvl="0" indent="-342900">
                        <a:lnSpc>
                          <a:spcPct val="107000"/>
                        </a:lnSpc>
                        <a:spcAft>
                          <a:spcPts val="0"/>
                        </a:spcAft>
                        <a:buFont typeface="Arial" panose="020B0604020202020204" pitchFamily="34" charset="0"/>
                        <a:buChar char="•"/>
                      </a:pPr>
                      <a:r>
                        <a:rPr lang="en-GB" sz="1200" b="1" kern="1200" dirty="0">
                          <a:effectLst/>
                        </a:rPr>
                        <a:t>Materials flows in the upstream supply chain.</a:t>
                      </a:r>
                      <a:endParaRPr lang="en-GB" sz="1200" b="1" dirty="0">
                        <a:effectLst/>
                      </a:endParaRPr>
                    </a:p>
                    <a:p>
                      <a:pPr marL="342900" lvl="0" indent="-342900">
                        <a:lnSpc>
                          <a:spcPct val="107000"/>
                        </a:lnSpc>
                        <a:spcAft>
                          <a:spcPts val="0"/>
                        </a:spcAft>
                        <a:buFont typeface="Arial" panose="020B0604020202020204" pitchFamily="34" charset="0"/>
                        <a:buChar char="•"/>
                      </a:pPr>
                      <a:r>
                        <a:rPr lang="en-GB" sz="1200" b="1" kern="1200" dirty="0">
                          <a:effectLst/>
                        </a:rPr>
                        <a:t>Audits result across the supply chain.</a:t>
                      </a:r>
                      <a:endParaRPr lang="en-GB" sz="1200" b="1" dirty="0">
                        <a:effectLst/>
                      </a:endParaRPr>
                    </a:p>
                    <a:p>
                      <a:pPr>
                        <a:lnSpc>
                          <a:spcPct val="107000"/>
                        </a:lnSpc>
                        <a:spcAft>
                          <a:spcPts val="0"/>
                        </a:spcAft>
                      </a:pPr>
                      <a:r>
                        <a:rPr lang="en-GB" sz="1200" dirty="0">
                          <a:effectLst/>
                        </a:rPr>
                        <a:t>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87" marR="408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1400" dirty="0">
                          <a:effectLst/>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0686695"/>
                  </a:ext>
                </a:extLst>
              </a:tr>
            </a:tbl>
          </a:graphicData>
        </a:graphic>
      </p:graphicFrame>
      <p:sp>
        <p:nvSpPr>
          <p:cNvPr id="3" name="TextBox 2">
            <a:extLst>
              <a:ext uri="{FF2B5EF4-FFF2-40B4-BE49-F238E27FC236}">
                <a16:creationId xmlns:a16="http://schemas.microsoft.com/office/drawing/2014/main" id="{DA3BE109-BFB0-238C-A5E5-65DEFD0B361F}"/>
              </a:ext>
            </a:extLst>
          </p:cNvPr>
          <p:cNvSpPr txBox="1"/>
          <p:nvPr/>
        </p:nvSpPr>
        <p:spPr>
          <a:xfrm>
            <a:off x="9854853" y="6591546"/>
            <a:ext cx="2699503" cy="276999"/>
          </a:xfrm>
          <a:prstGeom prst="rect">
            <a:avLst/>
          </a:prstGeom>
          <a:noFill/>
        </p:spPr>
        <p:txBody>
          <a:bodyPr wrap="square" rtlCol="0">
            <a:spAutoFit/>
          </a:bodyPr>
          <a:lstStyle/>
          <a:p>
            <a:r>
              <a:rPr lang="en-US" sz="1200" dirty="0">
                <a:latin typeface="Times" pitchFamily="2" charset="0"/>
              </a:rPr>
              <a:t>Ahmed and </a:t>
            </a:r>
            <a:r>
              <a:rPr lang="en-US" sz="1200" dirty="0" err="1">
                <a:latin typeface="Times" pitchFamily="2" charset="0"/>
              </a:rPr>
              <a:t>MacCarthy</a:t>
            </a:r>
            <a:r>
              <a:rPr lang="en-US" sz="1200" dirty="0">
                <a:latin typeface="Times" pitchFamily="2" charset="0"/>
              </a:rPr>
              <a:t> (2021)</a:t>
            </a:r>
          </a:p>
        </p:txBody>
      </p:sp>
    </p:spTree>
    <p:extLst>
      <p:ext uri="{BB962C8B-B14F-4D97-AF65-F5344CB8AC3E}">
        <p14:creationId xmlns:p14="http://schemas.microsoft.com/office/powerpoint/2010/main" val="177630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Key Capabilities of TG Platform</a:t>
            </a:r>
          </a:p>
        </p:txBody>
      </p:sp>
      <p:sp>
        <p:nvSpPr>
          <p:cNvPr id="3" name="TextBox 2"/>
          <p:cNvSpPr txBox="1"/>
          <p:nvPr/>
        </p:nvSpPr>
        <p:spPr>
          <a:xfrm>
            <a:off x="681522" y="1312134"/>
            <a:ext cx="10467833" cy="4652940"/>
          </a:xfrm>
          <a:prstGeom prst="rect">
            <a:avLst/>
          </a:prstGeom>
          <a:noFill/>
        </p:spPr>
        <p:txBody>
          <a:bodyPr wrap="square" rtlCol="0">
            <a:spAutoFit/>
          </a:bodyPr>
          <a:lstStyle/>
          <a:p>
            <a:pPr marL="342900" lvl="0" indent="-342900" algn="just">
              <a:lnSpc>
                <a:spcPct val="150000"/>
              </a:lnSpc>
              <a:spcAft>
                <a:spcPts val="0"/>
              </a:spcAft>
              <a:buFont typeface="Wingdings" panose="05000000000000000000" pitchFamily="2" charset="2"/>
              <a:buChar char="ü"/>
            </a:pPr>
            <a:r>
              <a:rPr lang="en-GB" sz="2000" dirty="0">
                <a:latin typeface="Georgia" panose="02040502050405020303" pitchFamily="18" charset="0"/>
                <a:ea typeface="Calibri" panose="020F0502020204030204" pitchFamily="34" charset="0"/>
                <a:cs typeface="Times New Roman" panose="02020603050405020304" pitchFamily="18" charset="0"/>
              </a:rPr>
              <a:t>Provides a </a:t>
            </a:r>
            <a:r>
              <a:rPr lang="en-GB" sz="2000" b="1" dirty="0">
                <a:solidFill>
                  <a:srgbClr val="FF0000"/>
                </a:solidFill>
                <a:latin typeface="Georgia" panose="02040502050405020303" pitchFamily="18" charset="0"/>
                <a:ea typeface="Calibri" panose="020F0502020204030204" pitchFamily="34" charset="0"/>
                <a:cs typeface="Times New Roman" panose="02020603050405020304" pitchFamily="18" charset="0"/>
              </a:rPr>
              <a:t>robust and unified </a:t>
            </a:r>
            <a:r>
              <a:rPr lang="en-GB" sz="2000" dirty="0">
                <a:latin typeface="Georgia" panose="02040502050405020303" pitchFamily="18" charset="0"/>
                <a:ea typeface="Calibri" panose="020F0502020204030204" pitchFamily="34" charset="0"/>
                <a:cs typeface="Times New Roman" panose="02020603050405020304" pitchFamily="18" charset="0"/>
              </a:rPr>
              <a:t>platform for all </a:t>
            </a:r>
            <a:r>
              <a:rPr lang="en-GB" sz="2000" dirty="0" err="1">
                <a:latin typeface="Georgia" panose="02040502050405020303" pitchFamily="18" charset="0"/>
                <a:ea typeface="Calibri" panose="020F0502020204030204" pitchFamily="34" charset="0"/>
                <a:cs typeface="Times New Roman" panose="02020603050405020304" pitchFamily="18" charset="0"/>
              </a:rPr>
              <a:t>Lenzing</a:t>
            </a:r>
            <a:r>
              <a:rPr lang="en-GB" sz="2000" dirty="0">
                <a:latin typeface="Georgia" panose="02040502050405020303" pitchFamily="18" charset="0"/>
                <a:ea typeface="Calibri" panose="020F0502020204030204" pitchFamily="34" charset="0"/>
                <a:cs typeface="Times New Roman" panose="02020603050405020304" pitchFamily="18" charset="0"/>
              </a:rPr>
              <a:t> SC partners to manage their inventory and ordering and shipment transactions. </a:t>
            </a: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ü"/>
            </a:pPr>
            <a:r>
              <a:rPr lang="en-GB" sz="2000" b="1" dirty="0">
                <a:solidFill>
                  <a:srgbClr val="FF0000"/>
                </a:solidFill>
                <a:latin typeface="Georgia" panose="02040502050405020303" pitchFamily="18" charset="0"/>
                <a:ea typeface="Calibri" panose="020F0502020204030204" pitchFamily="34" charset="0"/>
                <a:cs typeface="Times New Roman" panose="02020603050405020304" pitchFamily="18" charset="0"/>
              </a:rPr>
              <a:t>Ensure Fibre Authenticity</a:t>
            </a:r>
            <a:r>
              <a:rPr lang="en-GB" sz="2000" b="1" dirty="0">
                <a:latin typeface="Georgia" panose="02040502050405020303" pitchFamily="18" charset="0"/>
                <a:ea typeface="Calibri" panose="020F0502020204030204" pitchFamily="34" charset="0"/>
                <a:cs typeface="Times New Roman" panose="02020603050405020304" pitchFamily="18" charset="0"/>
              </a:rPr>
              <a:t>: </a:t>
            </a:r>
            <a:r>
              <a:rPr lang="en-GB" sz="2000" dirty="0">
                <a:latin typeface="Georgia" panose="02040502050405020303" pitchFamily="18" charset="0"/>
                <a:ea typeface="Calibri" panose="020F0502020204030204" pitchFamily="34" charset="0"/>
                <a:cs typeface="Times New Roman" panose="02020603050405020304" pitchFamily="18" charset="0"/>
              </a:rPr>
              <a:t>With the use of fibre coins, brand retailers will be assigned fibre coins for every garment product that include </a:t>
            </a:r>
            <a:r>
              <a:rPr lang="en-GB" sz="2000" dirty="0" err="1">
                <a:latin typeface="Georgia" panose="02040502050405020303" pitchFamily="18" charset="0"/>
                <a:ea typeface="Calibri" panose="020F0502020204030204" pitchFamily="34" charset="0"/>
                <a:cs typeface="Times New Roman" panose="02020603050405020304" pitchFamily="18" charset="0"/>
              </a:rPr>
              <a:t>Lenzing</a:t>
            </a:r>
            <a:r>
              <a:rPr lang="en-GB" sz="2000" dirty="0">
                <a:latin typeface="Georgia" panose="02040502050405020303" pitchFamily="18" charset="0"/>
                <a:ea typeface="Calibri" panose="020F0502020204030204" pitchFamily="34" charset="0"/>
                <a:cs typeface="Times New Roman" panose="02020603050405020304" pitchFamily="18" charset="0"/>
              </a:rPr>
              <a:t> fibres. Without the possession of fibre coins, brand retailers cannot claim that they provide </a:t>
            </a:r>
            <a:r>
              <a:rPr lang="en-GB" sz="2000" dirty="0" err="1">
                <a:latin typeface="Georgia" panose="02040502050405020303" pitchFamily="18" charset="0"/>
                <a:ea typeface="Calibri" panose="020F0502020204030204" pitchFamily="34" charset="0"/>
                <a:cs typeface="Times New Roman" panose="02020603050405020304" pitchFamily="18" charset="0"/>
              </a:rPr>
              <a:t>Lenzing</a:t>
            </a:r>
            <a:r>
              <a:rPr lang="en-GB" sz="2000" dirty="0">
                <a:latin typeface="Georgia" panose="02040502050405020303" pitchFamily="18" charset="0"/>
                <a:ea typeface="Calibri" panose="020F0502020204030204" pitchFamily="34" charset="0"/>
                <a:cs typeface="Times New Roman" panose="02020603050405020304" pitchFamily="18" charset="0"/>
              </a:rPr>
              <a:t> sustainable fibres.  </a:t>
            </a:r>
          </a:p>
          <a:p>
            <a:pPr marL="342900" lvl="0" indent="-342900" algn="just">
              <a:lnSpc>
                <a:spcPct val="150000"/>
              </a:lnSpc>
              <a:spcAft>
                <a:spcPts val="0"/>
              </a:spcAft>
              <a:buFont typeface="Wingdings" panose="05000000000000000000" pitchFamily="2" charset="2"/>
              <a:buChar char="ü"/>
            </a:pPr>
            <a:r>
              <a:rPr lang="en-GB" sz="2000" dirty="0">
                <a:latin typeface="Georgia" panose="02040502050405020303" pitchFamily="18" charset="0"/>
                <a:ea typeface="Calibri" panose="020F0502020204030204" pitchFamily="34" charset="0"/>
                <a:cs typeface="Times New Roman" panose="02020603050405020304" pitchFamily="18" charset="0"/>
              </a:rPr>
              <a:t>Provide </a:t>
            </a:r>
            <a:r>
              <a:rPr lang="en-GB" sz="2000" dirty="0" err="1">
                <a:latin typeface="Georgia" panose="02040502050405020303" pitchFamily="18" charset="0"/>
                <a:ea typeface="Calibri" panose="020F0502020204030204" pitchFamily="34" charset="0"/>
                <a:cs typeface="Times New Roman" panose="02020603050405020304" pitchFamily="18" charset="0"/>
              </a:rPr>
              <a:t>Lenzing</a:t>
            </a:r>
            <a:r>
              <a:rPr lang="en-GB" sz="2000" dirty="0">
                <a:latin typeface="Georgia" panose="02040502050405020303" pitchFamily="18" charset="0"/>
                <a:ea typeface="Calibri" panose="020F0502020204030204" pitchFamily="34" charset="0"/>
                <a:cs typeface="Times New Roman" panose="02020603050405020304" pitchFamily="18" charset="0"/>
              </a:rPr>
              <a:t> and brand retailers with</a:t>
            </a:r>
            <a:r>
              <a:rPr lang="en-GB" sz="2000" b="1" dirty="0">
                <a:latin typeface="Georgia" panose="02040502050405020303" pitchFamily="18" charset="0"/>
                <a:ea typeface="Calibri" panose="020F0502020204030204" pitchFamily="34" charset="0"/>
                <a:cs typeface="Times New Roman" panose="02020603050405020304" pitchFamily="18" charset="0"/>
              </a:rPr>
              <a:t> </a:t>
            </a:r>
            <a:r>
              <a:rPr lang="en-GB" sz="2000" b="1" dirty="0">
                <a:solidFill>
                  <a:srgbClr val="FF0000"/>
                </a:solidFill>
                <a:latin typeface="Georgia" panose="02040502050405020303" pitchFamily="18" charset="0"/>
                <a:ea typeface="Calibri" panose="020F0502020204030204" pitchFamily="34" charset="0"/>
                <a:cs typeface="Times New Roman" panose="02020603050405020304" pitchFamily="18" charset="0"/>
              </a:rPr>
              <a:t>knowledge</a:t>
            </a:r>
            <a:r>
              <a:rPr lang="en-GB" sz="2000" b="1" dirty="0">
                <a:latin typeface="Georgia" panose="02040502050405020303" pitchFamily="18" charset="0"/>
                <a:ea typeface="Calibri" panose="020F0502020204030204" pitchFamily="34" charset="0"/>
                <a:cs typeface="Times New Roman" panose="02020603050405020304" pitchFamily="18" charset="0"/>
              </a:rPr>
              <a:t> </a:t>
            </a:r>
            <a:r>
              <a:rPr lang="en-GB" sz="2000" dirty="0">
                <a:latin typeface="Georgia" panose="02040502050405020303" pitchFamily="18" charset="0"/>
                <a:ea typeface="Calibri" panose="020F0502020204030204" pitchFamily="34" charset="0"/>
                <a:cs typeface="Times New Roman" panose="02020603050405020304" pitchFamily="18" charset="0"/>
              </a:rPr>
              <a:t>about their supply network.</a:t>
            </a:r>
          </a:p>
          <a:p>
            <a:pPr marL="342900" lvl="0" indent="-342900" algn="just">
              <a:lnSpc>
                <a:spcPct val="150000"/>
              </a:lnSpc>
              <a:spcAft>
                <a:spcPts val="0"/>
              </a:spcAft>
              <a:buFont typeface="Wingdings" panose="05000000000000000000" pitchFamily="2" charset="2"/>
              <a:buChar char="ü"/>
            </a:pPr>
            <a:r>
              <a:rPr lang="en-GB" sz="2000" dirty="0">
                <a:latin typeface="Georgia" panose="02040502050405020303" pitchFamily="18" charset="0"/>
                <a:ea typeface="Calibri" panose="020F0502020204030204" pitchFamily="34" charset="0"/>
                <a:cs typeface="Times New Roman" panose="02020603050405020304" pitchFamily="18" charset="0"/>
              </a:rPr>
              <a:t>Provide </a:t>
            </a:r>
            <a:r>
              <a:rPr lang="en-GB" sz="2000" dirty="0" err="1">
                <a:latin typeface="Georgia" panose="02040502050405020303" pitchFamily="18" charset="0"/>
                <a:ea typeface="Calibri" panose="020F0502020204030204" pitchFamily="34" charset="0"/>
                <a:cs typeface="Times New Roman" panose="02020603050405020304" pitchFamily="18" charset="0"/>
              </a:rPr>
              <a:t>Lenzing</a:t>
            </a:r>
            <a:r>
              <a:rPr lang="en-GB" sz="2000" dirty="0">
                <a:latin typeface="Georgia" panose="02040502050405020303" pitchFamily="18" charset="0"/>
                <a:ea typeface="Calibri" panose="020F0502020204030204" pitchFamily="34" charset="0"/>
                <a:cs typeface="Times New Roman" panose="02020603050405020304" pitchFamily="18" charset="0"/>
              </a:rPr>
              <a:t> with </a:t>
            </a:r>
            <a:r>
              <a:rPr lang="en-GB" sz="2000" b="1" dirty="0">
                <a:solidFill>
                  <a:srgbClr val="FF0000"/>
                </a:solidFill>
                <a:latin typeface="Georgia" panose="02040502050405020303" pitchFamily="18" charset="0"/>
                <a:ea typeface="Calibri" panose="020F0502020204030204" pitchFamily="34" charset="0"/>
                <a:cs typeface="Times New Roman" panose="02020603050405020304" pitchFamily="18" charset="0"/>
              </a:rPr>
              <a:t>Inventory Information </a:t>
            </a:r>
            <a:r>
              <a:rPr lang="en-GB" sz="2000" dirty="0">
                <a:latin typeface="Georgia" panose="02040502050405020303" pitchFamily="18" charset="0"/>
                <a:ea typeface="Calibri" panose="020F0502020204030204" pitchFamily="34" charset="0"/>
                <a:cs typeface="Times New Roman" panose="02020603050405020304" pitchFamily="18" charset="0"/>
              </a:rPr>
              <a:t>across the supply chain.</a:t>
            </a:r>
          </a:p>
          <a:p>
            <a:pPr marL="342900" lvl="0" indent="-342900" algn="just">
              <a:lnSpc>
                <a:spcPct val="150000"/>
              </a:lnSpc>
              <a:spcAft>
                <a:spcPts val="0"/>
              </a:spcAft>
              <a:buFont typeface="Wingdings" panose="05000000000000000000" pitchFamily="2" charset="2"/>
              <a:buChar char="ü"/>
            </a:pPr>
            <a:r>
              <a:rPr lang="en-GB" sz="2000" dirty="0">
                <a:latin typeface="Georgia" panose="02040502050405020303" pitchFamily="18" charset="0"/>
                <a:ea typeface="Calibri" panose="020F0502020204030204" pitchFamily="34" charset="0"/>
                <a:cs typeface="Times New Roman" panose="02020603050405020304" pitchFamily="18" charset="0"/>
              </a:rPr>
              <a:t>Provide </a:t>
            </a:r>
            <a:r>
              <a:rPr lang="en-GB" sz="2000" b="1" dirty="0">
                <a:solidFill>
                  <a:srgbClr val="FF0000"/>
                </a:solidFill>
                <a:latin typeface="Georgia" panose="02040502050405020303" pitchFamily="18" charset="0"/>
                <a:ea typeface="Calibri" panose="020F0502020204030204" pitchFamily="34" charset="0"/>
                <a:cs typeface="Times New Roman" panose="02020603050405020304" pitchFamily="18" charset="0"/>
              </a:rPr>
              <a:t>an integrated </a:t>
            </a:r>
            <a:r>
              <a:rPr lang="en-GB" sz="2000" dirty="0">
                <a:latin typeface="Georgia" panose="02040502050405020303" pitchFamily="18" charset="0"/>
                <a:ea typeface="Calibri" panose="020F0502020204030204" pitchFamily="34" charset="0"/>
                <a:cs typeface="Times New Roman" panose="02020603050405020304" pitchFamily="18" charset="0"/>
              </a:rPr>
              <a:t>platform capturing the required </a:t>
            </a:r>
            <a:r>
              <a:rPr lang="en-GB" sz="2000" b="1" dirty="0">
                <a:solidFill>
                  <a:srgbClr val="FF0000"/>
                </a:solidFill>
                <a:latin typeface="Georgia" panose="02040502050405020303" pitchFamily="18" charset="0"/>
                <a:ea typeface="Calibri" panose="020F0502020204030204" pitchFamily="34" charset="0"/>
                <a:cs typeface="Times New Roman" panose="02020603050405020304" pitchFamily="18" charset="0"/>
              </a:rPr>
              <a:t>certifications</a:t>
            </a:r>
            <a:r>
              <a:rPr lang="en-GB" sz="2000" b="1" dirty="0">
                <a:latin typeface="Georgia" panose="02040502050405020303" pitchFamily="18" charset="0"/>
                <a:ea typeface="Calibri" panose="020F0502020204030204" pitchFamily="34" charset="0"/>
                <a:cs typeface="Times New Roman" panose="02020603050405020304" pitchFamily="18" charset="0"/>
              </a:rPr>
              <a:t> </a:t>
            </a:r>
            <a:r>
              <a:rPr lang="en-GB" sz="2000" dirty="0">
                <a:latin typeface="Georgia" panose="02040502050405020303" pitchFamily="18" charset="0"/>
                <a:ea typeface="Calibri" panose="020F0502020204030204" pitchFamily="34" charset="0"/>
                <a:cs typeface="Times New Roman" panose="02020603050405020304" pitchFamily="18" charset="0"/>
              </a:rPr>
              <a:t>across the supply chain.</a:t>
            </a:r>
          </a:p>
        </p:txBody>
      </p:sp>
    </p:spTree>
    <p:extLst>
      <p:ext uri="{BB962C8B-B14F-4D97-AF65-F5344CB8AC3E}">
        <p14:creationId xmlns:p14="http://schemas.microsoft.com/office/powerpoint/2010/main" val="254595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Textile Genesis Meeting </a:t>
            </a:r>
            <a:r>
              <a:rPr lang="en-GB" dirty="0" err="1"/>
              <a:t>Lenzing</a:t>
            </a:r>
            <a:r>
              <a:rPr lang="en-GB" dirty="0"/>
              <a:t> Business Needs</a:t>
            </a:r>
          </a:p>
        </p:txBody>
      </p:sp>
      <p:graphicFrame>
        <p:nvGraphicFramePr>
          <p:cNvPr id="4" name="Diagram 3"/>
          <p:cNvGraphicFramePr/>
          <p:nvPr>
            <p:extLst>
              <p:ext uri="{D42A27DB-BD31-4B8C-83A1-F6EECF244321}">
                <p14:modId xmlns:p14="http://schemas.microsoft.com/office/powerpoint/2010/main" val="1100076496"/>
              </p:ext>
            </p:extLst>
          </p:nvPr>
        </p:nvGraphicFramePr>
        <p:xfrm>
          <a:off x="596595" y="1114893"/>
          <a:ext cx="9134258" cy="4628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47C48E2-AC90-BD1E-4192-2ADB4A91CA75}"/>
              </a:ext>
            </a:extLst>
          </p:cNvPr>
          <p:cNvSpPr txBox="1"/>
          <p:nvPr/>
        </p:nvSpPr>
        <p:spPr>
          <a:xfrm>
            <a:off x="9854853" y="6591546"/>
            <a:ext cx="2699503" cy="276999"/>
          </a:xfrm>
          <a:prstGeom prst="rect">
            <a:avLst/>
          </a:prstGeom>
          <a:noFill/>
        </p:spPr>
        <p:txBody>
          <a:bodyPr wrap="square" rtlCol="0">
            <a:spAutoFit/>
          </a:bodyPr>
          <a:lstStyle/>
          <a:p>
            <a:r>
              <a:rPr lang="en-US" sz="1200" dirty="0">
                <a:latin typeface="Times" pitchFamily="2" charset="0"/>
              </a:rPr>
              <a:t>Ahmed and </a:t>
            </a:r>
            <a:r>
              <a:rPr lang="en-US" sz="1200" dirty="0" err="1">
                <a:latin typeface="Times" pitchFamily="2" charset="0"/>
              </a:rPr>
              <a:t>MacCarthy</a:t>
            </a:r>
            <a:r>
              <a:rPr lang="en-US" sz="1200" dirty="0">
                <a:latin typeface="Times" pitchFamily="2" charset="0"/>
              </a:rPr>
              <a:t> (2021)</a:t>
            </a:r>
          </a:p>
        </p:txBody>
      </p:sp>
      <p:sp>
        <p:nvSpPr>
          <p:cNvPr id="5" name="Rounded Rectangle 4">
            <a:extLst>
              <a:ext uri="{FF2B5EF4-FFF2-40B4-BE49-F238E27FC236}">
                <a16:creationId xmlns:a16="http://schemas.microsoft.com/office/drawing/2014/main" id="{EC41436B-4FFE-9C31-3A1B-BE0BFD80CB7D}"/>
              </a:ext>
            </a:extLst>
          </p:cNvPr>
          <p:cNvSpPr/>
          <p:nvPr/>
        </p:nvSpPr>
        <p:spPr>
          <a:xfrm>
            <a:off x="10085696" y="4667534"/>
            <a:ext cx="1924334" cy="173326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Any other limitations?</a:t>
            </a:r>
          </a:p>
        </p:txBody>
      </p:sp>
    </p:spTree>
    <p:extLst>
      <p:ext uri="{BB962C8B-B14F-4D97-AF65-F5344CB8AC3E}">
        <p14:creationId xmlns:p14="http://schemas.microsoft.com/office/powerpoint/2010/main" val="273518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Limitations of TG Platform</a:t>
            </a:r>
          </a:p>
        </p:txBody>
      </p:sp>
      <p:sp>
        <p:nvSpPr>
          <p:cNvPr id="3" name="Rectangle 2"/>
          <p:cNvSpPr/>
          <p:nvPr/>
        </p:nvSpPr>
        <p:spPr>
          <a:xfrm>
            <a:off x="409435" y="1137021"/>
            <a:ext cx="8349554" cy="4612353"/>
          </a:xfrm>
          <a:prstGeom prst="rect">
            <a:avLst/>
          </a:prstGeom>
        </p:spPr>
        <p:txBody>
          <a:bodyPr wrap="square">
            <a:spAutoFit/>
          </a:bodyPr>
          <a:lstStyle/>
          <a:p>
            <a:pPr marL="285750" lvl="0" indent="-285750" algn="just">
              <a:lnSpc>
                <a:spcPct val="150000"/>
              </a:lnSpc>
              <a:spcAft>
                <a:spcPts val="0"/>
              </a:spcAft>
              <a:buFont typeface="Wingdings" pitchFamily="2" charset="2"/>
              <a:buChar char="§"/>
            </a:pPr>
            <a:r>
              <a:rPr lang="en-GB" b="1" dirty="0">
                <a:latin typeface="Georgia" panose="02040502050405020303" pitchFamily="18" charset="0"/>
                <a:ea typeface="Calibri" panose="020F0502020204030204" pitchFamily="34" charset="0"/>
                <a:cs typeface="Times New Roman" panose="02020603050405020304" pitchFamily="18" charset="0"/>
              </a:rPr>
              <a:t>Visibility and traceability: </a:t>
            </a:r>
            <a:r>
              <a:rPr lang="en-GB" dirty="0" err="1">
                <a:latin typeface="Georgia" panose="02040502050405020303" pitchFamily="18" charset="0"/>
                <a:ea typeface="Calibri" panose="020F0502020204030204" pitchFamily="34" charset="0"/>
                <a:cs typeface="Times New Roman" panose="02020603050405020304" pitchFamily="18" charset="0"/>
              </a:rPr>
              <a:t>Lenzing</a:t>
            </a:r>
            <a:r>
              <a:rPr lang="en-GB" dirty="0">
                <a:latin typeface="Georgia" panose="02040502050405020303" pitchFamily="18" charset="0"/>
                <a:ea typeface="Calibri" panose="020F0502020204030204" pitchFamily="34" charset="0"/>
                <a:cs typeface="Times New Roman" panose="02020603050405020304" pitchFamily="18" charset="0"/>
              </a:rPr>
              <a:t> get to know the location of its fibre across the supply chain. However, the traceability solution is partial with key limitations including:</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1200150" lvl="2" indent="-285750" algn="just">
              <a:lnSpc>
                <a:spcPct val="150000"/>
              </a:lnSpc>
              <a:buFont typeface="+mj-lt"/>
              <a:buAutoNum type="arabicParenR"/>
            </a:pPr>
            <a:r>
              <a:rPr lang="en-GB" dirty="0" err="1">
                <a:latin typeface="Georgia" panose="02040502050405020303" pitchFamily="18" charset="0"/>
                <a:ea typeface="Calibri" panose="020F0502020204030204" pitchFamily="34" charset="0"/>
                <a:cs typeface="Times New Roman" panose="02020603050405020304" pitchFamily="18" charset="0"/>
              </a:rPr>
              <a:t>Lenzing</a:t>
            </a:r>
            <a:r>
              <a:rPr lang="en-GB" dirty="0">
                <a:latin typeface="Georgia" panose="02040502050405020303" pitchFamily="18" charset="0"/>
                <a:ea typeface="Calibri" panose="020F0502020204030204" pitchFamily="34" charset="0"/>
                <a:cs typeface="Times New Roman" panose="02020603050405020304" pitchFamily="18" charset="0"/>
              </a:rPr>
              <a:t> doesn’t have visibility to the material flows downstream its supply chain. </a:t>
            </a:r>
            <a:r>
              <a:rPr lang="en-GB" dirty="0" err="1">
                <a:latin typeface="Georgia" panose="02040502050405020303" pitchFamily="18" charset="0"/>
                <a:ea typeface="Calibri" panose="020F0502020204030204" pitchFamily="34" charset="0"/>
                <a:cs typeface="Times New Roman" panose="02020603050405020304" pitchFamily="18" charset="0"/>
              </a:rPr>
              <a:t>Lenzing</a:t>
            </a:r>
            <a:r>
              <a:rPr lang="en-GB" dirty="0">
                <a:latin typeface="Georgia" panose="02040502050405020303" pitchFamily="18" charset="0"/>
                <a:ea typeface="Calibri" panose="020F0502020204030204" pitchFamily="34" charset="0"/>
                <a:cs typeface="Times New Roman" panose="02020603050405020304" pitchFamily="18" charset="0"/>
              </a:rPr>
              <a:t> only knows the location of the different SC partners and their fibre coin inventory. </a:t>
            </a:r>
          </a:p>
          <a:p>
            <a:pPr marL="1200150" lvl="2" indent="-285750" algn="just">
              <a:lnSpc>
                <a:spcPct val="150000"/>
              </a:lnSpc>
              <a:buFont typeface="+mj-lt"/>
              <a:buAutoNum type="arabicParenR"/>
            </a:pPr>
            <a:r>
              <a:rPr lang="en-GB" dirty="0">
                <a:solidFill>
                  <a:srgbClr val="FF0000"/>
                </a:solidFill>
                <a:latin typeface="Georgia" panose="02040502050405020303" pitchFamily="18" charset="0"/>
                <a:ea typeface="Calibri" panose="020F0502020204030204" pitchFamily="34" charset="0"/>
                <a:cs typeface="Times New Roman" panose="02020603050405020304" pitchFamily="18" charset="0"/>
              </a:rPr>
              <a:t>The platform does not enable the traceability of a particular product batch across the supply chain. </a:t>
            </a:r>
          </a:p>
          <a:p>
            <a:pPr marL="285750" indent="-285750" algn="just">
              <a:lnSpc>
                <a:spcPct val="150000"/>
              </a:lnSpc>
              <a:buFont typeface="Wingdings" pitchFamily="2" charset="2"/>
              <a:buChar char="§"/>
            </a:pPr>
            <a:r>
              <a:rPr lang="en-GB" b="1" dirty="0">
                <a:latin typeface="Georgia" panose="02040502050405020303" pitchFamily="18" charset="0"/>
                <a:ea typeface="Calibri" panose="020F0502020204030204" pitchFamily="34" charset="0"/>
                <a:cs typeface="Times New Roman" panose="02020603050405020304" pitchFamily="18" charset="0"/>
              </a:rPr>
              <a:t>Inventory and waste calculation: </a:t>
            </a:r>
            <a:r>
              <a:rPr lang="en-GB" dirty="0">
                <a:latin typeface="Georgia" panose="02040502050405020303" pitchFamily="18" charset="0"/>
                <a:ea typeface="Calibri" panose="020F0502020204030204" pitchFamily="34" charset="0"/>
                <a:cs typeface="Times New Roman" panose="02020603050405020304" pitchFamily="18" charset="0"/>
              </a:rPr>
              <a:t>TG platform automatically calculates the expected waste % generated at each stage of the supply chain. </a:t>
            </a:r>
          </a:p>
          <a:p>
            <a:pPr marL="285750" indent="-285750" algn="just">
              <a:lnSpc>
                <a:spcPct val="150000"/>
              </a:lnSpc>
              <a:buFont typeface="Wingdings" pitchFamily="2" charset="2"/>
              <a:buChar char="§"/>
            </a:pPr>
            <a:endParaRPr lang="en-GB" dirty="0">
              <a:solidFill>
                <a:srgbClr val="FF0000"/>
              </a:solidFill>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97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Limitations of TG Platform</a:t>
            </a:r>
          </a:p>
        </p:txBody>
      </p:sp>
      <p:sp>
        <p:nvSpPr>
          <p:cNvPr id="3" name="Rectangle 2"/>
          <p:cNvSpPr/>
          <p:nvPr/>
        </p:nvSpPr>
        <p:spPr>
          <a:xfrm>
            <a:off x="6277970" y="1156441"/>
            <a:ext cx="5254387" cy="3831818"/>
          </a:xfrm>
          <a:prstGeom prst="rect">
            <a:avLst/>
          </a:prstGeom>
        </p:spPr>
        <p:txBody>
          <a:bodyPr wrap="square">
            <a:spAutoFit/>
          </a:bodyPr>
          <a:lstStyle/>
          <a:p>
            <a:pPr marL="285750" indent="-285750" algn="just">
              <a:lnSpc>
                <a:spcPct val="150000"/>
              </a:lnSpc>
              <a:buFont typeface="Wingdings" pitchFamily="2" charset="2"/>
              <a:buChar char="§"/>
            </a:pPr>
            <a:r>
              <a:rPr lang="en-GB" b="1" dirty="0">
                <a:solidFill>
                  <a:schemeClr val="accent6"/>
                </a:solidFill>
                <a:latin typeface="Georgia" panose="02040502050405020303" pitchFamily="18" charset="0"/>
                <a:ea typeface="Calibri" panose="020F0502020204030204" pitchFamily="34" charset="0"/>
                <a:cs typeface="Times New Roman" panose="02020603050405020304" pitchFamily="18" charset="0"/>
              </a:rPr>
              <a:t>Waste Information: </a:t>
            </a:r>
          </a:p>
          <a:p>
            <a:pPr marL="742950" lvl="1" indent="-285750" algn="just">
              <a:lnSpc>
                <a:spcPct val="150000"/>
              </a:lnSpc>
              <a:buFont typeface="Wingdings" pitchFamily="2" charset="2"/>
              <a:buChar char="§"/>
            </a:pPr>
            <a:r>
              <a:rPr lang="en-GB" dirty="0">
                <a:solidFill>
                  <a:srgbClr val="FF0000"/>
                </a:solidFill>
                <a:latin typeface="Georgia" panose="02040502050405020303" pitchFamily="18" charset="0"/>
                <a:ea typeface="Calibri" panose="020F0502020204030204" pitchFamily="34" charset="0"/>
                <a:cs typeface="Times New Roman" panose="02020603050405020304" pitchFamily="18" charset="0"/>
              </a:rPr>
              <a:t>Although the value of expected waste can be a close approximation to the actual value, over time the difference will build up and may result in inaccurate balances across the supply chain. This will risk the credibility of the whole solution.</a:t>
            </a:r>
          </a:p>
          <a:p>
            <a:pPr marL="742950" lvl="1" indent="-285750" algn="just">
              <a:lnSpc>
                <a:spcPct val="150000"/>
              </a:lnSpc>
              <a:buFont typeface="Wingdings" pitchFamily="2" charset="2"/>
              <a:buChar char="§"/>
            </a:pPr>
            <a:r>
              <a:rPr lang="en-GB" dirty="0">
                <a:solidFill>
                  <a:srgbClr val="FF0000"/>
                </a:solidFill>
              </a:rPr>
              <a:t>Accurate waste calculation at each stage based on real values.</a:t>
            </a:r>
            <a:endParaRPr lang="en-GB" dirty="0">
              <a:solidFill>
                <a:srgbClr val="FF0000"/>
              </a:solidFill>
              <a:latin typeface="Georgia" panose="02040502050405020303" pitchFamily="18" charset="0"/>
              <a:ea typeface="Calibri" panose="020F0502020204030204" pitchFamily="34" charset="0"/>
              <a:cs typeface="Times New Roman" panose="02020603050405020304" pitchFamily="18" charset="0"/>
            </a:endParaRPr>
          </a:p>
        </p:txBody>
      </p:sp>
      <p:sp>
        <p:nvSpPr>
          <p:cNvPr id="4" name="Rectangle 3"/>
          <p:cNvSpPr/>
          <p:nvPr/>
        </p:nvSpPr>
        <p:spPr>
          <a:xfrm>
            <a:off x="423082" y="1156441"/>
            <a:ext cx="5363570" cy="5493812"/>
          </a:xfrm>
          <a:prstGeom prst="rect">
            <a:avLst/>
          </a:prstGeom>
        </p:spPr>
        <p:txBody>
          <a:bodyPr wrap="square">
            <a:spAutoFit/>
          </a:bodyPr>
          <a:lstStyle/>
          <a:p>
            <a:pPr marL="285750" indent="-285750" algn="just">
              <a:lnSpc>
                <a:spcPct val="150000"/>
              </a:lnSpc>
              <a:buFont typeface="Wingdings" pitchFamily="2" charset="2"/>
              <a:buChar char="§"/>
            </a:pPr>
            <a:r>
              <a:rPr lang="en-GB" b="1" dirty="0">
                <a:latin typeface="Georgia" panose="02040502050405020303" pitchFamily="18" charset="0"/>
                <a:ea typeface="Calibri" panose="020F0502020204030204" pitchFamily="34" charset="0"/>
                <a:cs typeface="Times New Roman" panose="02020603050405020304" pitchFamily="18" charset="0"/>
              </a:rPr>
              <a:t>Inventory Information: </a:t>
            </a:r>
          </a:p>
          <a:p>
            <a:pPr marL="742950" lvl="1" indent="-285750" algn="just">
              <a:lnSpc>
                <a:spcPct val="150000"/>
              </a:lnSpc>
              <a:buFont typeface="Wingdings" pitchFamily="2" charset="2"/>
              <a:buChar char="§"/>
            </a:pPr>
            <a:r>
              <a:rPr lang="en-GB" dirty="0">
                <a:latin typeface="Georgia" panose="02040502050405020303" pitchFamily="18" charset="0"/>
                <a:ea typeface="Calibri" panose="020F0502020204030204" pitchFamily="34" charset="0"/>
                <a:cs typeface="Times New Roman" panose="02020603050405020304" pitchFamily="18" charset="0"/>
              </a:rPr>
              <a:t>TG Platform provides real-time information about inventory balances across the supply chain. The platform also considered and calculates the waste generated at each stage in the supply chain.</a:t>
            </a:r>
          </a:p>
          <a:p>
            <a:pPr marL="742950" lvl="1" indent="-285750" algn="just">
              <a:lnSpc>
                <a:spcPct val="150000"/>
              </a:lnSpc>
              <a:buFont typeface="Wingdings" pitchFamily="2" charset="2"/>
              <a:buChar char="§"/>
            </a:pPr>
            <a:r>
              <a:rPr lang="en-GB" dirty="0">
                <a:latin typeface="Georgia" panose="02040502050405020303" pitchFamily="18" charset="0"/>
                <a:ea typeface="Calibri" panose="020F0502020204030204" pitchFamily="34" charset="0"/>
                <a:cs typeface="Times New Roman" panose="02020603050405020304" pitchFamily="18" charset="0"/>
              </a:rPr>
              <a:t>TG platform automatically calculates the expected waste % generated at each stage of the supply chain. </a:t>
            </a:r>
          </a:p>
          <a:p>
            <a:pPr marL="742950" lvl="1" indent="-285750" algn="just">
              <a:lnSpc>
                <a:spcPct val="150000"/>
              </a:lnSpc>
              <a:buFont typeface="Wingdings" pitchFamily="2" charset="2"/>
              <a:buChar char="§"/>
            </a:pPr>
            <a:r>
              <a:rPr lang="en-GB" dirty="0">
                <a:latin typeface="Georgia" panose="02040502050405020303" pitchFamily="18" charset="0"/>
                <a:ea typeface="Calibri" panose="020F0502020204030204" pitchFamily="34" charset="0"/>
                <a:cs typeface="Times New Roman" panose="02020603050405020304" pitchFamily="18" charset="0"/>
              </a:rPr>
              <a:t>The expected waste is deducted from the amount of fibre coins that can be transferred. </a:t>
            </a:r>
          </a:p>
          <a:p>
            <a:pPr marL="285750" indent="-285750" algn="just">
              <a:lnSpc>
                <a:spcPct val="150000"/>
              </a:lnSpc>
              <a:buFont typeface="Wingdings" pitchFamily="2" charset="2"/>
              <a:buChar char="§"/>
            </a:pP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42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a:t>Automotive Leather Supply Chain </a:t>
            </a:r>
            <a:br>
              <a:rPr lang="en-GB" dirty="0"/>
            </a:br>
            <a:endParaRPr lang="en-GB" dirty="0"/>
          </a:p>
        </p:txBody>
      </p:sp>
      <p:pic>
        <p:nvPicPr>
          <p:cNvPr id="2" name="Picture 1">
            <a:extLst>
              <a:ext uri="{FF2B5EF4-FFF2-40B4-BE49-F238E27FC236}">
                <a16:creationId xmlns:a16="http://schemas.microsoft.com/office/drawing/2014/main" id="{A02638C0-4217-8A8E-0F88-79A8A8D1B96D}"/>
              </a:ext>
            </a:extLst>
          </p:cNvPr>
          <p:cNvPicPr>
            <a:picLocks noChangeAspect="1"/>
          </p:cNvPicPr>
          <p:nvPr/>
        </p:nvPicPr>
        <p:blipFill>
          <a:blip r:embed="rId3"/>
          <a:stretch>
            <a:fillRect/>
          </a:stretch>
        </p:blipFill>
        <p:spPr>
          <a:xfrm>
            <a:off x="7720124" y="4933775"/>
            <a:ext cx="4471876" cy="1924225"/>
          </a:xfrm>
          <a:prstGeom prst="rect">
            <a:avLst/>
          </a:prstGeom>
        </p:spPr>
      </p:pic>
      <p:pic>
        <p:nvPicPr>
          <p:cNvPr id="6" name="Picture 5">
            <a:extLst>
              <a:ext uri="{FF2B5EF4-FFF2-40B4-BE49-F238E27FC236}">
                <a16:creationId xmlns:a16="http://schemas.microsoft.com/office/drawing/2014/main" id="{8C426C4C-C516-2C4F-6E07-FFC3581B0A3E}"/>
              </a:ext>
            </a:extLst>
          </p:cNvPr>
          <p:cNvPicPr>
            <a:picLocks noChangeAspect="1"/>
          </p:cNvPicPr>
          <p:nvPr/>
        </p:nvPicPr>
        <p:blipFill>
          <a:blip r:embed="rId4"/>
          <a:stretch>
            <a:fillRect/>
          </a:stretch>
        </p:blipFill>
        <p:spPr>
          <a:xfrm>
            <a:off x="0" y="1074058"/>
            <a:ext cx="2949073" cy="5806878"/>
          </a:xfrm>
          <a:prstGeom prst="rect">
            <a:avLst/>
          </a:prstGeom>
        </p:spPr>
      </p:pic>
      <p:sp>
        <p:nvSpPr>
          <p:cNvPr id="7" name="Rectangle 6">
            <a:extLst>
              <a:ext uri="{FF2B5EF4-FFF2-40B4-BE49-F238E27FC236}">
                <a16:creationId xmlns:a16="http://schemas.microsoft.com/office/drawing/2014/main" id="{62AA7651-D134-7BCA-7249-399368B0F54D}"/>
              </a:ext>
            </a:extLst>
          </p:cNvPr>
          <p:cNvSpPr/>
          <p:nvPr/>
        </p:nvSpPr>
        <p:spPr>
          <a:xfrm>
            <a:off x="0" y="1074058"/>
            <a:ext cx="2949073" cy="1200329"/>
          </a:xfrm>
          <a:prstGeom prst="rect">
            <a:avLst/>
          </a:prstGeom>
        </p:spPr>
        <p:txBody>
          <a:bodyPr wrap="square">
            <a:spAutoFit/>
          </a:bodyPr>
          <a:lstStyle/>
          <a:p>
            <a:r>
              <a:rPr lang="en-GB" dirty="0"/>
              <a:t>JAGUAR LAND ROVER AUTOMOTIVE PLC</a:t>
            </a:r>
          </a:p>
          <a:p>
            <a:r>
              <a:rPr lang="en-GB" dirty="0"/>
              <a:t>ANNUAL REPORT 2021/22</a:t>
            </a:r>
          </a:p>
        </p:txBody>
      </p:sp>
    </p:spTree>
    <p:extLst>
      <p:ext uri="{BB962C8B-B14F-4D97-AF65-F5344CB8AC3E}">
        <p14:creationId xmlns:p14="http://schemas.microsoft.com/office/powerpoint/2010/main" val="385572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F468-E269-9886-5DAA-752CB564BC2E}"/>
              </a:ext>
            </a:extLst>
          </p:cNvPr>
          <p:cNvSpPr>
            <a:spLocks noGrp="1"/>
          </p:cNvSpPr>
          <p:nvPr>
            <p:ph type="title"/>
          </p:nvPr>
        </p:nvSpPr>
        <p:spPr/>
        <p:txBody>
          <a:bodyPr/>
          <a:lstStyle/>
          <a:p>
            <a:r>
              <a:rPr lang="en-US" dirty="0"/>
              <a:t>Supply chain traceability – why is it needed?</a:t>
            </a:r>
          </a:p>
        </p:txBody>
      </p:sp>
      <p:grpSp>
        <p:nvGrpSpPr>
          <p:cNvPr id="11" name="Group 10">
            <a:extLst>
              <a:ext uri="{FF2B5EF4-FFF2-40B4-BE49-F238E27FC236}">
                <a16:creationId xmlns:a16="http://schemas.microsoft.com/office/drawing/2014/main" id="{659B969F-7724-4026-086A-35838D6143B5}"/>
              </a:ext>
            </a:extLst>
          </p:cNvPr>
          <p:cNvGrpSpPr/>
          <p:nvPr/>
        </p:nvGrpSpPr>
        <p:grpSpPr>
          <a:xfrm>
            <a:off x="0" y="892876"/>
            <a:ext cx="12192000" cy="5965124"/>
            <a:chOff x="0" y="892876"/>
            <a:chExt cx="12192000" cy="5965124"/>
          </a:xfrm>
        </p:grpSpPr>
        <p:grpSp>
          <p:nvGrpSpPr>
            <p:cNvPr id="8" name="Group 7">
              <a:extLst>
                <a:ext uri="{FF2B5EF4-FFF2-40B4-BE49-F238E27FC236}">
                  <a16:creationId xmlns:a16="http://schemas.microsoft.com/office/drawing/2014/main" id="{7B77A5FD-3C61-D348-C84A-470B0C23AC5D}"/>
                </a:ext>
              </a:extLst>
            </p:cNvPr>
            <p:cNvGrpSpPr/>
            <p:nvPr/>
          </p:nvGrpSpPr>
          <p:grpSpPr>
            <a:xfrm>
              <a:off x="0" y="892876"/>
              <a:ext cx="12192000" cy="5965124"/>
              <a:chOff x="0" y="892876"/>
              <a:chExt cx="12192000" cy="5965124"/>
            </a:xfrm>
          </p:grpSpPr>
          <p:grpSp>
            <p:nvGrpSpPr>
              <p:cNvPr id="18" name="Group 17">
                <a:extLst>
                  <a:ext uri="{FF2B5EF4-FFF2-40B4-BE49-F238E27FC236}">
                    <a16:creationId xmlns:a16="http://schemas.microsoft.com/office/drawing/2014/main" id="{66F5028E-F2F5-FA64-107F-8AE7345F91DC}"/>
                  </a:ext>
                </a:extLst>
              </p:cNvPr>
              <p:cNvGrpSpPr/>
              <p:nvPr/>
            </p:nvGrpSpPr>
            <p:grpSpPr>
              <a:xfrm>
                <a:off x="0" y="903534"/>
                <a:ext cx="12192000" cy="5954466"/>
                <a:chOff x="0" y="903534"/>
                <a:chExt cx="12192000" cy="5954466"/>
              </a:xfrm>
            </p:grpSpPr>
            <p:pic>
              <p:nvPicPr>
                <p:cNvPr id="4" name="Picture 3">
                  <a:extLst>
                    <a:ext uri="{FF2B5EF4-FFF2-40B4-BE49-F238E27FC236}">
                      <a16:creationId xmlns:a16="http://schemas.microsoft.com/office/drawing/2014/main" id="{9AF4B86D-522D-8E05-5DCA-4D6F1555FD74}"/>
                    </a:ext>
                  </a:extLst>
                </p:cNvPr>
                <p:cNvPicPr>
                  <a:picLocks noChangeAspect="1"/>
                </p:cNvPicPr>
                <p:nvPr/>
              </p:nvPicPr>
              <p:blipFill>
                <a:blip r:embed="rId3"/>
                <a:stretch>
                  <a:fillRect/>
                </a:stretch>
              </p:blipFill>
              <p:spPr>
                <a:xfrm>
                  <a:off x="0" y="903534"/>
                  <a:ext cx="3689818" cy="1862375"/>
                </a:xfrm>
                <a:prstGeom prst="rect">
                  <a:avLst/>
                </a:prstGeom>
              </p:spPr>
            </p:pic>
            <p:pic>
              <p:nvPicPr>
                <p:cNvPr id="5" name="Picture 4">
                  <a:extLst>
                    <a:ext uri="{FF2B5EF4-FFF2-40B4-BE49-F238E27FC236}">
                      <a16:creationId xmlns:a16="http://schemas.microsoft.com/office/drawing/2014/main" id="{34AC4235-7DB5-B652-B3C1-0623EEFAFA08}"/>
                    </a:ext>
                  </a:extLst>
                </p:cNvPr>
                <p:cNvPicPr>
                  <a:picLocks noChangeAspect="1"/>
                </p:cNvPicPr>
                <p:nvPr/>
              </p:nvPicPr>
              <p:blipFill>
                <a:blip r:embed="rId4"/>
                <a:stretch>
                  <a:fillRect/>
                </a:stretch>
              </p:blipFill>
              <p:spPr>
                <a:xfrm>
                  <a:off x="0" y="2742792"/>
                  <a:ext cx="3689819" cy="1862375"/>
                </a:xfrm>
                <a:prstGeom prst="rect">
                  <a:avLst/>
                </a:prstGeom>
              </p:spPr>
            </p:pic>
            <p:pic>
              <p:nvPicPr>
                <p:cNvPr id="1026" name="Picture 2" descr="Vaccinations may have prevented almost 20 million COVID-19 deaths worldwide  | Imperial News | Imperial College London">
                  <a:extLst>
                    <a:ext uri="{FF2B5EF4-FFF2-40B4-BE49-F238E27FC236}">
                      <a16:creationId xmlns:a16="http://schemas.microsoft.com/office/drawing/2014/main" id="{D1B93504-2AF6-9697-B487-1FD4143BE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5807" y="2742792"/>
                  <a:ext cx="3400317" cy="19390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2FC397A-EC05-A37E-7901-5D7D20178753}"/>
                    </a:ext>
                  </a:extLst>
                </p:cNvPr>
                <p:cNvPicPr>
                  <a:picLocks noChangeAspect="1"/>
                </p:cNvPicPr>
                <p:nvPr/>
              </p:nvPicPr>
              <p:blipFill>
                <a:blip r:embed="rId6"/>
                <a:stretch>
                  <a:fillRect/>
                </a:stretch>
              </p:blipFill>
              <p:spPr>
                <a:xfrm>
                  <a:off x="9664505" y="903534"/>
                  <a:ext cx="2525907" cy="192870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B809D39-5581-284D-94D8-789FB20428E9}"/>
                    </a:ext>
                  </a:extLst>
                </p:cNvPr>
                <p:cNvPicPr>
                  <a:picLocks noChangeAspect="1"/>
                </p:cNvPicPr>
                <p:nvPr/>
              </p:nvPicPr>
              <p:blipFill rotWithShape="1">
                <a:blip r:embed="rId7"/>
                <a:srcRect l="2737" t="20632" r="9939" b="26261"/>
                <a:stretch/>
              </p:blipFill>
              <p:spPr>
                <a:xfrm>
                  <a:off x="9604112" y="4796276"/>
                  <a:ext cx="2586300" cy="2025773"/>
                </a:xfrm>
                <a:prstGeom prst="rect">
                  <a:avLst/>
                </a:prstGeom>
              </p:spPr>
            </p:pic>
            <p:pic>
              <p:nvPicPr>
                <p:cNvPr id="1030" name="Picture 6" descr="Photo of fires in the Amazon rainforest © Nilmar Lage / Greenpeace">
                  <a:extLst>
                    <a:ext uri="{FF2B5EF4-FFF2-40B4-BE49-F238E27FC236}">
                      <a16:creationId xmlns:a16="http://schemas.microsoft.com/office/drawing/2014/main" id="{88F7849F-E862-1DCD-69E7-D9354C9388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7712" y="2796017"/>
                  <a:ext cx="5094288" cy="20002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RSG visits coltan mine in Rubaya DRC">
                  <a:extLst>
                    <a:ext uri="{FF2B5EF4-FFF2-40B4-BE49-F238E27FC236}">
                      <a16:creationId xmlns:a16="http://schemas.microsoft.com/office/drawing/2014/main" id="{ABF91EA5-EB30-4273-2295-878F23773C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4600121"/>
                  <a:ext cx="3634884" cy="22578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screenshot of a web page&#10;&#10;Description automatically generated">
                  <a:extLst>
                    <a:ext uri="{FF2B5EF4-FFF2-40B4-BE49-F238E27FC236}">
                      <a16:creationId xmlns:a16="http://schemas.microsoft.com/office/drawing/2014/main" id="{A88B9215-09BD-3AE1-4D3C-7DC3E5A931D2}"/>
                    </a:ext>
                  </a:extLst>
                </p:cNvPr>
                <p:cNvPicPr>
                  <a:picLocks noChangeAspect="1"/>
                </p:cNvPicPr>
                <p:nvPr/>
              </p:nvPicPr>
              <p:blipFill>
                <a:blip r:embed="rId10"/>
                <a:stretch>
                  <a:fillRect/>
                </a:stretch>
              </p:blipFill>
              <p:spPr>
                <a:xfrm>
                  <a:off x="7096124" y="4796275"/>
                  <a:ext cx="2506400" cy="2025772"/>
                </a:xfrm>
                <a:prstGeom prst="rect">
                  <a:avLst/>
                </a:prstGeom>
              </p:spPr>
            </p:pic>
          </p:grpSp>
          <p:pic>
            <p:nvPicPr>
              <p:cNvPr id="3" name="Picture 2">
                <a:extLst>
                  <a:ext uri="{FF2B5EF4-FFF2-40B4-BE49-F238E27FC236}">
                    <a16:creationId xmlns:a16="http://schemas.microsoft.com/office/drawing/2014/main" id="{A1FECACA-387E-A390-6FE8-FAFA462F60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7320" y="897690"/>
                <a:ext cx="3335597" cy="189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cond-hand Luxury: Should Personal Luxury Brands Sell Pre-owned Products?  - The European Business Review">
                <a:extLst>
                  <a:ext uri="{FF2B5EF4-FFF2-40B4-BE49-F238E27FC236}">
                    <a16:creationId xmlns:a16="http://schemas.microsoft.com/office/drawing/2014/main" id="{DB682999-851F-D4CF-EF96-AE6BFBC7FB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9999" y="892876"/>
                <a:ext cx="2864327" cy="184991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6" descr="How to navigate the US-China trade war">
              <a:extLst>
                <a:ext uri="{FF2B5EF4-FFF2-40B4-BE49-F238E27FC236}">
                  <a16:creationId xmlns:a16="http://schemas.microsoft.com/office/drawing/2014/main" id="{89B46F32-33EB-AC72-9A81-1D95B71C68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34885" y="4681811"/>
              <a:ext cx="3481779" cy="2133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945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6" name="Curved Connector 625"/>
          <p:cNvCxnSpPr>
            <a:cxnSpLocks/>
            <a:stCxn id="46" idx="2"/>
            <a:endCxn id="122" idx="2"/>
          </p:cNvCxnSpPr>
          <p:nvPr/>
        </p:nvCxnSpPr>
        <p:spPr>
          <a:xfrm rot="5400000">
            <a:off x="6359508" y="2088112"/>
            <a:ext cx="1481027" cy="7125988"/>
          </a:xfrm>
          <a:prstGeom prst="curvedConnector3">
            <a:avLst>
              <a:gd name="adj1" fmla="val 115435"/>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p:cNvCxnSpPr>
            <a:cxnSpLocks/>
            <a:stCxn id="46" idx="2"/>
            <a:endCxn id="39" idx="2"/>
          </p:cNvCxnSpPr>
          <p:nvPr/>
        </p:nvCxnSpPr>
        <p:spPr>
          <a:xfrm rot="5400000">
            <a:off x="6869662" y="1595258"/>
            <a:ext cx="478018" cy="7108689"/>
          </a:xfrm>
          <a:prstGeom prst="curvedConnector3">
            <a:avLst>
              <a:gd name="adj1" fmla="val 147822"/>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222256" y="1903398"/>
            <a:ext cx="1171774"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700" b="1" i="1" u="none" strike="noStrike" kern="1200" cap="none" spc="0" normalizeH="0" baseline="0" noProof="0" dirty="0">
                <a:ln>
                  <a:noFill/>
                </a:ln>
                <a:solidFill>
                  <a:srgbClr val="FF0000"/>
                </a:solidFill>
                <a:effectLst/>
                <a:uLnTx/>
                <a:uFillTx/>
                <a:latin typeface="Helvetica" panose="020B0604020202020204"/>
                <a:ea typeface="+mn-ea"/>
                <a:cs typeface="+mn-cs"/>
              </a:rPr>
              <a:t>Directed Supply Chain – </a:t>
            </a:r>
            <a:r>
              <a:rPr lang="en-GB" sz="700" b="1" i="1" dirty="0">
                <a:solidFill>
                  <a:srgbClr val="FF0000"/>
                </a:solidFill>
                <a:latin typeface="Helvetica" panose="020B0604020202020204"/>
              </a:rPr>
              <a:t>OEM </a:t>
            </a:r>
            <a:r>
              <a:rPr kumimoji="0" lang="en-GB" sz="700" b="1" i="1" u="none" strike="noStrike" kern="1200" cap="none" spc="0" normalizeH="0" baseline="0" noProof="0" dirty="0">
                <a:ln>
                  <a:noFill/>
                </a:ln>
                <a:solidFill>
                  <a:srgbClr val="FF0000"/>
                </a:solidFill>
                <a:effectLst/>
                <a:uLnTx/>
                <a:uFillTx/>
                <a:latin typeface="Helvetica" panose="020B0604020202020204"/>
                <a:ea typeface="+mn-ea"/>
                <a:cs typeface="+mn-cs"/>
              </a:rPr>
              <a:t>nominate leather producers</a:t>
            </a:r>
          </a:p>
        </p:txBody>
      </p:sp>
      <p:grpSp>
        <p:nvGrpSpPr>
          <p:cNvPr id="206" name="Group 205"/>
          <p:cNvGrpSpPr/>
          <p:nvPr/>
        </p:nvGrpSpPr>
        <p:grpSpPr>
          <a:xfrm>
            <a:off x="183937" y="923979"/>
            <a:ext cx="10786137" cy="5632496"/>
            <a:chOff x="-1923946" y="1045483"/>
            <a:chExt cx="10744964" cy="5337700"/>
          </a:xfrm>
        </p:grpSpPr>
        <p:grpSp>
          <p:nvGrpSpPr>
            <p:cNvPr id="198" name="Group 197"/>
            <p:cNvGrpSpPr/>
            <p:nvPr/>
          </p:nvGrpSpPr>
          <p:grpSpPr>
            <a:xfrm>
              <a:off x="-1923946" y="1045483"/>
              <a:ext cx="10744964" cy="5337700"/>
              <a:chOff x="-2422489" y="987795"/>
              <a:chExt cx="12825860" cy="5797170"/>
            </a:xfrm>
          </p:grpSpPr>
          <p:cxnSp>
            <p:nvCxnSpPr>
              <p:cNvPr id="142" name="Curved Connector 141"/>
              <p:cNvCxnSpPr>
                <a:stCxn id="46" idx="0"/>
                <a:endCxn id="40" idx="0"/>
              </p:cNvCxnSpPr>
              <p:nvPr/>
            </p:nvCxnSpPr>
            <p:spPr>
              <a:xfrm rot="16200000" flipH="1" flipV="1">
                <a:off x="5401887" y="-785756"/>
                <a:ext cx="865772" cy="8406942"/>
              </a:xfrm>
              <a:prstGeom prst="curvedConnector3">
                <a:avLst>
                  <a:gd name="adj1" fmla="val -27176"/>
                </a:avLst>
              </a:prstGeom>
              <a:ln>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2422489" y="987795"/>
                <a:ext cx="12825860" cy="5797170"/>
                <a:chOff x="-2422489" y="987795"/>
                <a:chExt cx="12825860" cy="5797170"/>
              </a:xfrm>
            </p:grpSpPr>
            <p:grpSp>
              <p:nvGrpSpPr>
                <p:cNvPr id="99" name="Group 98"/>
                <p:cNvGrpSpPr/>
                <p:nvPr/>
              </p:nvGrpSpPr>
              <p:grpSpPr>
                <a:xfrm>
                  <a:off x="-2422489" y="987795"/>
                  <a:ext cx="12825860" cy="5566817"/>
                  <a:chOff x="-2422489" y="987795"/>
                  <a:chExt cx="12825860" cy="5566817"/>
                </a:xfrm>
              </p:grpSpPr>
              <p:grpSp>
                <p:nvGrpSpPr>
                  <p:cNvPr id="25" name="Group 24"/>
                  <p:cNvGrpSpPr/>
                  <p:nvPr/>
                </p:nvGrpSpPr>
                <p:grpSpPr>
                  <a:xfrm>
                    <a:off x="-1294598" y="987795"/>
                    <a:ext cx="11697969" cy="5566817"/>
                    <a:chOff x="-1231622" y="-584708"/>
                    <a:chExt cx="6755201" cy="4630801"/>
                  </a:xfrm>
                </p:grpSpPr>
                <p:sp>
                  <p:nvSpPr>
                    <p:cNvPr id="26" name="Text Box 34"/>
                    <p:cNvSpPr txBox="1"/>
                    <p:nvPr/>
                  </p:nvSpPr>
                  <p:spPr>
                    <a:xfrm>
                      <a:off x="3481029" y="-584708"/>
                      <a:ext cx="836422" cy="587146"/>
                    </a:xfrm>
                    <a:prstGeom prst="rect">
                      <a:avLst/>
                    </a:prstGeom>
                    <a:solidFill>
                      <a:schemeClr val="accent2">
                        <a:lumMod val="60000"/>
                        <a:lumOff val="40000"/>
                      </a:schemeClr>
                    </a:solidFill>
                    <a:ln w="6350">
                      <a:solidFill>
                        <a:schemeClr val="accent6">
                          <a:lumMod val="50000"/>
                        </a:schemeClr>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11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Interior Assemblers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11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Tier 1</a:t>
                      </a:r>
                    </a:p>
                  </p:txBody>
                </p:sp>
                <p:sp>
                  <p:nvSpPr>
                    <p:cNvPr id="27" name="Text Box 33"/>
                    <p:cNvSpPr txBox="1"/>
                    <p:nvPr/>
                  </p:nvSpPr>
                  <p:spPr>
                    <a:xfrm>
                      <a:off x="-15074" y="-515717"/>
                      <a:ext cx="1112816" cy="518155"/>
                    </a:xfrm>
                    <a:prstGeom prst="rect">
                      <a:avLst/>
                    </a:prstGeom>
                    <a:solidFill>
                      <a:schemeClr val="accent6">
                        <a:lumMod val="60000"/>
                        <a:lumOff val="40000"/>
                      </a:schemeClr>
                    </a:solidFill>
                    <a:ln w="6350">
                      <a:solidFill>
                        <a:schemeClr val="accent6">
                          <a:lumMod val="50000"/>
                        </a:schemeClr>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11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Leather</a:t>
                      </a:r>
                      <a:r>
                        <a:rPr kumimoji="0" lang="en-GB" sz="900" b="0"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 </a:t>
                      </a:r>
                      <a:r>
                        <a:rPr kumimoji="0" lang="en-GB" sz="11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Production</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11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Tier 5,4, 3 </a:t>
                      </a:r>
                    </a:p>
                  </p:txBody>
                </p:sp>
                <p:grpSp>
                  <p:nvGrpSpPr>
                    <p:cNvPr id="28" name="Group 27"/>
                    <p:cNvGrpSpPr/>
                    <p:nvPr/>
                  </p:nvGrpSpPr>
                  <p:grpSpPr>
                    <a:xfrm>
                      <a:off x="89526" y="-2136"/>
                      <a:ext cx="5434053" cy="4048229"/>
                      <a:chOff x="-1184653" y="-97552"/>
                      <a:chExt cx="6995041" cy="4048229"/>
                    </a:xfrm>
                  </p:grpSpPr>
                  <p:grpSp>
                    <p:nvGrpSpPr>
                      <p:cNvPr id="36" name="Group 35"/>
                      <p:cNvGrpSpPr/>
                      <p:nvPr/>
                    </p:nvGrpSpPr>
                    <p:grpSpPr>
                      <a:xfrm>
                        <a:off x="-1184653" y="142000"/>
                        <a:ext cx="6995041" cy="3808677"/>
                        <a:chOff x="-1086469" y="-438594"/>
                        <a:chExt cx="6039703" cy="4553102"/>
                      </a:xfrm>
                    </p:grpSpPr>
                    <p:sp>
                      <p:nvSpPr>
                        <p:cNvPr id="38" name="Rectangle 37"/>
                        <p:cNvSpPr/>
                        <p:nvPr/>
                      </p:nvSpPr>
                      <p:spPr>
                        <a:xfrm>
                          <a:off x="-1064568" y="-160988"/>
                          <a:ext cx="867847" cy="684147"/>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GB" sz="900" b="1" kern="0" dirty="0">
                              <a:solidFill>
                                <a:srgbClr val="00B050"/>
                              </a:solidFill>
                              <a:latin typeface="Helvetica" panose="020B0604020202020204"/>
                              <a:ea typeface="Calibri" panose="020F0502020204030204" pitchFamily="34" charset="0"/>
                              <a:cs typeface="Times New Roman" panose="02020603050405020304" pitchFamily="18" charset="0"/>
                            </a:rPr>
                            <a:t>Leather Supplier 1</a:t>
                          </a:r>
                          <a:endParaRPr kumimoji="0" lang="en-GB" sz="900" b="1" i="0" u="none" strike="noStrike" kern="0" cap="none" spc="0" normalizeH="0" baseline="0" noProof="0" dirty="0">
                            <a:ln>
                              <a:noFill/>
                            </a:ln>
                            <a:solidFill>
                              <a:srgbClr val="00B050"/>
                            </a:solidFill>
                            <a:effectLst/>
                            <a:uLnTx/>
                            <a:uFillTx/>
                            <a:latin typeface="Helvetica" panose="020B0604020202020204"/>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UK</a:t>
                          </a:r>
                          <a:endParaRPr kumimoji="0" lang="en-GB" sz="900" b="0"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39" name="Rectangle 38"/>
                        <p:cNvSpPr/>
                        <p:nvPr/>
                      </p:nvSpPr>
                      <p:spPr>
                        <a:xfrm>
                          <a:off x="-1086469" y="2379339"/>
                          <a:ext cx="759964" cy="768908"/>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rgbClr val="00B050"/>
                              </a:solidFill>
                              <a:effectLst/>
                              <a:uLnTx/>
                              <a:uFillTx/>
                              <a:latin typeface="Helvetica" panose="020B0604020202020204"/>
                              <a:ea typeface="Calibri" panose="020F0502020204030204" pitchFamily="34" charset="0"/>
                              <a:cs typeface="Times New Roman" panose="02020603050405020304" pitchFamily="18" charset="0"/>
                            </a:rPr>
                            <a:t>Leather Supplier 3</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Helvetica" panose="020B0604020202020204"/>
                              <a:ea typeface="Calibri" panose="020F0502020204030204" pitchFamily="34" charset="0"/>
                              <a:cs typeface="Times New Roman" panose="02020603050405020304" pitchFamily="18" charset="0"/>
                            </a:rPr>
                            <a:t>Germany/ Hungary</a:t>
                          </a:r>
                        </a:p>
                      </p:txBody>
                    </p:sp>
                    <p:sp>
                      <p:nvSpPr>
                        <p:cNvPr id="40" name="Rectangle 39"/>
                        <p:cNvSpPr/>
                        <p:nvPr/>
                      </p:nvSpPr>
                      <p:spPr>
                        <a:xfrm>
                          <a:off x="-1066506" y="1425508"/>
                          <a:ext cx="779139" cy="857878"/>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GB" sz="900" b="1" kern="0" dirty="0">
                              <a:solidFill>
                                <a:srgbClr val="00B050"/>
                              </a:solidFill>
                              <a:latin typeface="Helvetica" panose="020B0604020202020204"/>
                              <a:ea typeface="Calibri" panose="020F0502020204030204" pitchFamily="34" charset="0"/>
                              <a:cs typeface="Times New Roman" panose="02020603050405020304" pitchFamily="18" charset="0"/>
                            </a:rPr>
                            <a:t>Leather Supplier 2</a:t>
                          </a:r>
                          <a:endPar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 Italy</a:t>
                          </a:r>
                          <a:endParaRPr kumimoji="0" lang="en-GB" sz="900" b="0"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41" name="Rectangle 40"/>
                        <p:cNvSpPr/>
                        <p:nvPr/>
                      </p:nvSpPr>
                      <p:spPr>
                        <a:xfrm>
                          <a:off x="1109340" y="369841"/>
                          <a:ext cx="659879" cy="557022"/>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Cutting/ Sewing/ Wrapping</a:t>
                          </a:r>
                          <a:endParaRPr kumimoji="0" lang="en-GB" sz="900" b="0"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42" name="Rectangle 41"/>
                        <p:cNvSpPr/>
                        <p:nvPr/>
                      </p:nvSpPr>
                      <p:spPr>
                        <a:xfrm>
                          <a:off x="2801715" y="-438594"/>
                          <a:ext cx="876017" cy="974680"/>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Seat Manufacturer &amp; </a:t>
                          </a:r>
                          <a:r>
                            <a:rPr kumimoji="0" lang="en-GB" sz="900" b="1" i="0" u="none" strike="noStrike" kern="0" cap="none" spc="0" normalizeH="0" baseline="0" noProof="0" dirty="0">
                              <a:ln>
                                <a:noFill/>
                              </a:ln>
                              <a:solidFill>
                                <a:srgbClr val="5CA450"/>
                              </a:solidFill>
                              <a:effectLst/>
                              <a:uLnTx/>
                              <a:uFillTx/>
                              <a:latin typeface="Helvetica" panose="020B0604020202020204"/>
                              <a:ea typeface="Calibri" panose="020F0502020204030204" pitchFamily="34" charset="0"/>
                              <a:cs typeface="Times New Roman" panose="02020603050405020304" pitchFamily="18" charset="0"/>
                            </a:rPr>
                            <a:t>Head Rest</a:t>
                          </a:r>
                        </a:p>
                      </p:txBody>
                    </p:sp>
                    <p:sp>
                      <p:nvSpPr>
                        <p:cNvPr id="43" name="Rectangle 42"/>
                        <p:cNvSpPr/>
                        <p:nvPr/>
                      </p:nvSpPr>
                      <p:spPr>
                        <a:xfrm>
                          <a:off x="2841013" y="1617522"/>
                          <a:ext cx="885668" cy="637525"/>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Head Liner Supply Chain</a:t>
                          </a:r>
                        </a:p>
                      </p:txBody>
                    </p:sp>
                    <p:sp>
                      <p:nvSpPr>
                        <p:cNvPr id="44" name="Rectangle 43"/>
                        <p:cNvSpPr/>
                        <p:nvPr/>
                      </p:nvSpPr>
                      <p:spPr>
                        <a:xfrm>
                          <a:off x="2800072" y="728462"/>
                          <a:ext cx="876017" cy="588397"/>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Seat Manufacturer</a:t>
                          </a:r>
                        </a:p>
                      </p:txBody>
                    </p:sp>
                    <p:sp>
                      <p:nvSpPr>
                        <p:cNvPr id="46" name="Rectangle 45"/>
                        <p:cNvSpPr/>
                        <p:nvPr/>
                      </p:nvSpPr>
                      <p:spPr>
                        <a:xfrm>
                          <a:off x="4484537" y="564542"/>
                          <a:ext cx="468697" cy="2094442"/>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OEM</a:t>
                          </a:r>
                          <a:endParaRPr kumimoji="0" lang="en-GB" sz="900" b="0"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47" name="Straight Connector 46"/>
                        <p:cNvCxnSpPr>
                          <a:stCxn id="46" idx="1"/>
                          <a:endCxn id="42" idx="3"/>
                        </p:cNvCxnSpPr>
                        <p:nvPr/>
                      </p:nvCxnSpPr>
                      <p:spPr>
                        <a:xfrm flipH="1" flipV="1">
                          <a:off x="3677732" y="48746"/>
                          <a:ext cx="806805" cy="1563018"/>
                        </a:xfrm>
                        <a:prstGeom prst="line">
                          <a:avLst/>
                        </a:prstGeom>
                        <a:noFill/>
                        <a:ln w="6350" cap="flat" cmpd="sng" algn="ctr">
                          <a:solidFill>
                            <a:srgbClr val="FF0000"/>
                          </a:solidFill>
                          <a:prstDash val="dash"/>
                          <a:miter lim="800000"/>
                        </a:ln>
                        <a:effectLst/>
                      </p:spPr>
                    </p:cxnSp>
                    <p:cxnSp>
                      <p:nvCxnSpPr>
                        <p:cNvPr id="48" name="Straight Connector 47"/>
                        <p:cNvCxnSpPr>
                          <a:stCxn id="46" idx="1"/>
                          <a:endCxn id="44" idx="3"/>
                        </p:cNvCxnSpPr>
                        <p:nvPr/>
                      </p:nvCxnSpPr>
                      <p:spPr>
                        <a:xfrm flipH="1" flipV="1">
                          <a:off x="3676090" y="1022660"/>
                          <a:ext cx="808447" cy="589104"/>
                        </a:xfrm>
                        <a:prstGeom prst="line">
                          <a:avLst/>
                        </a:prstGeom>
                        <a:noFill/>
                        <a:ln w="6350" cap="flat" cmpd="sng" algn="ctr">
                          <a:solidFill>
                            <a:srgbClr val="FF0000"/>
                          </a:solidFill>
                          <a:prstDash val="dash"/>
                          <a:miter lim="800000"/>
                        </a:ln>
                        <a:effectLst/>
                      </p:spPr>
                    </p:cxnSp>
                    <p:cxnSp>
                      <p:nvCxnSpPr>
                        <p:cNvPr id="49" name="Straight Connector 48"/>
                        <p:cNvCxnSpPr>
                          <a:stCxn id="46" idx="1"/>
                          <a:endCxn id="43" idx="3"/>
                        </p:cNvCxnSpPr>
                        <p:nvPr/>
                      </p:nvCxnSpPr>
                      <p:spPr>
                        <a:xfrm flipH="1">
                          <a:off x="3726681" y="1611764"/>
                          <a:ext cx="757856" cy="324521"/>
                        </a:xfrm>
                        <a:prstGeom prst="line">
                          <a:avLst/>
                        </a:prstGeom>
                        <a:noFill/>
                        <a:ln w="6350" cap="flat" cmpd="sng" algn="ctr">
                          <a:solidFill>
                            <a:srgbClr val="FF0000"/>
                          </a:solidFill>
                          <a:prstDash val="dash"/>
                          <a:miter lim="800000"/>
                        </a:ln>
                        <a:effectLst/>
                      </p:spPr>
                    </p:cxnSp>
                    <p:cxnSp>
                      <p:nvCxnSpPr>
                        <p:cNvPr id="50" name="Straight Connector 49"/>
                        <p:cNvCxnSpPr>
                          <a:stCxn id="46" idx="1"/>
                          <a:endCxn id="79" idx="3"/>
                        </p:cNvCxnSpPr>
                        <p:nvPr/>
                      </p:nvCxnSpPr>
                      <p:spPr>
                        <a:xfrm flipH="1">
                          <a:off x="3674097" y="1611764"/>
                          <a:ext cx="810440" cy="2502744"/>
                        </a:xfrm>
                        <a:prstGeom prst="line">
                          <a:avLst/>
                        </a:prstGeom>
                        <a:noFill/>
                        <a:ln w="6350" cap="flat" cmpd="sng" algn="ctr">
                          <a:solidFill>
                            <a:srgbClr val="FF0000"/>
                          </a:solidFill>
                          <a:prstDash val="dash"/>
                          <a:miter lim="800000"/>
                        </a:ln>
                        <a:effectLst/>
                      </p:spPr>
                    </p:cxnSp>
                    <p:cxnSp>
                      <p:nvCxnSpPr>
                        <p:cNvPr id="51" name="Straight Connector 50"/>
                        <p:cNvCxnSpPr>
                          <a:stCxn id="42" idx="1"/>
                          <a:endCxn id="203" idx="3"/>
                        </p:cNvCxnSpPr>
                        <p:nvPr/>
                      </p:nvCxnSpPr>
                      <p:spPr>
                        <a:xfrm flipH="1" flipV="1">
                          <a:off x="2181329" y="-69376"/>
                          <a:ext cx="620386" cy="118122"/>
                        </a:xfrm>
                        <a:prstGeom prst="line">
                          <a:avLst/>
                        </a:prstGeom>
                        <a:noFill/>
                        <a:ln w="6350" cap="flat" cmpd="sng" algn="ctr">
                          <a:solidFill>
                            <a:srgbClr val="00B050"/>
                          </a:solidFill>
                          <a:prstDash val="solid"/>
                          <a:miter lim="800000"/>
                        </a:ln>
                        <a:effectLst/>
                      </p:spPr>
                    </p:cxnSp>
                    <p:cxnSp>
                      <p:nvCxnSpPr>
                        <p:cNvPr id="52" name="Straight Connector 51"/>
                        <p:cNvCxnSpPr>
                          <a:stCxn id="44" idx="1"/>
                          <a:endCxn id="203" idx="3"/>
                        </p:cNvCxnSpPr>
                        <p:nvPr/>
                      </p:nvCxnSpPr>
                      <p:spPr>
                        <a:xfrm flipH="1" flipV="1">
                          <a:off x="2181329" y="-69376"/>
                          <a:ext cx="618742" cy="1092037"/>
                        </a:xfrm>
                        <a:prstGeom prst="line">
                          <a:avLst/>
                        </a:prstGeom>
                        <a:noFill/>
                        <a:ln w="6350" cap="flat" cmpd="sng" algn="ctr">
                          <a:solidFill>
                            <a:srgbClr val="00B050"/>
                          </a:solidFill>
                          <a:prstDash val="solid"/>
                          <a:miter lim="800000"/>
                        </a:ln>
                        <a:effectLst/>
                      </p:spPr>
                    </p:cxnSp>
                    <p:cxnSp>
                      <p:nvCxnSpPr>
                        <p:cNvPr id="53" name="Straight Connector 52"/>
                        <p:cNvCxnSpPr>
                          <a:stCxn id="42" idx="1"/>
                          <a:endCxn id="41" idx="3"/>
                        </p:cNvCxnSpPr>
                        <p:nvPr/>
                      </p:nvCxnSpPr>
                      <p:spPr>
                        <a:xfrm flipH="1">
                          <a:off x="1769219" y="48746"/>
                          <a:ext cx="1032496" cy="599607"/>
                        </a:xfrm>
                        <a:prstGeom prst="line">
                          <a:avLst/>
                        </a:prstGeom>
                        <a:noFill/>
                        <a:ln w="6350" cap="flat" cmpd="sng" algn="ctr">
                          <a:solidFill>
                            <a:srgbClr val="00B050"/>
                          </a:solidFill>
                          <a:prstDash val="solid"/>
                          <a:miter lim="800000"/>
                        </a:ln>
                        <a:effectLst/>
                      </p:spPr>
                    </p:cxnSp>
                    <p:cxnSp>
                      <p:nvCxnSpPr>
                        <p:cNvPr id="54" name="Straight Connector 53"/>
                        <p:cNvCxnSpPr>
                          <a:stCxn id="40" idx="3"/>
                          <a:endCxn id="204" idx="1"/>
                        </p:cNvCxnSpPr>
                        <p:nvPr/>
                      </p:nvCxnSpPr>
                      <p:spPr>
                        <a:xfrm flipV="1">
                          <a:off x="-287367" y="-66531"/>
                          <a:ext cx="948052" cy="1920979"/>
                        </a:xfrm>
                        <a:prstGeom prst="line">
                          <a:avLst/>
                        </a:prstGeom>
                        <a:noFill/>
                        <a:ln w="6350" cap="flat" cmpd="sng" algn="ctr">
                          <a:solidFill>
                            <a:srgbClr val="00B050"/>
                          </a:solidFill>
                          <a:prstDash val="solid"/>
                          <a:miter lim="800000"/>
                        </a:ln>
                        <a:effectLst/>
                      </p:spPr>
                    </p:cxnSp>
                    <p:cxnSp>
                      <p:nvCxnSpPr>
                        <p:cNvPr id="55" name="Straight Connector 54"/>
                        <p:cNvCxnSpPr>
                          <a:cxnSpLocks/>
                          <a:stCxn id="122" idx="3"/>
                          <a:endCxn id="41" idx="1"/>
                        </p:cNvCxnSpPr>
                        <p:nvPr/>
                      </p:nvCxnSpPr>
                      <p:spPr>
                        <a:xfrm flipV="1">
                          <a:off x="-352910" y="648352"/>
                          <a:ext cx="1462250" cy="3168097"/>
                        </a:xfrm>
                        <a:prstGeom prst="line">
                          <a:avLst/>
                        </a:prstGeom>
                        <a:noFill/>
                        <a:ln w="6350" cap="flat" cmpd="sng" algn="ctr">
                          <a:solidFill>
                            <a:srgbClr val="00B050"/>
                          </a:solidFill>
                          <a:prstDash val="solid"/>
                          <a:miter lim="800000"/>
                        </a:ln>
                        <a:effectLst/>
                      </p:spPr>
                    </p:cxnSp>
                  </p:grpSp>
                  <p:sp>
                    <p:nvSpPr>
                      <p:cNvPr id="37" name="Curved Down Arrow 36"/>
                      <p:cNvSpPr/>
                      <p:nvPr/>
                    </p:nvSpPr>
                    <p:spPr>
                      <a:xfrm rot="288283" flipH="1">
                        <a:off x="-631931" y="-97552"/>
                        <a:ext cx="6241491" cy="827135"/>
                      </a:xfrm>
                      <a:prstGeom prst="curvedDownArrow">
                        <a:avLst>
                          <a:gd name="adj1" fmla="val 0"/>
                          <a:gd name="adj2" fmla="val 50000"/>
                          <a:gd name="adj3" fmla="val 25000"/>
                        </a:avLst>
                      </a:prstGeom>
                      <a:solidFill>
                        <a:srgbClr val="FF0000"/>
                      </a:solidFill>
                      <a:ln w="12700" cap="flat" cmpd="sng" algn="ctr">
                        <a:solidFill>
                          <a:srgbClr val="FF0000"/>
                        </a:solidFill>
                        <a:prstDash val="dash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ysClr val="window" lastClr="FFFFFF"/>
                          </a:solidFill>
                          <a:effectLst/>
                          <a:uLnTx/>
                          <a:uFillTx/>
                          <a:latin typeface="Helvetica" panose="020B0604020202020204"/>
                          <a:ea typeface="+mn-ea"/>
                          <a:cs typeface="+mn-cs"/>
                        </a:endParaRPr>
                      </a:p>
                    </p:txBody>
                  </p:sp>
                </p:grpSp>
                <p:sp>
                  <p:nvSpPr>
                    <p:cNvPr id="29" name="Rectangle 28"/>
                    <p:cNvSpPr/>
                    <p:nvPr/>
                  </p:nvSpPr>
                  <p:spPr>
                    <a:xfrm>
                      <a:off x="-1231622" y="786159"/>
                      <a:ext cx="675960" cy="456969"/>
                    </a:xfrm>
                    <a:prstGeom prst="rect">
                      <a:avLst/>
                    </a:prstGeom>
                    <a:solidFill>
                      <a:sysClr val="window" lastClr="FFFFFF"/>
                    </a:solidFill>
                    <a:ln w="12700" cap="flat" cmpd="sng" algn="ctr">
                      <a:solidFill>
                        <a:schemeClr val="tx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Abattoirs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Europe</a:t>
                      </a:r>
                    </a:p>
                  </p:txBody>
                </p:sp>
                <p:sp>
                  <p:nvSpPr>
                    <p:cNvPr id="30" name="Rectangle 29"/>
                    <p:cNvSpPr/>
                    <p:nvPr/>
                  </p:nvSpPr>
                  <p:spPr>
                    <a:xfrm>
                      <a:off x="-541689" y="1939485"/>
                      <a:ext cx="528677" cy="428256"/>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Sup-tanneries </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Brazil</a:t>
                      </a:r>
                      <a:endParaRPr kumimoji="0" lang="en-GB" sz="900" b="0" i="0" u="none" strike="noStrike" kern="0" cap="none" spc="0" normalizeH="0" baseline="0" noProof="0">
                        <a:ln>
                          <a:noFill/>
                        </a:ln>
                        <a:solidFill>
                          <a:srgbClr val="FF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31" name="Rectangle 30"/>
                    <p:cNvSpPr/>
                    <p:nvPr/>
                  </p:nvSpPr>
                  <p:spPr>
                    <a:xfrm>
                      <a:off x="-595026" y="2532058"/>
                      <a:ext cx="570653" cy="613389"/>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GB" sz="900" b="1" i="0" u="none" strike="noStrike" kern="0" cap="none" spc="0" normalizeH="0" baseline="0" noProof="0">
                          <a:ln>
                            <a:noFill/>
                          </a:ln>
                          <a:solidFill>
                            <a:srgbClr val="000000"/>
                          </a:solidFill>
                          <a:effectLst/>
                          <a:uLnTx/>
                          <a:uFillTx/>
                          <a:latin typeface="Helvetica" panose="020B0604020202020204"/>
                          <a:ea typeface="Calibri" panose="020F0502020204030204" pitchFamily="34" charset="0"/>
                          <a:cs typeface="Times New Roman" panose="02020603050405020304" pitchFamily="18" charset="0"/>
                        </a:rPr>
                        <a:t>Sub Tannery (JBS )</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GB" sz="900" b="1" i="0" u="none" strike="noStrike" kern="0" cap="none" spc="0" normalizeH="0" baseline="0" noProof="0">
                          <a:ln>
                            <a:noFill/>
                          </a:ln>
                          <a:solidFill>
                            <a:srgbClr val="000000"/>
                          </a:solidFill>
                          <a:effectLst/>
                          <a:uLnTx/>
                          <a:uFillTx/>
                          <a:latin typeface="Helvetica" panose="020B0604020202020204"/>
                          <a:ea typeface="Calibri" panose="020F0502020204030204" pitchFamily="34" charset="0"/>
                          <a:cs typeface="Times New Roman" panose="02020603050405020304" pitchFamily="18" charset="0"/>
                        </a:rPr>
                        <a:t> Brazil</a:t>
                      </a:r>
                      <a:endParaRPr kumimoji="0" lang="en-GB" sz="900" b="0" i="0" u="none" strike="noStrike" kern="0" cap="none" spc="0" normalizeH="0" baseline="0" noProof="0">
                        <a:ln>
                          <a:noFill/>
                        </a:ln>
                        <a:solidFill>
                          <a:srgbClr val="00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32" name="Straight Connector 31"/>
                    <p:cNvCxnSpPr>
                      <a:cxnSpLocks/>
                      <a:stCxn id="29" idx="3"/>
                      <a:endCxn id="38" idx="1"/>
                    </p:cNvCxnSpPr>
                    <p:nvPr/>
                  </p:nvCxnSpPr>
                  <p:spPr>
                    <a:xfrm flipV="1">
                      <a:off x="-555662" y="755779"/>
                      <a:ext cx="664893" cy="258865"/>
                    </a:xfrm>
                    <a:prstGeom prst="line">
                      <a:avLst/>
                    </a:prstGeom>
                    <a:noFill/>
                    <a:ln w="6350" cap="flat" cmpd="sng" algn="ctr">
                      <a:solidFill>
                        <a:sysClr val="windowText" lastClr="000000"/>
                      </a:solidFill>
                      <a:prstDash val="solid"/>
                      <a:miter lim="800000"/>
                    </a:ln>
                    <a:effectLst/>
                  </p:spPr>
                </p:cxnSp>
                <p:cxnSp>
                  <p:nvCxnSpPr>
                    <p:cNvPr id="33" name="Straight Connector 32"/>
                    <p:cNvCxnSpPr>
                      <a:stCxn id="30" idx="3"/>
                      <a:endCxn id="40" idx="1"/>
                    </p:cNvCxnSpPr>
                    <p:nvPr/>
                  </p:nvCxnSpPr>
                  <p:spPr>
                    <a:xfrm>
                      <a:off x="-13012" y="2153613"/>
                      <a:ext cx="120500" cy="1935"/>
                    </a:xfrm>
                    <a:prstGeom prst="line">
                      <a:avLst/>
                    </a:prstGeom>
                    <a:noFill/>
                    <a:ln w="6350" cap="flat" cmpd="sng" algn="ctr">
                      <a:solidFill>
                        <a:sysClr val="windowText" lastClr="000000"/>
                      </a:solidFill>
                      <a:prstDash val="solid"/>
                      <a:miter lim="800000"/>
                    </a:ln>
                    <a:effectLst/>
                  </p:spPr>
                </p:cxnSp>
                <p:cxnSp>
                  <p:nvCxnSpPr>
                    <p:cNvPr id="34" name="Straight Connector 33"/>
                    <p:cNvCxnSpPr>
                      <a:cxnSpLocks/>
                      <a:stCxn id="31" idx="3"/>
                      <a:endCxn id="39" idx="1"/>
                    </p:cNvCxnSpPr>
                    <p:nvPr/>
                  </p:nvCxnSpPr>
                  <p:spPr>
                    <a:xfrm>
                      <a:off x="-24374" y="2838752"/>
                      <a:ext cx="113899" cy="77466"/>
                    </a:xfrm>
                    <a:prstGeom prst="line">
                      <a:avLst/>
                    </a:prstGeom>
                    <a:noFill/>
                    <a:ln w="6350" cap="flat" cmpd="sng" algn="ctr">
                      <a:solidFill>
                        <a:sysClr val="windowText" lastClr="000000"/>
                      </a:solidFill>
                      <a:prstDash val="solid"/>
                      <a:miter lim="800000"/>
                    </a:ln>
                    <a:effectLst/>
                  </p:spPr>
                </p:cxnSp>
                <p:sp>
                  <p:nvSpPr>
                    <p:cNvPr id="35" name="Text Box 32"/>
                    <p:cNvSpPr txBox="1"/>
                    <p:nvPr/>
                  </p:nvSpPr>
                  <p:spPr>
                    <a:xfrm>
                      <a:off x="-1111172" y="-414982"/>
                      <a:ext cx="1003719" cy="43688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R="0" lvl="0" indent="0" fontAlgn="auto">
                        <a:lnSpc>
                          <a:spcPct val="107000"/>
                        </a:lnSpc>
                        <a:spcBef>
                          <a:spcPts val="0"/>
                        </a:spcBef>
                        <a:spcAft>
                          <a:spcPts val="800"/>
                        </a:spcAft>
                        <a:buClrTx/>
                        <a:buSzTx/>
                        <a:buFontTx/>
                        <a:buNone/>
                        <a:tabLst/>
                        <a:defRPr sz="1100" b="1" kern="0">
                          <a:solidFill>
                            <a:sysClr val="windowText" lastClr="000000"/>
                          </a:solidFill>
                          <a:ea typeface="Calibri" panose="020F0502020204030204" pitchFamily="34" charset="0"/>
                          <a:cs typeface="Times New Roman" panose="02020603050405020304" pitchFamily="18" charset="0"/>
                        </a:defRPr>
                      </a:lvl1p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GB" sz="1100" b="1" i="0" u="none" strike="noStrike" kern="0" cap="none" spc="0" normalizeH="0" baseline="0" noProof="0">
                          <a:ln>
                            <a:noFill/>
                          </a:ln>
                          <a:solidFill>
                            <a:sysClr val="windowText" lastClr="000000"/>
                          </a:solidFill>
                          <a:effectLst/>
                          <a:uLnTx/>
                          <a:uFillTx/>
                          <a:latin typeface="Helvetica" panose="020B0604020202020204"/>
                          <a:cs typeface="Times New Roman" panose="02020603050405020304" pitchFamily="18" charset="0"/>
                        </a:rPr>
                        <a:t>Leather Sources</a:t>
                      </a:r>
                    </a:p>
                  </p:txBody>
                </p:sp>
              </p:grpSp>
              <p:sp>
                <p:nvSpPr>
                  <p:cNvPr id="57" name="Rectangle 56"/>
                  <p:cNvSpPr/>
                  <p:nvPr/>
                </p:nvSpPr>
                <p:spPr>
                  <a:xfrm>
                    <a:off x="-2422489" y="4830475"/>
                    <a:ext cx="873464" cy="500821"/>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Farms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Brazil</a:t>
                    </a:r>
                  </a:p>
                </p:txBody>
              </p:sp>
              <p:cxnSp>
                <p:nvCxnSpPr>
                  <p:cNvPr id="58" name="Straight Connector 57"/>
                  <p:cNvCxnSpPr>
                    <a:cxnSpLocks/>
                    <a:stCxn id="156" idx="3"/>
                    <a:endCxn id="31" idx="1"/>
                  </p:cNvCxnSpPr>
                  <p:nvPr/>
                </p:nvCxnSpPr>
                <p:spPr>
                  <a:xfrm>
                    <a:off x="-406177" y="5090963"/>
                    <a:ext cx="213971" cy="12271"/>
                  </a:xfrm>
                  <a:prstGeom prst="line">
                    <a:avLst/>
                  </a:prstGeom>
                  <a:noFill/>
                  <a:ln w="6350" cap="flat" cmpd="sng" algn="ctr">
                    <a:solidFill>
                      <a:sysClr val="windowText" lastClr="000000"/>
                    </a:solidFill>
                    <a:prstDash val="solid"/>
                    <a:miter lim="800000"/>
                  </a:ln>
                  <a:effectLst/>
                </p:spPr>
              </p:cxnSp>
            </p:grpSp>
            <p:sp>
              <p:nvSpPr>
                <p:cNvPr id="77" name="Rectangle 76"/>
                <p:cNvSpPr/>
                <p:nvPr/>
              </p:nvSpPr>
              <p:spPr>
                <a:xfrm>
                  <a:off x="7064321" y="4882706"/>
                  <a:ext cx="1379912" cy="618871"/>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Arm Rest Supply Chain</a:t>
                  </a:r>
                </a:p>
              </p:txBody>
            </p:sp>
            <p:sp>
              <p:nvSpPr>
                <p:cNvPr id="78" name="Rectangle 77"/>
                <p:cNvSpPr/>
                <p:nvPr/>
              </p:nvSpPr>
              <p:spPr>
                <a:xfrm>
                  <a:off x="7080117" y="5603633"/>
                  <a:ext cx="1379912" cy="602382"/>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Door Casing Supply Chain</a:t>
                  </a:r>
                </a:p>
              </p:txBody>
            </p:sp>
            <p:sp>
              <p:nvSpPr>
                <p:cNvPr id="79" name="Rectangle 78"/>
                <p:cNvSpPr/>
                <p:nvPr/>
              </p:nvSpPr>
              <p:spPr>
                <a:xfrm>
                  <a:off x="7051747" y="6324258"/>
                  <a:ext cx="1358668" cy="460707"/>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IP &amp; C Supply Chain</a:t>
                  </a:r>
                </a:p>
              </p:txBody>
            </p:sp>
            <p:cxnSp>
              <p:nvCxnSpPr>
                <p:cNvPr id="81" name="Straight Connector 80"/>
                <p:cNvCxnSpPr>
                  <a:stCxn id="46" idx="1"/>
                  <a:endCxn id="78" idx="3"/>
                </p:cNvCxnSpPr>
                <p:nvPr/>
              </p:nvCxnSpPr>
              <p:spPr>
                <a:xfrm flipH="1">
                  <a:off x="8460029" y="4037897"/>
                  <a:ext cx="1213089" cy="1866928"/>
                </a:xfrm>
                <a:prstGeom prst="line">
                  <a:avLst/>
                </a:prstGeom>
                <a:noFill/>
                <a:ln w="6350" cap="flat" cmpd="sng" algn="ctr">
                  <a:solidFill>
                    <a:srgbClr val="FF0000"/>
                  </a:solidFill>
                  <a:prstDash val="dash"/>
                  <a:miter lim="800000"/>
                </a:ln>
                <a:effectLst/>
              </p:spPr>
            </p:cxnSp>
            <p:cxnSp>
              <p:nvCxnSpPr>
                <p:cNvPr id="84" name="Straight Connector 83"/>
                <p:cNvCxnSpPr>
                  <a:stCxn id="46" idx="1"/>
                  <a:endCxn id="77" idx="3"/>
                </p:cNvCxnSpPr>
                <p:nvPr/>
              </p:nvCxnSpPr>
              <p:spPr>
                <a:xfrm flipH="1">
                  <a:off x="8444233" y="4037897"/>
                  <a:ext cx="1228885" cy="1154244"/>
                </a:xfrm>
                <a:prstGeom prst="line">
                  <a:avLst/>
                </a:prstGeom>
                <a:noFill/>
                <a:ln w="6350" cap="flat" cmpd="sng" algn="ctr">
                  <a:solidFill>
                    <a:srgbClr val="FF0000"/>
                  </a:solidFill>
                  <a:prstDash val="dash"/>
                  <a:miter lim="800000"/>
                </a:ln>
                <a:effectLst/>
              </p:spPr>
            </p:cxnSp>
          </p:grpSp>
          <p:cxnSp>
            <p:nvCxnSpPr>
              <p:cNvPr id="118" name="Straight Connector 117"/>
              <p:cNvCxnSpPr>
                <a:stCxn id="43" idx="1"/>
                <a:endCxn id="314" idx="3"/>
              </p:cNvCxnSpPr>
              <p:nvPr/>
            </p:nvCxnSpPr>
            <p:spPr>
              <a:xfrm flipH="1">
                <a:off x="5849029" y="4364231"/>
                <a:ext cx="1263403" cy="685119"/>
              </a:xfrm>
              <a:prstGeom prst="line">
                <a:avLst/>
              </a:prstGeom>
              <a:noFill/>
              <a:ln w="6350" cap="flat" cmpd="sng" algn="ctr">
                <a:solidFill>
                  <a:srgbClr val="FF0000"/>
                </a:solidFill>
                <a:prstDash val="solid"/>
                <a:miter lim="800000"/>
              </a:ln>
              <a:effectLst/>
            </p:spPr>
          </p:cxnSp>
          <p:cxnSp>
            <p:nvCxnSpPr>
              <p:cNvPr id="119" name="Straight Connector 118"/>
              <p:cNvCxnSpPr>
                <a:stCxn id="77" idx="1"/>
                <a:endCxn id="314" idx="3"/>
              </p:cNvCxnSpPr>
              <p:nvPr/>
            </p:nvCxnSpPr>
            <p:spPr>
              <a:xfrm flipH="1" flipV="1">
                <a:off x="5849029" y="5049350"/>
                <a:ext cx="1215291" cy="142791"/>
              </a:xfrm>
              <a:prstGeom prst="line">
                <a:avLst/>
              </a:prstGeom>
              <a:noFill/>
              <a:ln w="6350" cap="flat" cmpd="sng" algn="ctr">
                <a:solidFill>
                  <a:schemeClr val="bg2">
                    <a:lumMod val="60000"/>
                    <a:lumOff val="40000"/>
                  </a:schemeClr>
                </a:solidFill>
                <a:prstDash val="solid"/>
                <a:miter lim="800000"/>
              </a:ln>
              <a:effectLst/>
            </p:spPr>
          </p:cxnSp>
          <p:cxnSp>
            <p:nvCxnSpPr>
              <p:cNvPr id="120" name="Straight Connector 119"/>
              <p:cNvCxnSpPr>
                <a:stCxn id="78" idx="1"/>
                <a:endCxn id="385" idx="3"/>
              </p:cNvCxnSpPr>
              <p:nvPr/>
            </p:nvCxnSpPr>
            <p:spPr>
              <a:xfrm flipH="1">
                <a:off x="6493528" y="5904825"/>
                <a:ext cx="586588" cy="308349"/>
              </a:xfrm>
              <a:prstGeom prst="line">
                <a:avLst/>
              </a:prstGeom>
              <a:ln>
                <a:solidFill>
                  <a:schemeClr val="accent4">
                    <a:lumMod val="40000"/>
                    <a:lumOff val="60000"/>
                  </a:schemeClr>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p:cNvCxnSpPr>
                <a:stCxn id="79" idx="1"/>
                <a:endCxn id="314" idx="3"/>
              </p:cNvCxnSpPr>
              <p:nvPr/>
            </p:nvCxnSpPr>
            <p:spPr>
              <a:xfrm flipH="1" flipV="1">
                <a:off x="5849029" y="5049351"/>
                <a:ext cx="1202719" cy="1505260"/>
              </a:xfrm>
              <a:prstGeom prst="line">
                <a:avLst/>
              </a:prstGeom>
              <a:noFill/>
              <a:ln w="6350" cap="flat" cmpd="sng" algn="ctr">
                <a:solidFill>
                  <a:srgbClr val="FFC000"/>
                </a:solidFill>
                <a:prstDash val="solid"/>
                <a:miter lim="800000"/>
              </a:ln>
              <a:effectLst/>
            </p:spPr>
          </p:cxnSp>
        </p:grpSp>
        <p:sp>
          <p:nvSpPr>
            <p:cNvPr id="199" name="Text Box 33"/>
            <p:cNvSpPr txBox="1"/>
            <p:nvPr/>
          </p:nvSpPr>
          <p:spPr>
            <a:xfrm>
              <a:off x="3892793" y="1287894"/>
              <a:ext cx="1685911" cy="334481"/>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1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 and Trim</a:t>
              </a:r>
            </a:p>
          </p:txBody>
        </p:sp>
      </p:grpSp>
      <p:sp>
        <p:nvSpPr>
          <p:cNvPr id="65" name="Rectangle 64"/>
          <p:cNvSpPr/>
          <p:nvPr/>
        </p:nvSpPr>
        <p:spPr>
          <a:xfrm>
            <a:off x="101804" y="2536278"/>
            <a:ext cx="778544" cy="522865"/>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Farms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Europe</a:t>
            </a:r>
          </a:p>
        </p:txBody>
      </p:sp>
      <p:cxnSp>
        <p:nvCxnSpPr>
          <p:cNvPr id="66" name="Straight Connector 65"/>
          <p:cNvCxnSpPr>
            <a:cxnSpLocks/>
            <a:stCxn id="65" idx="3"/>
            <a:endCxn id="29" idx="1"/>
          </p:cNvCxnSpPr>
          <p:nvPr/>
        </p:nvCxnSpPr>
        <p:spPr>
          <a:xfrm flipV="1">
            <a:off x="880348" y="2791991"/>
            <a:ext cx="252109" cy="5720"/>
          </a:xfrm>
          <a:prstGeom prst="line">
            <a:avLst/>
          </a:prstGeom>
          <a:noFill/>
          <a:ln w="6350" cap="flat" cmpd="sng" algn="ctr">
            <a:solidFill>
              <a:sysClr val="windowText" lastClr="000000"/>
            </a:solidFill>
            <a:prstDash val="solid"/>
            <a:miter lim="800000"/>
          </a:ln>
          <a:effectLst/>
        </p:spPr>
      </p:cxnSp>
      <p:sp>
        <p:nvSpPr>
          <p:cNvPr id="69" name="Rectangle 68"/>
          <p:cNvSpPr/>
          <p:nvPr/>
        </p:nvSpPr>
        <p:spPr>
          <a:xfrm>
            <a:off x="1122697" y="3894615"/>
            <a:ext cx="740517" cy="467014"/>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Abattoirs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Brazil</a:t>
            </a:r>
            <a:endParaRPr kumimoji="0" lang="en-GB" sz="900" b="0" i="0" u="none" strike="noStrike" kern="0" cap="none" spc="0" normalizeH="0" baseline="0" noProof="0">
              <a:ln>
                <a:noFill/>
              </a:ln>
              <a:solidFill>
                <a:srgbClr val="FF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70" name="Straight Connector 69"/>
          <p:cNvCxnSpPr>
            <a:stCxn id="69" idx="3"/>
            <a:endCxn id="30" idx="1"/>
          </p:cNvCxnSpPr>
          <p:nvPr/>
        </p:nvCxnSpPr>
        <p:spPr>
          <a:xfrm flipV="1">
            <a:off x="1863214" y="4122286"/>
            <a:ext cx="273993" cy="5836"/>
          </a:xfrm>
          <a:prstGeom prst="line">
            <a:avLst/>
          </a:prstGeom>
          <a:noFill/>
          <a:ln w="6350" cap="flat" cmpd="sng" algn="ctr">
            <a:solidFill>
              <a:sysClr val="windowText" lastClr="000000"/>
            </a:solidFill>
            <a:prstDash val="solid"/>
            <a:miter lim="800000"/>
          </a:ln>
          <a:effectLst/>
        </p:spPr>
      </p:cxnSp>
      <p:sp>
        <p:nvSpPr>
          <p:cNvPr id="74" name="Rectangle 73"/>
          <p:cNvSpPr/>
          <p:nvPr/>
        </p:nvSpPr>
        <p:spPr>
          <a:xfrm>
            <a:off x="171892" y="3891695"/>
            <a:ext cx="677521" cy="458298"/>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Farms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Brazil</a:t>
            </a:r>
          </a:p>
        </p:txBody>
      </p:sp>
      <p:sp>
        <p:nvSpPr>
          <p:cNvPr id="75" name="Rectangle 74"/>
          <p:cNvSpPr/>
          <p:nvPr/>
        </p:nvSpPr>
        <p:spPr>
          <a:xfrm>
            <a:off x="93310" y="1710077"/>
            <a:ext cx="778544" cy="596771"/>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Farms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Argentina</a:t>
            </a:r>
          </a:p>
        </p:txBody>
      </p:sp>
      <p:cxnSp>
        <p:nvCxnSpPr>
          <p:cNvPr id="76" name="Straight Connector 75"/>
          <p:cNvCxnSpPr>
            <a:stCxn id="83" idx="3"/>
            <a:endCxn id="38" idx="1"/>
          </p:cNvCxnSpPr>
          <p:nvPr/>
        </p:nvCxnSpPr>
        <p:spPr>
          <a:xfrm>
            <a:off x="2879005" y="2029674"/>
            <a:ext cx="206139" cy="459968"/>
          </a:xfrm>
          <a:prstGeom prst="line">
            <a:avLst/>
          </a:prstGeom>
          <a:noFill/>
          <a:ln w="6350" cap="flat" cmpd="sng" algn="ctr">
            <a:solidFill>
              <a:sysClr val="windowText" lastClr="000000"/>
            </a:solidFill>
            <a:prstDash val="solid"/>
            <a:miter lim="800000"/>
          </a:ln>
          <a:effectLst/>
        </p:spPr>
      </p:cxnSp>
      <p:sp>
        <p:nvSpPr>
          <p:cNvPr id="83" name="Rectangle 82"/>
          <p:cNvSpPr/>
          <p:nvPr/>
        </p:nvSpPr>
        <p:spPr>
          <a:xfrm>
            <a:off x="2104396" y="1708723"/>
            <a:ext cx="774609" cy="641901"/>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Sub Tannery</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Argentina</a:t>
            </a:r>
            <a:endParaRPr kumimoji="0" lang="en-GB" sz="900" b="0" i="0" u="none" strike="noStrike" kern="0" cap="none" spc="0" normalizeH="0" baseline="0" noProof="0">
              <a:ln>
                <a:noFill/>
              </a:ln>
              <a:solidFill>
                <a:srgbClr val="FF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88" name="Rectangle 87"/>
          <p:cNvSpPr/>
          <p:nvPr/>
        </p:nvSpPr>
        <p:spPr>
          <a:xfrm>
            <a:off x="1056806" y="1710369"/>
            <a:ext cx="864235" cy="616880"/>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Abattoirs</a:t>
            </a:r>
          </a:p>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Argentina</a:t>
            </a:r>
          </a:p>
        </p:txBody>
      </p:sp>
      <p:cxnSp>
        <p:nvCxnSpPr>
          <p:cNvPr id="94" name="Straight Connector 93"/>
          <p:cNvCxnSpPr>
            <a:stCxn id="74" idx="3"/>
            <a:endCxn id="69" idx="1"/>
          </p:cNvCxnSpPr>
          <p:nvPr/>
        </p:nvCxnSpPr>
        <p:spPr>
          <a:xfrm>
            <a:off x="849413" y="4120844"/>
            <a:ext cx="273284" cy="7278"/>
          </a:xfrm>
          <a:prstGeom prst="line">
            <a:avLst/>
          </a:prstGeom>
          <a:noFill/>
          <a:ln w="6350" cap="flat" cmpd="sng" algn="ctr">
            <a:solidFill>
              <a:sysClr val="windowText" lastClr="000000"/>
            </a:solidFill>
            <a:prstDash val="solid"/>
            <a:miter lim="800000"/>
          </a:ln>
          <a:effectLst/>
        </p:spPr>
      </p:cxnSp>
      <p:cxnSp>
        <p:nvCxnSpPr>
          <p:cNvPr id="97" name="Straight Connector 96"/>
          <p:cNvCxnSpPr>
            <a:cxnSpLocks/>
            <a:stCxn id="88" idx="3"/>
            <a:endCxn id="83" idx="1"/>
          </p:cNvCxnSpPr>
          <p:nvPr/>
        </p:nvCxnSpPr>
        <p:spPr>
          <a:xfrm>
            <a:off x="1921041" y="2018809"/>
            <a:ext cx="183355" cy="10865"/>
          </a:xfrm>
          <a:prstGeom prst="line">
            <a:avLst/>
          </a:prstGeom>
          <a:noFill/>
          <a:ln w="6350" cap="flat" cmpd="sng" algn="ctr">
            <a:solidFill>
              <a:sysClr val="windowText" lastClr="000000"/>
            </a:solidFill>
            <a:prstDash val="solid"/>
            <a:miter lim="800000"/>
          </a:ln>
          <a:effectLst/>
        </p:spPr>
      </p:cxnSp>
      <p:cxnSp>
        <p:nvCxnSpPr>
          <p:cNvPr id="102" name="Straight Connector 101"/>
          <p:cNvCxnSpPr>
            <a:cxnSpLocks/>
            <a:stCxn id="75" idx="3"/>
            <a:endCxn id="88" idx="1"/>
          </p:cNvCxnSpPr>
          <p:nvPr/>
        </p:nvCxnSpPr>
        <p:spPr>
          <a:xfrm>
            <a:off x="871854" y="2008463"/>
            <a:ext cx="184952" cy="10346"/>
          </a:xfrm>
          <a:prstGeom prst="line">
            <a:avLst/>
          </a:prstGeom>
          <a:noFill/>
          <a:ln w="6350" cap="flat" cmpd="sng" algn="ctr">
            <a:solidFill>
              <a:sysClr val="windowText" lastClr="000000"/>
            </a:solidFill>
            <a:prstDash val="solid"/>
            <a:miter lim="800000"/>
          </a:ln>
          <a:effectLst/>
        </p:spPr>
      </p:cxnSp>
      <p:sp>
        <p:nvSpPr>
          <p:cNvPr id="122" name="Rectangle 121"/>
          <p:cNvSpPr/>
          <p:nvPr/>
        </p:nvSpPr>
        <p:spPr>
          <a:xfrm>
            <a:off x="3056447" y="5691291"/>
            <a:ext cx="961159" cy="700329"/>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GB" sz="900" b="1" kern="0" dirty="0">
                <a:solidFill>
                  <a:srgbClr val="00B050"/>
                </a:solidFill>
                <a:latin typeface="Helvetica" panose="020B0604020202020204"/>
                <a:ea typeface="Calibri" panose="020F0502020204030204" pitchFamily="34" charset="0"/>
                <a:cs typeface="Times New Roman" panose="02020603050405020304" pitchFamily="18" charset="0"/>
              </a:rPr>
              <a:t>Leather suppliers</a:t>
            </a:r>
            <a:endParaRPr kumimoji="0" lang="en-GB" sz="900" b="1" i="0" u="none" strike="noStrike" kern="0" cap="none" spc="0" normalizeH="0" baseline="0" noProof="0" dirty="0">
              <a:ln>
                <a:noFill/>
              </a:ln>
              <a:solidFill>
                <a:srgbClr val="00B050"/>
              </a:solidFill>
              <a:effectLst/>
              <a:uLnTx/>
              <a:uFillTx/>
              <a:latin typeface="Helvetica" panose="020B0604020202020204"/>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Helvetica" panose="020B0604020202020204"/>
                <a:ea typeface="Calibri" panose="020F0502020204030204" pitchFamily="34" charset="0"/>
                <a:cs typeface="Times New Roman" panose="02020603050405020304" pitchFamily="18" charset="0"/>
              </a:rPr>
              <a:t>China/ </a:t>
            </a:r>
            <a:r>
              <a:rPr kumimoji="0" lang="en-GB" sz="900" b="1" i="0" u="none" strike="noStrike" kern="0" cap="none" spc="0" normalizeH="0" baseline="0" noProof="0" dirty="0" err="1">
                <a:ln>
                  <a:noFill/>
                </a:ln>
                <a:solidFill>
                  <a:srgbClr val="000000"/>
                </a:solidFill>
                <a:effectLst/>
                <a:uLnTx/>
                <a:uFillTx/>
                <a:latin typeface="Helvetica" panose="020B0604020202020204"/>
                <a:ea typeface="Calibri" panose="020F0502020204030204" pitchFamily="34" charset="0"/>
                <a:cs typeface="Times New Roman" panose="02020603050405020304" pitchFamily="18" charset="0"/>
              </a:rPr>
              <a:t>Solvakia</a:t>
            </a:r>
            <a:endParaRPr kumimoji="0" lang="en-GB" sz="900" b="1" i="0" u="none" strike="noStrike" kern="0" cap="none" spc="0" normalizeH="0" baseline="0" noProof="0" dirty="0">
              <a:ln>
                <a:noFill/>
              </a:ln>
              <a:solidFill>
                <a:srgbClr val="00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123" name="Straight Connector 122"/>
          <p:cNvCxnSpPr>
            <a:stCxn id="41" idx="1"/>
            <a:endCxn id="40" idx="3"/>
          </p:cNvCxnSpPr>
          <p:nvPr/>
        </p:nvCxnSpPr>
        <p:spPr>
          <a:xfrm flipH="1">
            <a:off x="4103484" y="2946171"/>
            <a:ext cx="1830060" cy="1178377"/>
          </a:xfrm>
          <a:prstGeom prst="line">
            <a:avLst/>
          </a:prstGeom>
          <a:noFill/>
          <a:ln w="6350" cap="flat" cmpd="sng" algn="ctr">
            <a:solidFill>
              <a:srgbClr val="00B050"/>
            </a:solidFill>
            <a:prstDash val="solid"/>
            <a:miter lim="800000"/>
          </a:ln>
          <a:effectLst/>
        </p:spPr>
      </p:cxnSp>
      <p:sp>
        <p:nvSpPr>
          <p:cNvPr id="181" name="Rectangle 180"/>
          <p:cNvSpPr/>
          <p:nvPr/>
        </p:nvSpPr>
        <p:spPr>
          <a:xfrm>
            <a:off x="1167070" y="5666224"/>
            <a:ext cx="822717" cy="630428"/>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Abattoirs</a:t>
            </a:r>
            <a:endParaRPr kumimoji="0" lang="en-GB" sz="900" b="0" i="0" u="none" strike="noStrike" kern="0" cap="none" spc="0" normalizeH="0" baseline="0" noProof="0">
              <a:ln>
                <a:noFill/>
              </a:ln>
              <a:solidFill>
                <a:srgbClr val="FF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182" name="Rectangle 181"/>
          <p:cNvSpPr/>
          <p:nvPr/>
        </p:nvSpPr>
        <p:spPr>
          <a:xfrm>
            <a:off x="319975" y="5666224"/>
            <a:ext cx="701813" cy="632450"/>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Farms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World Wide</a:t>
            </a:r>
          </a:p>
        </p:txBody>
      </p:sp>
      <p:cxnSp>
        <p:nvCxnSpPr>
          <p:cNvPr id="183" name="Straight Connector 182"/>
          <p:cNvCxnSpPr>
            <a:stCxn id="182" idx="3"/>
            <a:endCxn id="181" idx="1"/>
          </p:cNvCxnSpPr>
          <p:nvPr/>
        </p:nvCxnSpPr>
        <p:spPr>
          <a:xfrm flipV="1">
            <a:off x="1021788" y="5981438"/>
            <a:ext cx="145282" cy="1011"/>
          </a:xfrm>
          <a:prstGeom prst="line">
            <a:avLst/>
          </a:prstGeom>
          <a:noFill/>
          <a:ln w="6350" cap="flat" cmpd="sng" algn="ctr">
            <a:solidFill>
              <a:sysClr val="windowText" lastClr="000000"/>
            </a:solidFill>
            <a:prstDash val="solid"/>
            <a:miter lim="800000"/>
          </a:ln>
          <a:effectLst/>
        </p:spPr>
      </p:cxnSp>
      <p:sp>
        <p:nvSpPr>
          <p:cNvPr id="184" name="Rectangle 183"/>
          <p:cNvSpPr/>
          <p:nvPr/>
        </p:nvSpPr>
        <p:spPr>
          <a:xfrm>
            <a:off x="2184009" y="5666224"/>
            <a:ext cx="712149" cy="630428"/>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Agents</a:t>
            </a:r>
            <a:endParaRPr kumimoji="0" lang="en-GB" sz="900" b="0" i="0" u="none" strike="noStrike" kern="0" cap="none" spc="0" normalizeH="0" baseline="0" noProof="0">
              <a:ln>
                <a:noFill/>
              </a:ln>
              <a:solidFill>
                <a:srgbClr val="FF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185" name="Straight Connector 184"/>
          <p:cNvCxnSpPr>
            <a:cxnSpLocks/>
            <a:stCxn id="184" idx="3"/>
            <a:endCxn id="122" idx="1"/>
          </p:cNvCxnSpPr>
          <p:nvPr/>
        </p:nvCxnSpPr>
        <p:spPr>
          <a:xfrm>
            <a:off x="2896158" y="5981438"/>
            <a:ext cx="160289" cy="60018"/>
          </a:xfrm>
          <a:prstGeom prst="line">
            <a:avLst/>
          </a:prstGeom>
          <a:noFill/>
          <a:ln w="6350" cap="flat" cmpd="sng" algn="ctr">
            <a:solidFill>
              <a:sysClr val="windowText" lastClr="000000"/>
            </a:solidFill>
            <a:prstDash val="solid"/>
            <a:miter lim="800000"/>
          </a:ln>
          <a:effectLst/>
        </p:spPr>
      </p:cxnSp>
      <p:cxnSp>
        <p:nvCxnSpPr>
          <p:cNvPr id="186" name="Straight Connector 185"/>
          <p:cNvCxnSpPr>
            <a:stCxn id="181" idx="3"/>
            <a:endCxn id="184" idx="1"/>
          </p:cNvCxnSpPr>
          <p:nvPr/>
        </p:nvCxnSpPr>
        <p:spPr>
          <a:xfrm>
            <a:off x="1989787" y="5981438"/>
            <a:ext cx="194222" cy="0"/>
          </a:xfrm>
          <a:prstGeom prst="line">
            <a:avLst/>
          </a:prstGeom>
          <a:noFill/>
          <a:ln w="6350" cap="flat" cmpd="sng" algn="ctr">
            <a:solidFill>
              <a:sysClr val="windowText" lastClr="000000"/>
            </a:solidFill>
            <a:prstDash val="solid"/>
            <a:miter lim="800000"/>
          </a:ln>
          <a:effectLst/>
        </p:spPr>
      </p:cxnSp>
      <p:sp>
        <p:nvSpPr>
          <p:cNvPr id="203" name="Rectangle 202"/>
          <p:cNvSpPr/>
          <p:nvPr/>
        </p:nvSpPr>
        <p:spPr>
          <a:xfrm>
            <a:off x="6525266" y="1964512"/>
            <a:ext cx="812871" cy="560850"/>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Cutting/ Sewing/ Wrapping</a:t>
            </a:r>
            <a:endParaRPr kumimoji="0" lang="en-GB" sz="900" b="0"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204" name="Rectangle 203"/>
          <p:cNvSpPr/>
          <p:nvPr/>
        </p:nvSpPr>
        <p:spPr>
          <a:xfrm>
            <a:off x="5345685" y="1959153"/>
            <a:ext cx="812871" cy="577125"/>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Cutting/ Sewing/ Wrapping</a:t>
            </a:r>
            <a:endParaRPr kumimoji="0" lang="en-GB" sz="900" b="0"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238" name="Straight Connector 237"/>
          <p:cNvCxnSpPr>
            <a:stCxn id="203" idx="1"/>
            <a:endCxn id="204" idx="3"/>
          </p:cNvCxnSpPr>
          <p:nvPr/>
        </p:nvCxnSpPr>
        <p:spPr>
          <a:xfrm flipH="1">
            <a:off x="6158556" y="2244937"/>
            <a:ext cx="366710" cy="2779"/>
          </a:xfrm>
          <a:prstGeom prst="line">
            <a:avLst/>
          </a:prstGeom>
          <a:noFill/>
          <a:ln w="6350" cap="flat" cmpd="sng" algn="ctr">
            <a:solidFill>
              <a:srgbClr val="00B050"/>
            </a:solidFill>
            <a:prstDash val="solid"/>
            <a:miter lim="800000"/>
          </a:ln>
          <a:effectLst/>
        </p:spPr>
      </p:cxnSp>
      <p:cxnSp>
        <p:nvCxnSpPr>
          <p:cNvPr id="259" name="Straight Connector 258"/>
          <p:cNvCxnSpPr>
            <a:cxnSpLocks/>
            <a:stCxn id="39" idx="3"/>
            <a:endCxn id="41" idx="1"/>
          </p:cNvCxnSpPr>
          <p:nvPr/>
        </p:nvCxnSpPr>
        <p:spPr>
          <a:xfrm flipV="1">
            <a:off x="4052204" y="2946169"/>
            <a:ext cx="1881341" cy="2066824"/>
          </a:xfrm>
          <a:prstGeom prst="line">
            <a:avLst/>
          </a:prstGeom>
          <a:noFill/>
          <a:ln w="6350" cap="flat" cmpd="sng" algn="ctr">
            <a:solidFill>
              <a:srgbClr val="00B050"/>
            </a:solidFill>
            <a:prstDash val="solid"/>
            <a:miter lim="800000"/>
          </a:ln>
          <a:effectLst/>
        </p:spPr>
      </p:cxnSp>
      <p:cxnSp>
        <p:nvCxnSpPr>
          <p:cNvPr id="262" name="Straight Connector 261"/>
          <p:cNvCxnSpPr>
            <a:cxnSpLocks/>
            <a:stCxn id="39" idx="3"/>
            <a:endCxn id="204" idx="1"/>
          </p:cNvCxnSpPr>
          <p:nvPr/>
        </p:nvCxnSpPr>
        <p:spPr>
          <a:xfrm flipV="1">
            <a:off x="4052204" y="2247716"/>
            <a:ext cx="1293481" cy="2765277"/>
          </a:xfrm>
          <a:prstGeom prst="line">
            <a:avLst/>
          </a:prstGeom>
          <a:noFill/>
          <a:ln w="6350" cap="flat" cmpd="sng" algn="ctr">
            <a:solidFill>
              <a:srgbClr val="00B050"/>
            </a:solidFill>
            <a:prstDash val="solid"/>
            <a:miter lim="800000"/>
          </a:ln>
          <a:effectLst/>
        </p:spPr>
      </p:cxnSp>
      <p:cxnSp>
        <p:nvCxnSpPr>
          <p:cNvPr id="265" name="Straight Connector 264"/>
          <p:cNvCxnSpPr>
            <a:stCxn id="41" idx="1"/>
            <a:endCxn id="38" idx="3"/>
          </p:cNvCxnSpPr>
          <p:nvPr/>
        </p:nvCxnSpPr>
        <p:spPr>
          <a:xfrm flipH="1" flipV="1">
            <a:off x="4222256" y="2489642"/>
            <a:ext cx="1711289" cy="456527"/>
          </a:xfrm>
          <a:prstGeom prst="line">
            <a:avLst/>
          </a:prstGeom>
          <a:noFill/>
          <a:ln w="6350" cap="flat" cmpd="sng" algn="ctr">
            <a:solidFill>
              <a:srgbClr val="00B050"/>
            </a:solidFill>
            <a:prstDash val="solid"/>
            <a:miter lim="800000"/>
          </a:ln>
          <a:effectLst/>
        </p:spPr>
      </p:cxnSp>
      <p:cxnSp>
        <p:nvCxnSpPr>
          <p:cNvPr id="268" name="Straight Connector 267"/>
          <p:cNvCxnSpPr>
            <a:cxnSpLocks/>
            <a:stCxn id="122" idx="3"/>
            <a:endCxn id="204" idx="1"/>
          </p:cNvCxnSpPr>
          <p:nvPr/>
        </p:nvCxnSpPr>
        <p:spPr>
          <a:xfrm flipV="1">
            <a:off x="4017606" y="2247716"/>
            <a:ext cx="1328079" cy="3793740"/>
          </a:xfrm>
          <a:prstGeom prst="line">
            <a:avLst/>
          </a:prstGeom>
          <a:noFill/>
          <a:ln w="6350" cap="flat" cmpd="sng" algn="ctr">
            <a:solidFill>
              <a:srgbClr val="00B050"/>
            </a:solidFill>
            <a:prstDash val="solid"/>
            <a:miter lim="800000"/>
          </a:ln>
          <a:effectLst/>
        </p:spPr>
      </p:cxnSp>
      <p:cxnSp>
        <p:nvCxnSpPr>
          <p:cNvPr id="275" name="Straight Connector 274"/>
          <p:cNvCxnSpPr>
            <a:stCxn id="314" idx="1"/>
            <a:endCxn id="40" idx="3"/>
          </p:cNvCxnSpPr>
          <p:nvPr/>
        </p:nvCxnSpPr>
        <p:spPr>
          <a:xfrm flipH="1" flipV="1">
            <a:off x="4103484" y="4124548"/>
            <a:ext cx="2171916" cy="745615"/>
          </a:xfrm>
          <a:prstGeom prst="line">
            <a:avLst/>
          </a:prstGeom>
          <a:noFill/>
          <a:ln w="6350" cap="flat" cmpd="sng" algn="ctr">
            <a:solidFill>
              <a:srgbClr val="FF0000"/>
            </a:solidFill>
            <a:prstDash val="solid"/>
            <a:miter lim="800000"/>
          </a:ln>
          <a:effectLst/>
        </p:spPr>
      </p:cxnSp>
      <p:sp>
        <p:nvSpPr>
          <p:cNvPr id="314" name="Rectangle 313"/>
          <p:cNvSpPr/>
          <p:nvPr/>
        </p:nvSpPr>
        <p:spPr>
          <a:xfrm>
            <a:off x="6275400" y="4376670"/>
            <a:ext cx="864618" cy="986985"/>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Cutting/ Sewing/ Wrapping</a:t>
            </a:r>
            <a:endParaRPr kumimoji="0" lang="en-GB" sz="900" b="0"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335" name="Rectangle 334"/>
          <p:cNvSpPr/>
          <p:nvPr/>
        </p:nvSpPr>
        <p:spPr>
          <a:xfrm>
            <a:off x="7280506" y="3393765"/>
            <a:ext cx="772011" cy="630315"/>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Cutting/ Sewing/ Wrapping</a:t>
            </a:r>
            <a:endParaRPr kumimoji="0" lang="en-GB" sz="900" b="0"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336" name="Rectangle 335"/>
          <p:cNvSpPr/>
          <p:nvPr/>
        </p:nvSpPr>
        <p:spPr>
          <a:xfrm>
            <a:off x="6289355" y="3387927"/>
            <a:ext cx="792005" cy="543839"/>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Cutting/ Sewing/ Wrapping</a:t>
            </a:r>
            <a:endParaRPr kumimoji="0" lang="en-GB" sz="900" b="0"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361" name="Rectangle 360"/>
          <p:cNvSpPr/>
          <p:nvPr/>
        </p:nvSpPr>
        <p:spPr>
          <a:xfrm>
            <a:off x="5345685" y="3840243"/>
            <a:ext cx="808736" cy="524771"/>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Cutting/ Sewing/ Wrapping</a:t>
            </a:r>
            <a:endParaRPr kumimoji="0" lang="en-GB" sz="900" b="0"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365" name="Straight Connector 364"/>
          <p:cNvCxnSpPr>
            <a:cxnSpLocks/>
            <a:stCxn id="40" idx="3"/>
            <a:endCxn id="361" idx="1"/>
          </p:cNvCxnSpPr>
          <p:nvPr/>
        </p:nvCxnSpPr>
        <p:spPr>
          <a:xfrm flipV="1">
            <a:off x="4103485" y="4102629"/>
            <a:ext cx="1242200" cy="21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6" name="Straight Connector 365"/>
          <p:cNvCxnSpPr>
            <a:cxnSpLocks/>
            <a:stCxn id="335" idx="0"/>
            <a:endCxn id="42" idx="1"/>
          </p:cNvCxnSpPr>
          <p:nvPr/>
        </p:nvCxnSpPr>
        <p:spPr>
          <a:xfrm flipV="1">
            <a:off x="7666512" y="2360344"/>
            <a:ext cx="484497" cy="10334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9" name="Straight Connector 368"/>
          <p:cNvCxnSpPr>
            <a:cxnSpLocks/>
            <a:stCxn id="335" idx="1"/>
            <a:endCxn id="336" idx="3"/>
          </p:cNvCxnSpPr>
          <p:nvPr/>
        </p:nvCxnSpPr>
        <p:spPr>
          <a:xfrm flipH="1" flipV="1">
            <a:off x="7081360" y="3659847"/>
            <a:ext cx="199146" cy="490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2" name="Straight Connector 371"/>
          <p:cNvCxnSpPr>
            <a:cxnSpLocks/>
            <a:stCxn id="361" idx="3"/>
            <a:endCxn id="336" idx="2"/>
          </p:cNvCxnSpPr>
          <p:nvPr/>
        </p:nvCxnSpPr>
        <p:spPr>
          <a:xfrm flipV="1">
            <a:off x="6154421" y="3931766"/>
            <a:ext cx="530937" cy="170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5" name="Straight Connector 374"/>
          <p:cNvCxnSpPr>
            <a:cxnSpLocks/>
            <a:stCxn id="40" idx="3"/>
            <a:endCxn id="336" idx="1"/>
          </p:cNvCxnSpPr>
          <p:nvPr/>
        </p:nvCxnSpPr>
        <p:spPr>
          <a:xfrm flipV="1">
            <a:off x="4103485" y="3659847"/>
            <a:ext cx="2185870" cy="464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40" idx="0"/>
            <a:endCxn id="41" idx="1"/>
          </p:cNvCxnSpPr>
          <p:nvPr/>
        </p:nvCxnSpPr>
        <p:spPr>
          <a:xfrm flipV="1">
            <a:off x="3593044" y="2946171"/>
            <a:ext cx="2340500" cy="759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a:stCxn id="41" idx="0"/>
            <a:endCxn id="42" idx="1"/>
          </p:cNvCxnSpPr>
          <p:nvPr/>
        </p:nvCxnSpPr>
        <p:spPr>
          <a:xfrm flipV="1">
            <a:off x="6365853" y="2360344"/>
            <a:ext cx="1785155" cy="313716"/>
          </a:xfrm>
          <a:prstGeom prst="line">
            <a:avLst/>
          </a:prstGeom>
        </p:spPr>
        <p:style>
          <a:lnRef idx="1">
            <a:schemeClr val="accent1"/>
          </a:lnRef>
          <a:fillRef idx="0">
            <a:schemeClr val="accent1"/>
          </a:fillRef>
          <a:effectRef idx="0">
            <a:schemeClr val="accent1"/>
          </a:effectRef>
          <a:fontRef idx="minor">
            <a:schemeClr val="tx1"/>
          </a:fontRef>
        </p:style>
      </p:cxnSp>
      <p:sp>
        <p:nvSpPr>
          <p:cNvPr id="385" name="Rectangle 384"/>
          <p:cNvSpPr/>
          <p:nvPr/>
        </p:nvSpPr>
        <p:spPr>
          <a:xfrm>
            <a:off x="6869150" y="5666224"/>
            <a:ext cx="812871" cy="669406"/>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Cutting/ Sewing/ Wrapping</a:t>
            </a:r>
            <a:endParaRPr kumimoji="0" lang="en-GB" sz="900" b="0"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386" name="Rectangle 385"/>
          <p:cNvSpPr/>
          <p:nvPr/>
        </p:nvSpPr>
        <p:spPr>
          <a:xfrm>
            <a:off x="5442778" y="5710078"/>
            <a:ext cx="812871" cy="610428"/>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Cutting/ Sewing/ Wrapping</a:t>
            </a:r>
            <a:endParaRPr kumimoji="0" lang="en-GB" sz="900" b="0"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390" name="Straight Connector 389"/>
          <p:cNvCxnSpPr>
            <a:stCxn id="314" idx="0"/>
            <a:endCxn id="40" idx="3"/>
          </p:cNvCxnSpPr>
          <p:nvPr/>
        </p:nvCxnSpPr>
        <p:spPr>
          <a:xfrm flipH="1" flipV="1">
            <a:off x="4103485" y="4124546"/>
            <a:ext cx="2604224" cy="252124"/>
          </a:xfrm>
          <a:prstGeom prst="line">
            <a:avLst/>
          </a:prstGeom>
          <a:noFill/>
          <a:ln w="6350" cap="flat" cmpd="sng" algn="ctr">
            <a:solidFill>
              <a:schemeClr val="bg2">
                <a:lumMod val="60000"/>
                <a:lumOff val="40000"/>
              </a:schemeClr>
            </a:solidFill>
            <a:prstDash val="solid"/>
            <a:miter lim="800000"/>
          </a:ln>
          <a:effectLst/>
        </p:spPr>
      </p:cxnSp>
      <p:cxnSp>
        <p:nvCxnSpPr>
          <p:cNvPr id="393" name="Straight Connector 392"/>
          <p:cNvCxnSpPr>
            <a:cxnSpLocks/>
            <a:stCxn id="314" idx="1"/>
            <a:endCxn id="39" idx="3"/>
          </p:cNvCxnSpPr>
          <p:nvPr/>
        </p:nvCxnSpPr>
        <p:spPr>
          <a:xfrm flipH="1">
            <a:off x="4052204" y="4870163"/>
            <a:ext cx="2223196" cy="142830"/>
          </a:xfrm>
          <a:prstGeom prst="line">
            <a:avLst/>
          </a:prstGeom>
          <a:noFill/>
          <a:ln w="6350" cap="flat" cmpd="sng" algn="ctr">
            <a:solidFill>
              <a:schemeClr val="bg2">
                <a:lumMod val="60000"/>
                <a:lumOff val="40000"/>
              </a:schemeClr>
            </a:solidFill>
            <a:prstDash val="solid"/>
            <a:miter lim="800000"/>
          </a:ln>
          <a:effectLst/>
        </p:spPr>
      </p:cxnSp>
      <p:cxnSp>
        <p:nvCxnSpPr>
          <p:cNvPr id="396" name="Straight Connector 395"/>
          <p:cNvCxnSpPr>
            <a:cxnSpLocks/>
            <a:stCxn id="314" idx="1"/>
            <a:endCxn id="122" idx="3"/>
          </p:cNvCxnSpPr>
          <p:nvPr/>
        </p:nvCxnSpPr>
        <p:spPr>
          <a:xfrm flipH="1">
            <a:off x="4017606" y="4870163"/>
            <a:ext cx="2257794" cy="1171293"/>
          </a:xfrm>
          <a:prstGeom prst="line">
            <a:avLst/>
          </a:prstGeom>
          <a:noFill/>
          <a:ln w="6350" cap="flat" cmpd="sng" algn="ctr">
            <a:solidFill>
              <a:schemeClr val="bg2">
                <a:lumMod val="60000"/>
                <a:lumOff val="40000"/>
              </a:schemeClr>
            </a:solidFill>
            <a:prstDash val="solid"/>
            <a:miter lim="800000"/>
          </a:ln>
          <a:effectLst/>
        </p:spPr>
      </p:cxnSp>
      <p:cxnSp>
        <p:nvCxnSpPr>
          <p:cNvPr id="399" name="Straight Connector 398"/>
          <p:cNvCxnSpPr>
            <a:stCxn id="386" idx="1"/>
            <a:endCxn id="40" idx="3"/>
          </p:cNvCxnSpPr>
          <p:nvPr/>
        </p:nvCxnSpPr>
        <p:spPr>
          <a:xfrm flipH="1" flipV="1">
            <a:off x="4103484" y="4124548"/>
            <a:ext cx="1339294" cy="1890744"/>
          </a:xfrm>
          <a:prstGeom prst="line">
            <a:avLst/>
          </a:prstGeom>
          <a:noFill/>
          <a:ln w="6350" cap="flat" cmpd="sng" algn="ctr">
            <a:solidFill>
              <a:schemeClr val="bg2">
                <a:lumMod val="60000"/>
                <a:lumOff val="40000"/>
              </a:schemeClr>
            </a:solidFill>
            <a:prstDash val="solid"/>
            <a:miter lim="800000"/>
          </a:ln>
          <a:effectLst/>
        </p:spPr>
      </p:cxnSp>
      <p:cxnSp>
        <p:nvCxnSpPr>
          <p:cNvPr id="403" name="Straight Connector 402"/>
          <p:cNvCxnSpPr>
            <a:cxnSpLocks/>
            <a:stCxn id="386" idx="1"/>
            <a:endCxn id="122" idx="3"/>
          </p:cNvCxnSpPr>
          <p:nvPr/>
        </p:nvCxnSpPr>
        <p:spPr>
          <a:xfrm flipH="1">
            <a:off x="4017606" y="6015292"/>
            <a:ext cx="1425172" cy="26164"/>
          </a:xfrm>
          <a:prstGeom prst="line">
            <a:avLst/>
          </a:prstGeom>
          <a:noFill/>
          <a:ln w="6350" cap="flat" cmpd="sng" algn="ctr">
            <a:solidFill>
              <a:schemeClr val="bg2">
                <a:lumMod val="60000"/>
                <a:lumOff val="40000"/>
              </a:schemeClr>
            </a:solidFill>
            <a:prstDash val="solid"/>
            <a:miter lim="800000"/>
          </a:ln>
          <a:effectLst/>
        </p:spPr>
      </p:cxnSp>
      <p:cxnSp>
        <p:nvCxnSpPr>
          <p:cNvPr id="406" name="Straight Connector 405"/>
          <p:cNvCxnSpPr>
            <a:stCxn id="77" idx="1"/>
            <a:endCxn id="385" idx="3"/>
          </p:cNvCxnSpPr>
          <p:nvPr/>
        </p:nvCxnSpPr>
        <p:spPr>
          <a:xfrm flipH="1">
            <a:off x="7682021" y="5008898"/>
            <a:ext cx="480018" cy="992029"/>
          </a:xfrm>
          <a:prstGeom prst="line">
            <a:avLst/>
          </a:prstGeom>
          <a:noFill/>
          <a:ln w="6350" cap="flat" cmpd="sng" algn="ctr">
            <a:solidFill>
              <a:schemeClr val="bg2">
                <a:lumMod val="60000"/>
                <a:lumOff val="40000"/>
              </a:schemeClr>
            </a:solidFill>
            <a:prstDash val="solid"/>
            <a:miter lim="800000"/>
          </a:ln>
          <a:effectLst/>
        </p:spPr>
      </p:cxnSp>
      <p:cxnSp>
        <p:nvCxnSpPr>
          <p:cNvPr id="409" name="Straight Connector 408"/>
          <p:cNvCxnSpPr>
            <a:stCxn id="386" idx="3"/>
            <a:endCxn id="385" idx="1"/>
          </p:cNvCxnSpPr>
          <p:nvPr/>
        </p:nvCxnSpPr>
        <p:spPr>
          <a:xfrm flipV="1">
            <a:off x="6255649" y="6000927"/>
            <a:ext cx="613501" cy="14365"/>
          </a:xfrm>
          <a:prstGeom prst="line">
            <a:avLst/>
          </a:prstGeom>
          <a:ln/>
        </p:spPr>
        <p:style>
          <a:lnRef idx="1">
            <a:schemeClr val="dk1"/>
          </a:lnRef>
          <a:fillRef idx="0">
            <a:schemeClr val="dk1"/>
          </a:fillRef>
          <a:effectRef idx="0">
            <a:schemeClr val="dk1"/>
          </a:effectRef>
          <a:fontRef idx="minor">
            <a:schemeClr val="tx1"/>
          </a:fontRef>
        </p:style>
      </p:cxnSp>
      <p:cxnSp>
        <p:nvCxnSpPr>
          <p:cNvPr id="430" name="Straight Connector 429"/>
          <p:cNvCxnSpPr>
            <a:cxnSpLocks/>
            <a:stCxn id="122" idx="3"/>
            <a:endCxn id="314" idx="2"/>
          </p:cNvCxnSpPr>
          <p:nvPr/>
        </p:nvCxnSpPr>
        <p:spPr>
          <a:xfrm flipV="1">
            <a:off x="4017606" y="5363655"/>
            <a:ext cx="2690103" cy="677801"/>
          </a:xfrm>
          <a:prstGeom prst="line">
            <a:avLst/>
          </a:prstGeom>
          <a:noFill/>
          <a:ln w="6350" cap="flat" cmpd="sng" algn="ctr">
            <a:solidFill>
              <a:srgbClr val="FFC000"/>
            </a:solidFill>
            <a:prstDash val="solid"/>
            <a:miter lim="800000"/>
          </a:ln>
          <a:effectLst/>
        </p:spPr>
      </p:cxnSp>
      <p:cxnSp>
        <p:nvCxnSpPr>
          <p:cNvPr id="433" name="Straight Connector 432"/>
          <p:cNvCxnSpPr>
            <a:cxnSpLocks/>
            <a:stCxn id="39" idx="3"/>
            <a:endCxn id="314" idx="2"/>
          </p:cNvCxnSpPr>
          <p:nvPr/>
        </p:nvCxnSpPr>
        <p:spPr>
          <a:xfrm>
            <a:off x="4052204" y="5012993"/>
            <a:ext cx="2655505" cy="350662"/>
          </a:xfrm>
          <a:prstGeom prst="line">
            <a:avLst/>
          </a:prstGeom>
          <a:noFill/>
          <a:ln w="6350" cap="flat" cmpd="sng" algn="ctr">
            <a:solidFill>
              <a:srgbClr val="FFC000"/>
            </a:solidFill>
            <a:prstDash val="solid"/>
            <a:miter lim="800000"/>
          </a:ln>
          <a:effectLst/>
        </p:spPr>
      </p:cxnSp>
      <p:cxnSp>
        <p:nvCxnSpPr>
          <p:cNvPr id="436" name="Straight Connector 435"/>
          <p:cNvCxnSpPr>
            <a:stCxn id="40" idx="3"/>
            <a:endCxn id="314" idx="2"/>
          </p:cNvCxnSpPr>
          <p:nvPr/>
        </p:nvCxnSpPr>
        <p:spPr>
          <a:xfrm>
            <a:off x="4103484" y="4124548"/>
            <a:ext cx="2604225" cy="1239107"/>
          </a:xfrm>
          <a:prstGeom prst="line">
            <a:avLst/>
          </a:prstGeom>
          <a:noFill/>
          <a:ln w="6350" cap="flat" cmpd="sng" algn="ctr">
            <a:solidFill>
              <a:srgbClr val="FFC000"/>
            </a:solidFill>
            <a:prstDash val="solid"/>
            <a:miter lim="800000"/>
          </a:ln>
          <a:effectLst/>
        </p:spPr>
      </p:cxnSp>
      <p:cxnSp>
        <p:nvCxnSpPr>
          <p:cNvPr id="440" name="Straight Connector 439"/>
          <p:cNvCxnSpPr>
            <a:stCxn id="78" idx="1"/>
            <a:endCxn id="314" idx="3"/>
          </p:cNvCxnSpPr>
          <p:nvPr/>
        </p:nvCxnSpPr>
        <p:spPr>
          <a:xfrm flipH="1" flipV="1">
            <a:off x="7140018" y="4870163"/>
            <a:ext cx="1035305" cy="831174"/>
          </a:xfrm>
          <a:prstGeom prst="line">
            <a:avLst/>
          </a:prstGeom>
          <a:ln>
            <a:solidFill>
              <a:schemeClr val="accent4">
                <a:lumMod val="40000"/>
                <a:lumOff val="60000"/>
              </a:schemeClr>
            </a:solidFill>
          </a:ln>
        </p:spPr>
        <p:style>
          <a:lnRef idx="1">
            <a:schemeClr val="accent4"/>
          </a:lnRef>
          <a:fillRef idx="0">
            <a:schemeClr val="accent4"/>
          </a:fillRef>
          <a:effectRef idx="0">
            <a:schemeClr val="accent4"/>
          </a:effectRef>
          <a:fontRef idx="minor">
            <a:schemeClr val="tx1"/>
          </a:fontRef>
        </p:style>
      </p:cxnSp>
      <p:cxnSp>
        <p:nvCxnSpPr>
          <p:cNvPr id="444" name="Straight Connector 443"/>
          <p:cNvCxnSpPr>
            <a:cxnSpLocks/>
            <a:stCxn id="314" idx="1"/>
            <a:endCxn id="122" idx="0"/>
          </p:cNvCxnSpPr>
          <p:nvPr/>
        </p:nvCxnSpPr>
        <p:spPr>
          <a:xfrm flipH="1">
            <a:off x="3537027" y="4870163"/>
            <a:ext cx="2738373" cy="821128"/>
          </a:xfrm>
          <a:prstGeom prst="line">
            <a:avLst/>
          </a:prstGeom>
          <a:ln>
            <a:solidFill>
              <a:schemeClr val="accent4">
                <a:lumMod val="40000"/>
                <a:lumOff val="60000"/>
              </a:schemeClr>
            </a:solidFill>
          </a:ln>
        </p:spPr>
        <p:style>
          <a:lnRef idx="1">
            <a:schemeClr val="accent4"/>
          </a:lnRef>
          <a:fillRef idx="0">
            <a:schemeClr val="accent4"/>
          </a:fillRef>
          <a:effectRef idx="0">
            <a:schemeClr val="accent4"/>
          </a:effectRef>
          <a:fontRef idx="minor">
            <a:schemeClr val="tx1"/>
          </a:fontRef>
        </p:style>
      </p:cxnSp>
      <p:cxnSp>
        <p:nvCxnSpPr>
          <p:cNvPr id="447" name="Straight Connector 446"/>
          <p:cNvCxnSpPr>
            <a:stCxn id="314" idx="1"/>
            <a:endCxn id="40" idx="2"/>
          </p:cNvCxnSpPr>
          <p:nvPr/>
        </p:nvCxnSpPr>
        <p:spPr>
          <a:xfrm flipH="1" flipV="1">
            <a:off x="3593044" y="4543629"/>
            <a:ext cx="2682356" cy="326534"/>
          </a:xfrm>
          <a:prstGeom prst="line">
            <a:avLst/>
          </a:prstGeom>
          <a:ln>
            <a:solidFill>
              <a:schemeClr val="accent4">
                <a:lumMod val="40000"/>
                <a:lumOff val="60000"/>
              </a:schemeClr>
            </a:solidFill>
          </a:ln>
        </p:spPr>
        <p:style>
          <a:lnRef idx="1">
            <a:schemeClr val="accent4"/>
          </a:lnRef>
          <a:fillRef idx="0">
            <a:schemeClr val="accent4"/>
          </a:fillRef>
          <a:effectRef idx="0">
            <a:schemeClr val="accent4"/>
          </a:effectRef>
          <a:fontRef idx="minor">
            <a:schemeClr val="tx1"/>
          </a:fontRef>
        </p:style>
      </p:cxnSp>
      <p:cxnSp>
        <p:nvCxnSpPr>
          <p:cNvPr id="450" name="Straight Connector 449"/>
          <p:cNvCxnSpPr>
            <a:cxnSpLocks/>
            <a:stCxn id="314" idx="1"/>
            <a:endCxn id="39" idx="2"/>
          </p:cNvCxnSpPr>
          <p:nvPr/>
        </p:nvCxnSpPr>
        <p:spPr>
          <a:xfrm flipH="1">
            <a:off x="3554326" y="4870163"/>
            <a:ext cx="2721074" cy="518448"/>
          </a:xfrm>
          <a:prstGeom prst="line">
            <a:avLst/>
          </a:prstGeom>
          <a:ln>
            <a:solidFill>
              <a:schemeClr val="accent4">
                <a:lumMod val="40000"/>
                <a:lumOff val="60000"/>
              </a:schemeClr>
            </a:solidFill>
          </a:ln>
        </p:spPr>
        <p:style>
          <a:lnRef idx="1">
            <a:schemeClr val="accent4"/>
          </a:lnRef>
          <a:fillRef idx="0">
            <a:schemeClr val="accent4"/>
          </a:fillRef>
          <a:effectRef idx="0">
            <a:schemeClr val="accent4"/>
          </a:effectRef>
          <a:fontRef idx="minor">
            <a:schemeClr val="tx1"/>
          </a:fontRef>
        </p:style>
      </p:cxnSp>
      <p:sp>
        <p:nvSpPr>
          <p:cNvPr id="677" name="Text Box 32"/>
          <p:cNvSpPr txBox="1"/>
          <p:nvPr/>
        </p:nvSpPr>
        <p:spPr>
          <a:xfrm>
            <a:off x="93310" y="989499"/>
            <a:ext cx="1253469" cy="642129"/>
          </a:xfrm>
          <a:prstGeom prst="rect">
            <a:avLst/>
          </a:prstGeom>
          <a:solidFill>
            <a:schemeClr val="accent2">
              <a:lumMod val="60000"/>
              <a:lumOff val="40000"/>
            </a:schemeClr>
          </a:solidFill>
          <a:ln w="6350">
            <a:solidFill>
              <a:schemeClr val="accent6">
                <a:lumMod val="50000"/>
              </a:schemeClr>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R="0" lvl="0" indent="0" fontAlgn="auto">
              <a:lnSpc>
                <a:spcPct val="107000"/>
              </a:lnSpc>
              <a:spcBef>
                <a:spcPts val="0"/>
              </a:spcBef>
              <a:spcAft>
                <a:spcPts val="800"/>
              </a:spcAft>
              <a:buClrTx/>
              <a:buSzTx/>
              <a:buFontTx/>
              <a:buNone/>
              <a:tabLst/>
              <a:defRPr sz="1100" b="1" kern="0">
                <a:solidFill>
                  <a:sysClr val="windowText" lastClr="000000"/>
                </a:solidFill>
                <a:ea typeface="Calibri" panose="020F0502020204030204" pitchFamily="34" charset="0"/>
                <a:cs typeface="Times New Roman" panose="02020603050405020304" pitchFamily="18" charset="0"/>
              </a:defRPr>
            </a:lvl1p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GB" sz="1100" b="1" i="0" u="none" strike="noStrike" kern="0" cap="none" spc="0" normalizeH="0" baseline="0" noProof="0">
                <a:ln>
                  <a:noFill/>
                </a:ln>
                <a:solidFill>
                  <a:sysClr val="windowText" lastClr="000000"/>
                </a:solidFill>
                <a:effectLst/>
                <a:uLnTx/>
                <a:uFillTx/>
                <a:latin typeface="Helvetica" panose="020B0604020202020204"/>
                <a:cs typeface="Times New Roman" panose="02020603050405020304" pitchFamily="18" charset="0"/>
              </a:rPr>
              <a:t>Farms</a:t>
            </a:r>
          </a:p>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GB" sz="1000" b="1" i="0" u="none" strike="noStrike" kern="0" cap="none" spc="0" normalizeH="0" baseline="0" noProof="0">
                <a:ln>
                  <a:noFill/>
                </a:ln>
                <a:solidFill>
                  <a:sysClr val="windowText" lastClr="000000"/>
                </a:solidFill>
                <a:effectLst/>
                <a:uLnTx/>
                <a:uFillTx/>
                <a:latin typeface="Helvetica" panose="020B0604020202020204"/>
                <a:cs typeface="Times New Roman" panose="02020603050405020304" pitchFamily="18" charset="0"/>
              </a:rPr>
              <a:t>Tier 10,9, 8, 7, 6, 5</a:t>
            </a:r>
          </a:p>
        </p:txBody>
      </p:sp>
      <p:sp>
        <p:nvSpPr>
          <p:cNvPr id="720" name="Rectangle 719"/>
          <p:cNvSpPr/>
          <p:nvPr/>
        </p:nvSpPr>
        <p:spPr>
          <a:xfrm>
            <a:off x="2104396" y="3126203"/>
            <a:ext cx="740517" cy="596027"/>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Sub Tannery</a:t>
            </a:r>
            <a:endParaRPr kumimoji="0" lang="en-GB" sz="900" b="0" i="0" u="none" strike="noStrike" kern="0" cap="none" spc="0" normalizeH="0" baseline="0" noProof="0">
              <a:ln>
                <a:noFill/>
              </a:ln>
              <a:solidFill>
                <a:srgbClr val="FF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722" name="Straight Connector 721"/>
          <p:cNvCxnSpPr>
            <a:cxnSpLocks/>
            <a:stCxn id="40" idx="1"/>
            <a:endCxn id="720" idx="3"/>
          </p:cNvCxnSpPr>
          <p:nvPr/>
        </p:nvCxnSpPr>
        <p:spPr>
          <a:xfrm flipH="1" flipV="1">
            <a:off x="2844913" y="3424217"/>
            <a:ext cx="237692" cy="700329"/>
          </a:xfrm>
          <a:prstGeom prst="line">
            <a:avLst/>
          </a:prstGeom>
        </p:spPr>
        <p:style>
          <a:lnRef idx="1">
            <a:schemeClr val="dk1"/>
          </a:lnRef>
          <a:fillRef idx="0">
            <a:schemeClr val="dk1"/>
          </a:fillRef>
          <a:effectRef idx="0">
            <a:schemeClr val="dk1"/>
          </a:effectRef>
          <a:fontRef idx="minor">
            <a:schemeClr val="tx1"/>
          </a:fontRef>
        </p:style>
      </p:cxnSp>
      <p:cxnSp>
        <p:nvCxnSpPr>
          <p:cNvPr id="724" name="Straight Connector 723"/>
          <p:cNvCxnSpPr>
            <a:cxnSpLocks/>
            <a:stCxn id="720" idx="1"/>
            <a:endCxn id="127" idx="3"/>
          </p:cNvCxnSpPr>
          <p:nvPr/>
        </p:nvCxnSpPr>
        <p:spPr>
          <a:xfrm flipH="1">
            <a:off x="1927568" y="3424217"/>
            <a:ext cx="176828" cy="5611"/>
          </a:xfrm>
          <a:prstGeom prst="line">
            <a:avLst/>
          </a:prstGeom>
        </p:spPr>
        <p:style>
          <a:lnRef idx="1">
            <a:schemeClr val="dk1"/>
          </a:lnRef>
          <a:fillRef idx="0">
            <a:schemeClr val="dk1"/>
          </a:fillRef>
          <a:effectRef idx="0">
            <a:schemeClr val="dk1"/>
          </a:effectRef>
          <a:fontRef idx="minor">
            <a:schemeClr val="tx1"/>
          </a:fontRef>
        </p:style>
      </p:cxnSp>
      <p:sp>
        <p:nvSpPr>
          <p:cNvPr id="127" name="Rectangle 126">
            <a:extLst>
              <a:ext uri="{FF2B5EF4-FFF2-40B4-BE49-F238E27FC236}">
                <a16:creationId xmlns:a16="http://schemas.microsoft.com/office/drawing/2014/main" id="{091B4544-95EF-0F4C-8AA1-A6C4EB975A6B}"/>
              </a:ext>
            </a:extLst>
          </p:cNvPr>
          <p:cNvSpPr/>
          <p:nvPr/>
        </p:nvSpPr>
        <p:spPr>
          <a:xfrm>
            <a:off x="1187051" y="3126203"/>
            <a:ext cx="740517" cy="607249"/>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Abattoirs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0" cap="none" spc="0" normalizeH="0" baseline="0" noProof="0" dirty="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Europe /North America</a:t>
            </a:r>
            <a:endParaRPr kumimoji="0" lang="en-GB" sz="800" b="0" i="0" u="none" strike="noStrike" kern="0" cap="none" spc="0" normalizeH="0" baseline="0" noProof="0" dirty="0">
              <a:ln>
                <a:noFill/>
              </a:ln>
              <a:solidFill>
                <a:srgbClr val="FF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130" name="Rectangle 129">
            <a:extLst>
              <a:ext uri="{FF2B5EF4-FFF2-40B4-BE49-F238E27FC236}">
                <a16:creationId xmlns:a16="http://schemas.microsoft.com/office/drawing/2014/main" id="{22CAE00F-429A-3543-9432-8D8469F8A62A}"/>
              </a:ext>
            </a:extLst>
          </p:cNvPr>
          <p:cNvSpPr/>
          <p:nvPr/>
        </p:nvSpPr>
        <p:spPr>
          <a:xfrm>
            <a:off x="171721" y="3126202"/>
            <a:ext cx="740517" cy="607249"/>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Farms</a:t>
            </a:r>
          </a:p>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GB" sz="7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Europe /North America</a:t>
            </a:r>
            <a:endParaRPr kumimoji="0" lang="en-GB" sz="700" b="0" i="0" u="none" strike="noStrike" kern="0" cap="none" spc="0" normalizeH="0" baseline="0" noProof="0">
              <a:ln>
                <a:noFill/>
              </a:ln>
              <a:solidFill>
                <a:srgbClr val="FF0000"/>
              </a:solidFill>
              <a:effectLst/>
              <a:uLnTx/>
              <a:uFillTx/>
              <a:latin typeface="Helvetica" panose="020B0604020202020204"/>
              <a:ea typeface="Calibri" panose="020F0502020204030204" pitchFamily="34" charset="0"/>
              <a:cs typeface="Times New Roman" panose="02020603050405020304" pitchFamily="18" charset="0"/>
            </a:endParaRPr>
          </a:p>
        </p:txBody>
      </p:sp>
      <p:sp>
        <p:nvSpPr>
          <p:cNvPr id="156" name="Rectangle 155">
            <a:extLst>
              <a:ext uri="{FF2B5EF4-FFF2-40B4-BE49-F238E27FC236}">
                <a16:creationId xmlns:a16="http://schemas.microsoft.com/office/drawing/2014/main" id="{4730CA45-8CBA-BC4F-AA61-ADDC7CCDA1FF}"/>
              </a:ext>
            </a:extLst>
          </p:cNvPr>
          <p:cNvSpPr/>
          <p:nvPr/>
        </p:nvSpPr>
        <p:spPr>
          <a:xfrm>
            <a:off x="1139073" y="4677085"/>
            <a:ext cx="740517" cy="467014"/>
          </a:xfrm>
          <a:prstGeom prst="rect">
            <a:avLst/>
          </a:prstGeom>
          <a:solidFill>
            <a:schemeClr val="bg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Abattoirs</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900" b="1" i="0" u="none" strike="noStrike" kern="0" cap="none" spc="0" normalizeH="0" baseline="0" noProof="0">
                <a:ln>
                  <a:noFill/>
                </a:ln>
                <a:solidFill>
                  <a:sysClr val="windowText" lastClr="000000"/>
                </a:solidFill>
                <a:effectLst/>
                <a:uLnTx/>
                <a:uFillTx/>
                <a:latin typeface="Helvetica" panose="020B0604020202020204"/>
                <a:ea typeface="Calibri" panose="020F0502020204030204" pitchFamily="34" charset="0"/>
                <a:cs typeface="Times New Roman" panose="02020603050405020304" pitchFamily="18" charset="0"/>
              </a:rPr>
              <a:t>Brazil</a:t>
            </a:r>
            <a:endParaRPr kumimoji="0" lang="en-GB" sz="900" b="0" i="0" u="none" strike="noStrike" kern="0" cap="none" spc="0" normalizeH="0" baseline="0" noProof="0">
              <a:ln>
                <a:noFill/>
              </a:ln>
              <a:solidFill>
                <a:srgbClr val="FF0000"/>
              </a:solidFill>
              <a:effectLst/>
              <a:uLnTx/>
              <a:uFillTx/>
              <a:latin typeface="Helvetica" panose="020B0604020202020204"/>
              <a:ea typeface="Calibri" panose="020F0502020204030204" pitchFamily="34" charset="0"/>
              <a:cs typeface="Times New Roman" panose="02020603050405020304" pitchFamily="18" charset="0"/>
            </a:endParaRPr>
          </a:p>
        </p:txBody>
      </p:sp>
      <p:cxnSp>
        <p:nvCxnSpPr>
          <p:cNvPr id="159" name="Straight Connector 158">
            <a:extLst>
              <a:ext uri="{FF2B5EF4-FFF2-40B4-BE49-F238E27FC236}">
                <a16:creationId xmlns:a16="http://schemas.microsoft.com/office/drawing/2014/main" id="{8BA8CD93-8606-B841-8354-4AF697A62FFC}"/>
              </a:ext>
            </a:extLst>
          </p:cNvPr>
          <p:cNvCxnSpPr>
            <a:cxnSpLocks/>
            <a:stCxn id="57" idx="3"/>
            <a:endCxn id="156" idx="1"/>
          </p:cNvCxnSpPr>
          <p:nvPr/>
        </p:nvCxnSpPr>
        <p:spPr>
          <a:xfrm>
            <a:off x="918492" y="4900802"/>
            <a:ext cx="220581" cy="9790"/>
          </a:xfrm>
          <a:prstGeom prst="line">
            <a:avLst/>
          </a:prstGeom>
          <a:noFill/>
          <a:ln w="6350" cap="flat" cmpd="sng" algn="ctr">
            <a:solidFill>
              <a:sysClr val="windowText" lastClr="000000"/>
            </a:solidFill>
            <a:prstDash val="solid"/>
            <a:miter lim="800000"/>
          </a:ln>
          <a:effectLst/>
        </p:spPr>
      </p:cxnSp>
      <p:sp>
        <p:nvSpPr>
          <p:cNvPr id="116" name="Rectangle 115">
            <a:extLst>
              <a:ext uri="{FF2B5EF4-FFF2-40B4-BE49-F238E27FC236}">
                <a16:creationId xmlns:a16="http://schemas.microsoft.com/office/drawing/2014/main" id="{35A118DD-D271-8441-B462-E77848EC73FF}"/>
              </a:ext>
            </a:extLst>
          </p:cNvPr>
          <p:cNvSpPr/>
          <p:nvPr/>
        </p:nvSpPr>
        <p:spPr>
          <a:xfrm>
            <a:off x="2980136" y="1776392"/>
            <a:ext cx="9110059" cy="4819875"/>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Helvetica" panose="020B0604020202020204"/>
              <a:ea typeface="+mn-ea"/>
              <a:cs typeface="+mn-cs"/>
            </a:endParaRPr>
          </a:p>
        </p:txBody>
      </p:sp>
      <p:cxnSp>
        <p:nvCxnSpPr>
          <p:cNvPr id="4" name="Straight Connector 3">
            <a:extLst>
              <a:ext uri="{FF2B5EF4-FFF2-40B4-BE49-F238E27FC236}">
                <a16:creationId xmlns:a16="http://schemas.microsoft.com/office/drawing/2014/main" id="{7CC22B46-DE66-A34B-88BD-97AA4FC2BCF6}"/>
              </a:ext>
            </a:extLst>
          </p:cNvPr>
          <p:cNvCxnSpPr>
            <a:cxnSpLocks/>
          </p:cNvCxnSpPr>
          <p:nvPr/>
        </p:nvCxnSpPr>
        <p:spPr>
          <a:xfrm flipV="1">
            <a:off x="10083677" y="6106386"/>
            <a:ext cx="425808" cy="246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585B6FC-4A43-494F-9820-A1DE46272F19}"/>
              </a:ext>
            </a:extLst>
          </p:cNvPr>
          <p:cNvCxnSpPr>
            <a:cxnSpLocks/>
          </p:cNvCxnSpPr>
          <p:nvPr/>
        </p:nvCxnSpPr>
        <p:spPr>
          <a:xfrm>
            <a:off x="10111695" y="6379516"/>
            <a:ext cx="3977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64D65B9-D0C2-B248-8631-099964975E65}"/>
              </a:ext>
            </a:extLst>
          </p:cNvPr>
          <p:cNvSpPr txBox="1"/>
          <p:nvPr/>
        </p:nvSpPr>
        <p:spPr>
          <a:xfrm>
            <a:off x="10596723" y="5975591"/>
            <a:ext cx="165639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Helvetica" panose="020B0604020202020204"/>
                <a:ea typeface="+mn-ea"/>
                <a:cs typeface="+mn-cs"/>
              </a:rPr>
              <a:t> Information Flow</a:t>
            </a:r>
          </a:p>
        </p:txBody>
      </p:sp>
      <p:sp>
        <p:nvSpPr>
          <p:cNvPr id="124" name="TextBox 123">
            <a:extLst>
              <a:ext uri="{FF2B5EF4-FFF2-40B4-BE49-F238E27FC236}">
                <a16:creationId xmlns:a16="http://schemas.microsoft.com/office/drawing/2014/main" id="{B2F6B5C2-D636-234C-8C25-B140BA1C204D}"/>
              </a:ext>
            </a:extLst>
          </p:cNvPr>
          <p:cNvSpPr txBox="1"/>
          <p:nvPr/>
        </p:nvSpPr>
        <p:spPr>
          <a:xfrm>
            <a:off x="10610616" y="6245178"/>
            <a:ext cx="1477571"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Helvetica" panose="020B0604020202020204"/>
                <a:ea typeface="+mn-ea"/>
                <a:cs typeface="+mn-cs"/>
              </a:rPr>
              <a:t> Material Flow</a:t>
            </a:r>
          </a:p>
        </p:txBody>
      </p:sp>
      <p:sp>
        <p:nvSpPr>
          <p:cNvPr id="2" name="Title 1">
            <a:extLst>
              <a:ext uri="{FF2B5EF4-FFF2-40B4-BE49-F238E27FC236}">
                <a16:creationId xmlns:a16="http://schemas.microsoft.com/office/drawing/2014/main" id="{9CDAB83C-F979-9C4B-F1D1-1669AFE1CF44}"/>
              </a:ext>
            </a:extLst>
          </p:cNvPr>
          <p:cNvSpPr>
            <a:spLocks noGrp="1"/>
          </p:cNvSpPr>
          <p:nvPr>
            <p:ph type="title"/>
          </p:nvPr>
        </p:nvSpPr>
        <p:spPr>
          <a:xfrm>
            <a:off x="2005012" y="266304"/>
            <a:ext cx="10185400" cy="531181"/>
          </a:xfrm>
        </p:spPr>
        <p:txBody>
          <a:bodyPr>
            <a:normAutofit fontScale="90000"/>
          </a:bodyPr>
          <a:lstStyle/>
          <a:p>
            <a:r>
              <a:rPr lang="en-GB" sz="2700" dirty="0"/>
              <a:t>Automotive OEM Global Leather Supply Chain Map –  The  Traceability Challenge</a:t>
            </a:r>
            <a:br>
              <a:rPr lang="en-GB" b="0" dirty="0">
                <a:solidFill>
                  <a:srgbClr val="FFFFFF"/>
                </a:solidFill>
                <a:latin typeface="Helvetica" panose="020B0604020202020204"/>
              </a:rPr>
            </a:br>
            <a:endParaRPr lang="en-US" dirty="0"/>
          </a:p>
        </p:txBody>
      </p:sp>
      <p:sp>
        <p:nvSpPr>
          <p:cNvPr id="3" name="TextBox 2">
            <a:extLst>
              <a:ext uri="{FF2B5EF4-FFF2-40B4-BE49-F238E27FC236}">
                <a16:creationId xmlns:a16="http://schemas.microsoft.com/office/drawing/2014/main" id="{BE05D411-8F25-0746-1BA6-BC157D01E00F}"/>
              </a:ext>
            </a:extLst>
          </p:cNvPr>
          <p:cNvSpPr txBox="1"/>
          <p:nvPr/>
        </p:nvSpPr>
        <p:spPr>
          <a:xfrm>
            <a:off x="9854853" y="6591546"/>
            <a:ext cx="2699503" cy="276999"/>
          </a:xfrm>
          <a:prstGeom prst="rect">
            <a:avLst/>
          </a:prstGeom>
          <a:noFill/>
        </p:spPr>
        <p:txBody>
          <a:bodyPr wrap="square" rtlCol="0">
            <a:spAutoFit/>
          </a:bodyPr>
          <a:lstStyle/>
          <a:p>
            <a:r>
              <a:rPr lang="en-US" sz="1200" dirty="0">
                <a:latin typeface="Times" pitchFamily="2" charset="0"/>
              </a:rPr>
              <a:t>Ahmed and </a:t>
            </a:r>
            <a:r>
              <a:rPr lang="en-US" sz="1200" dirty="0" err="1">
                <a:latin typeface="Times" pitchFamily="2" charset="0"/>
              </a:rPr>
              <a:t>MacCarthy</a:t>
            </a:r>
            <a:r>
              <a:rPr lang="en-US" sz="1200" dirty="0">
                <a:latin typeface="Times" pitchFamily="2" charset="0"/>
              </a:rPr>
              <a:t> (2023)</a:t>
            </a:r>
          </a:p>
        </p:txBody>
      </p:sp>
      <p:sp>
        <p:nvSpPr>
          <p:cNvPr id="5" name="Rectangle 4">
            <a:extLst>
              <a:ext uri="{FF2B5EF4-FFF2-40B4-BE49-F238E27FC236}">
                <a16:creationId xmlns:a16="http://schemas.microsoft.com/office/drawing/2014/main" id="{717480A1-0963-3E1F-F90D-AE44F06F2C1D}"/>
              </a:ext>
            </a:extLst>
          </p:cNvPr>
          <p:cNvSpPr/>
          <p:nvPr/>
        </p:nvSpPr>
        <p:spPr>
          <a:xfrm>
            <a:off x="58224" y="1646184"/>
            <a:ext cx="2897443" cy="1443534"/>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Helvetica" panose="020B0604020202020204"/>
              <a:ea typeface="+mn-ea"/>
              <a:cs typeface="+mn-cs"/>
            </a:endParaRPr>
          </a:p>
        </p:txBody>
      </p:sp>
    </p:spTree>
    <p:extLst>
      <p:ext uri="{BB962C8B-B14F-4D97-AF65-F5344CB8AC3E}">
        <p14:creationId xmlns:p14="http://schemas.microsoft.com/office/powerpoint/2010/main" val="196120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Nottingham University Business School in The United Kingdom : Reviews &amp;  Rankings | Student Reviews &amp; University Rankings EDUopinions">
            <a:extLst>
              <a:ext uri="{FF2B5EF4-FFF2-40B4-BE49-F238E27FC236}">
                <a16:creationId xmlns:a16="http://schemas.microsoft.com/office/drawing/2014/main" id="{5A2151D1-4131-6E13-D47D-47C40CAEB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3984" y="1272809"/>
            <a:ext cx="1677361" cy="7279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JLR Logo and symbol, meaning, history, PNG, brand">
            <a:extLst>
              <a:ext uri="{FF2B5EF4-FFF2-40B4-BE49-F238E27FC236}">
                <a16:creationId xmlns:a16="http://schemas.microsoft.com/office/drawing/2014/main" id="{5320809C-A86C-59AC-8E17-D74C6443F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079" y="1273979"/>
            <a:ext cx="2089781" cy="99596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irculor, a leader in bringing traceability to complex industrial supply  chains - E-TECH EUROPE 2022">
            <a:extLst>
              <a:ext uri="{FF2B5EF4-FFF2-40B4-BE49-F238E27FC236}">
                <a16:creationId xmlns:a16="http://schemas.microsoft.com/office/drawing/2014/main" id="{6610BAA7-D2B0-EBB5-0EE2-BC178ABD2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531" y="5270621"/>
            <a:ext cx="1712359" cy="9959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GB" dirty="0"/>
              <a:t>Main motivations for blockchain adoption</a:t>
            </a:r>
          </a:p>
        </p:txBody>
      </p:sp>
      <p:graphicFrame>
        <p:nvGraphicFramePr>
          <p:cNvPr id="4" name="Diagram 3"/>
          <p:cNvGraphicFramePr/>
          <p:nvPr>
            <p:extLst>
              <p:ext uri="{D42A27DB-BD31-4B8C-83A1-F6EECF244321}">
                <p14:modId xmlns:p14="http://schemas.microsoft.com/office/powerpoint/2010/main" val="436316897"/>
              </p:ext>
            </p:extLst>
          </p:nvPr>
        </p:nvGraphicFramePr>
        <p:xfrm>
          <a:off x="118140" y="1451390"/>
          <a:ext cx="6676065" cy="44231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p:cNvPicPr>
            <a:picLocks noChangeAspect="1"/>
          </p:cNvPicPr>
          <p:nvPr/>
        </p:nvPicPr>
        <p:blipFill>
          <a:blip r:embed="rId10"/>
          <a:stretch>
            <a:fillRect/>
          </a:stretch>
        </p:blipFill>
        <p:spPr>
          <a:xfrm>
            <a:off x="9253289" y="3341534"/>
            <a:ext cx="706830" cy="937677"/>
          </a:xfrm>
          <a:prstGeom prst="rect">
            <a:avLst/>
          </a:prstGeom>
        </p:spPr>
      </p:pic>
      <p:graphicFrame>
        <p:nvGraphicFramePr>
          <p:cNvPr id="8" name="Diagram 7"/>
          <p:cNvGraphicFramePr/>
          <p:nvPr>
            <p:extLst>
              <p:ext uri="{D42A27DB-BD31-4B8C-83A1-F6EECF244321}">
                <p14:modId xmlns:p14="http://schemas.microsoft.com/office/powerpoint/2010/main" val="2060177652"/>
              </p:ext>
            </p:extLst>
          </p:nvPr>
        </p:nvGraphicFramePr>
        <p:xfrm>
          <a:off x="7060697" y="732108"/>
          <a:ext cx="4311155" cy="521885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 name="TextBox 2">
            <a:extLst>
              <a:ext uri="{FF2B5EF4-FFF2-40B4-BE49-F238E27FC236}">
                <a16:creationId xmlns:a16="http://schemas.microsoft.com/office/drawing/2014/main" id="{84342096-ECAD-2A66-88C6-1574E45B29E3}"/>
              </a:ext>
            </a:extLst>
          </p:cNvPr>
          <p:cNvSpPr txBox="1"/>
          <p:nvPr/>
        </p:nvSpPr>
        <p:spPr>
          <a:xfrm>
            <a:off x="9854853" y="6591546"/>
            <a:ext cx="2699503" cy="276999"/>
          </a:xfrm>
          <a:prstGeom prst="rect">
            <a:avLst/>
          </a:prstGeom>
          <a:noFill/>
        </p:spPr>
        <p:txBody>
          <a:bodyPr wrap="square" rtlCol="0">
            <a:spAutoFit/>
          </a:bodyPr>
          <a:lstStyle/>
          <a:p>
            <a:r>
              <a:rPr lang="en-US" sz="1200" dirty="0">
                <a:latin typeface="Times" pitchFamily="2" charset="0"/>
              </a:rPr>
              <a:t>Ahmed and </a:t>
            </a:r>
            <a:r>
              <a:rPr lang="en-US" sz="1200" dirty="0" err="1">
                <a:latin typeface="Times" pitchFamily="2" charset="0"/>
              </a:rPr>
              <a:t>MacCarthy</a:t>
            </a:r>
            <a:r>
              <a:rPr lang="en-US" sz="1200" dirty="0">
                <a:latin typeface="Times" pitchFamily="2" charset="0"/>
              </a:rPr>
              <a:t> (2023)</a:t>
            </a:r>
          </a:p>
        </p:txBody>
      </p:sp>
      <p:pic>
        <p:nvPicPr>
          <p:cNvPr id="2052" name="Picture 4" descr="Scottish Leather Group - The finest, lowest carbon leather">
            <a:extLst>
              <a:ext uri="{FF2B5EF4-FFF2-40B4-BE49-F238E27FC236}">
                <a16:creationId xmlns:a16="http://schemas.microsoft.com/office/drawing/2014/main" id="{738D98C6-5949-061B-9022-13161C2C3E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55400" y="5482487"/>
            <a:ext cx="2782131" cy="64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1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618B2-BB1E-1B7A-76F4-80E013DACF0A}"/>
              </a:ext>
            </a:extLst>
          </p:cNvPr>
          <p:cNvSpPr>
            <a:spLocks noGrp="1"/>
          </p:cNvSpPr>
          <p:nvPr>
            <p:ph type="title"/>
          </p:nvPr>
        </p:nvSpPr>
        <p:spPr/>
        <p:txBody>
          <a:bodyPr/>
          <a:lstStyle/>
          <a:p>
            <a:r>
              <a:rPr lang="en-GB" dirty="0"/>
              <a:t>Global</a:t>
            </a:r>
            <a:r>
              <a:rPr lang="en-GB" sz="2400" dirty="0"/>
              <a:t> Automotive Leather Supply – Pilot Project</a:t>
            </a:r>
            <a:endParaRPr lang="en-US" dirty="0"/>
          </a:p>
        </p:txBody>
      </p:sp>
      <p:pic>
        <p:nvPicPr>
          <p:cNvPr id="3" name="Picture 2">
            <a:extLst>
              <a:ext uri="{FF2B5EF4-FFF2-40B4-BE49-F238E27FC236}">
                <a16:creationId xmlns:a16="http://schemas.microsoft.com/office/drawing/2014/main" id="{E22F1E2F-427B-3951-0D01-15732328CED2}"/>
              </a:ext>
            </a:extLst>
          </p:cNvPr>
          <p:cNvPicPr>
            <a:picLocks noChangeAspect="1"/>
          </p:cNvPicPr>
          <p:nvPr/>
        </p:nvPicPr>
        <p:blipFill>
          <a:blip r:embed="rId2"/>
          <a:stretch>
            <a:fillRect/>
          </a:stretch>
        </p:blipFill>
        <p:spPr>
          <a:xfrm>
            <a:off x="438913" y="1538763"/>
            <a:ext cx="6528075" cy="2525713"/>
          </a:xfrm>
          <a:prstGeom prst="rect">
            <a:avLst/>
          </a:prstGeom>
        </p:spPr>
      </p:pic>
      <p:graphicFrame>
        <p:nvGraphicFramePr>
          <p:cNvPr id="5" name="Diagram 4">
            <a:extLst>
              <a:ext uri="{FF2B5EF4-FFF2-40B4-BE49-F238E27FC236}">
                <a16:creationId xmlns:a16="http://schemas.microsoft.com/office/drawing/2014/main" id="{8134B3B3-6065-9D53-FD81-50BA6F300F9B}"/>
              </a:ext>
            </a:extLst>
          </p:cNvPr>
          <p:cNvGraphicFramePr/>
          <p:nvPr>
            <p:extLst>
              <p:ext uri="{D42A27DB-BD31-4B8C-83A1-F6EECF244321}">
                <p14:modId xmlns:p14="http://schemas.microsoft.com/office/powerpoint/2010/main" val="1791434007"/>
              </p:ext>
            </p:extLst>
          </p:nvPr>
        </p:nvGraphicFramePr>
        <p:xfrm>
          <a:off x="7097712" y="1016476"/>
          <a:ext cx="54864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123">
            <a:extLst>
              <a:ext uri="{FF2B5EF4-FFF2-40B4-BE49-F238E27FC236}">
                <a16:creationId xmlns:a16="http://schemas.microsoft.com/office/drawing/2014/main" id="{84FBF382-6A71-37E8-AEB8-50C97D3E43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623" y="4510468"/>
            <a:ext cx="5620385" cy="2116455"/>
          </a:xfrm>
          <a:prstGeom prst="rect">
            <a:avLst/>
          </a:prstGeom>
        </p:spPr>
      </p:pic>
      <p:pic>
        <p:nvPicPr>
          <p:cNvPr id="7" name="Picture 6">
            <a:extLst>
              <a:ext uri="{FF2B5EF4-FFF2-40B4-BE49-F238E27FC236}">
                <a16:creationId xmlns:a16="http://schemas.microsoft.com/office/drawing/2014/main" id="{686A7005-0F8B-EACA-A425-C3BCB49503B1}"/>
              </a:ext>
            </a:extLst>
          </p:cNvPr>
          <p:cNvPicPr>
            <a:picLocks noChangeAspect="1"/>
          </p:cNvPicPr>
          <p:nvPr/>
        </p:nvPicPr>
        <p:blipFill>
          <a:blip r:embed="rId10"/>
          <a:stretch>
            <a:fillRect/>
          </a:stretch>
        </p:blipFill>
        <p:spPr>
          <a:xfrm>
            <a:off x="7804087" y="4283467"/>
            <a:ext cx="3589274" cy="2445641"/>
          </a:xfrm>
          <a:prstGeom prst="rect">
            <a:avLst/>
          </a:prstGeom>
        </p:spPr>
      </p:pic>
      <p:sp>
        <p:nvSpPr>
          <p:cNvPr id="8" name="TextBox 7">
            <a:extLst>
              <a:ext uri="{FF2B5EF4-FFF2-40B4-BE49-F238E27FC236}">
                <a16:creationId xmlns:a16="http://schemas.microsoft.com/office/drawing/2014/main" id="{FADC2AA3-CCEB-E54C-A82C-8380104C65D6}"/>
              </a:ext>
            </a:extLst>
          </p:cNvPr>
          <p:cNvSpPr txBox="1"/>
          <p:nvPr/>
        </p:nvSpPr>
        <p:spPr>
          <a:xfrm>
            <a:off x="9854853" y="6591546"/>
            <a:ext cx="2699503" cy="276999"/>
          </a:xfrm>
          <a:prstGeom prst="rect">
            <a:avLst/>
          </a:prstGeom>
          <a:noFill/>
        </p:spPr>
        <p:txBody>
          <a:bodyPr wrap="square" rtlCol="0">
            <a:spAutoFit/>
          </a:bodyPr>
          <a:lstStyle/>
          <a:p>
            <a:r>
              <a:rPr lang="en-US" sz="1200" dirty="0">
                <a:latin typeface="Times" pitchFamily="2" charset="0"/>
              </a:rPr>
              <a:t>Ahmed and </a:t>
            </a:r>
            <a:r>
              <a:rPr lang="en-US" sz="1200" dirty="0" err="1">
                <a:latin typeface="Times" pitchFamily="2" charset="0"/>
              </a:rPr>
              <a:t>MacCarthy</a:t>
            </a:r>
            <a:r>
              <a:rPr lang="en-US" sz="1200" dirty="0">
                <a:latin typeface="Times" pitchFamily="2" charset="0"/>
              </a:rPr>
              <a:t> (2023)</a:t>
            </a:r>
          </a:p>
        </p:txBody>
      </p:sp>
    </p:spTree>
    <p:extLst>
      <p:ext uri="{BB962C8B-B14F-4D97-AF65-F5344CB8AC3E}">
        <p14:creationId xmlns:p14="http://schemas.microsoft.com/office/powerpoint/2010/main" val="29128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2FC5D-761A-7955-992E-81D0F8D080D4}"/>
              </a:ext>
            </a:extLst>
          </p:cNvPr>
          <p:cNvSpPr>
            <a:spLocks noGrp="1"/>
          </p:cNvSpPr>
          <p:nvPr>
            <p:ph type="title"/>
          </p:nvPr>
        </p:nvSpPr>
        <p:spPr/>
        <p:txBody>
          <a:bodyPr/>
          <a:lstStyle/>
          <a:p>
            <a:r>
              <a:rPr lang="en-GB" dirty="0"/>
              <a:t>Global</a:t>
            </a:r>
            <a:r>
              <a:rPr lang="en-GB" sz="2400" dirty="0"/>
              <a:t> Automotive Leather Supply – Pilot Project</a:t>
            </a:r>
            <a:endParaRPr lang="en-US" dirty="0"/>
          </a:p>
        </p:txBody>
      </p:sp>
      <p:graphicFrame>
        <p:nvGraphicFramePr>
          <p:cNvPr id="6" name="Table 5">
            <a:extLst>
              <a:ext uri="{FF2B5EF4-FFF2-40B4-BE49-F238E27FC236}">
                <a16:creationId xmlns:a16="http://schemas.microsoft.com/office/drawing/2014/main" id="{CE563FC3-E95A-E14B-9F9F-C2A2C704C27C}"/>
              </a:ext>
            </a:extLst>
          </p:cNvPr>
          <p:cNvGraphicFramePr>
            <a:graphicFrameLocks noGrp="1"/>
          </p:cNvGraphicFramePr>
          <p:nvPr>
            <p:extLst>
              <p:ext uri="{D42A27DB-BD31-4B8C-83A1-F6EECF244321}">
                <p14:modId xmlns:p14="http://schemas.microsoft.com/office/powerpoint/2010/main" val="34597923"/>
              </p:ext>
            </p:extLst>
          </p:nvPr>
        </p:nvGraphicFramePr>
        <p:xfrm>
          <a:off x="1785556" y="935170"/>
          <a:ext cx="8228198" cy="5823846"/>
        </p:xfrm>
        <a:graphic>
          <a:graphicData uri="http://schemas.openxmlformats.org/drawingml/2006/table">
            <a:tbl>
              <a:tblPr firstRow="1" firstCol="1" bandRow="1">
                <a:tableStyleId>{5C22544A-7EE6-4342-B048-85BDC9FD1C3A}</a:tableStyleId>
              </a:tblPr>
              <a:tblGrid>
                <a:gridCol w="2071841">
                  <a:extLst>
                    <a:ext uri="{9D8B030D-6E8A-4147-A177-3AD203B41FA5}">
                      <a16:colId xmlns:a16="http://schemas.microsoft.com/office/drawing/2014/main" val="1615444431"/>
                    </a:ext>
                  </a:extLst>
                </a:gridCol>
                <a:gridCol w="2244870">
                  <a:extLst>
                    <a:ext uri="{9D8B030D-6E8A-4147-A177-3AD203B41FA5}">
                      <a16:colId xmlns:a16="http://schemas.microsoft.com/office/drawing/2014/main" val="3243219544"/>
                    </a:ext>
                  </a:extLst>
                </a:gridCol>
                <a:gridCol w="3911487">
                  <a:extLst>
                    <a:ext uri="{9D8B030D-6E8A-4147-A177-3AD203B41FA5}">
                      <a16:colId xmlns:a16="http://schemas.microsoft.com/office/drawing/2014/main" val="2327119859"/>
                    </a:ext>
                  </a:extLst>
                </a:gridCol>
              </a:tblGrid>
              <a:tr h="223146">
                <a:tc>
                  <a:txBody>
                    <a:bodyPr/>
                    <a:lstStyle/>
                    <a:p>
                      <a:pPr indent="180340" algn="ctr"/>
                      <a:r>
                        <a:rPr lang="en-GB" sz="1050">
                          <a:effectLst/>
                        </a:rPr>
                        <a:t>Data Capture Point</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lgn="ctr"/>
                      <a:r>
                        <a:rPr lang="en-GB" sz="1050">
                          <a:effectLst/>
                        </a:rPr>
                        <a:t>Data Capture Identifier</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lgn="ctr"/>
                      <a:r>
                        <a:rPr lang="en-GB" sz="1050">
                          <a:effectLst/>
                        </a:rPr>
                        <a:t>Captured Information (Attributes)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extLst>
                  <a:ext uri="{0D108BD9-81ED-4DB2-BD59-A6C34878D82A}">
                    <a16:rowId xmlns:a16="http://schemas.microsoft.com/office/drawing/2014/main" val="2855986576"/>
                  </a:ext>
                </a:extLst>
              </a:tr>
              <a:tr h="1004155">
                <a:tc>
                  <a:txBody>
                    <a:bodyPr/>
                    <a:lstStyle/>
                    <a:p>
                      <a:pPr marL="457200" indent="180340"/>
                      <a:r>
                        <a:rPr lang="en-GB" sz="1050" dirty="0">
                          <a:effectLst/>
                        </a:rPr>
                        <a:t>1. Abattoir – Goods-in (Point A)</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CTS Passport Number</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Farms CTS Data including:</a:t>
                      </a:r>
                      <a:endParaRPr lang="en-GB" sz="1100">
                        <a:effectLst/>
                      </a:endParaRPr>
                    </a:p>
                    <a:p>
                      <a:pPr indent="180340"/>
                      <a:r>
                        <a:rPr lang="en-GB" sz="1050">
                          <a:effectLst/>
                        </a:rPr>
                        <a:t>-  Producer code</a:t>
                      </a:r>
                      <a:endParaRPr lang="en-GB" sz="1100">
                        <a:effectLst/>
                      </a:endParaRPr>
                    </a:p>
                    <a:p>
                      <a:pPr indent="180340"/>
                      <a:r>
                        <a:rPr lang="en-GB" sz="1050">
                          <a:effectLst/>
                        </a:rPr>
                        <a:t>- Location (Area code)</a:t>
                      </a:r>
                      <a:endParaRPr lang="en-GB" sz="1100">
                        <a:effectLst/>
                      </a:endParaRPr>
                    </a:p>
                    <a:p>
                      <a:pPr indent="180340"/>
                      <a:r>
                        <a:rPr lang="en-GB" sz="1050">
                          <a:effectLst/>
                        </a:rPr>
                        <a:t>- Breed</a:t>
                      </a:r>
                      <a:endParaRPr lang="en-GB" sz="1100">
                        <a:effectLst/>
                      </a:endParaRPr>
                    </a:p>
                    <a:p>
                      <a:pPr indent="180340"/>
                      <a:r>
                        <a:rPr lang="en-GB" sz="1050">
                          <a:effectLst/>
                        </a:rPr>
                        <a:t>- Date of birth</a:t>
                      </a:r>
                      <a:endParaRPr lang="en-GB" sz="1100">
                        <a:effectLst/>
                      </a:endParaRPr>
                    </a:p>
                    <a:p>
                      <a:pPr indent="180340"/>
                      <a:r>
                        <a:rPr lang="en-GB" sz="1050">
                          <a:effectLst/>
                        </a:rPr>
                        <a:t>- Age</a:t>
                      </a:r>
                      <a:endParaRPr lang="en-GB" sz="1100">
                        <a:effectLst/>
                      </a:endParaRPr>
                    </a:p>
                    <a:p>
                      <a:pPr indent="180340"/>
                      <a:r>
                        <a:rPr lang="en-GB" sz="1050">
                          <a:effectLst/>
                        </a:rPr>
                        <a:t>- Origin</a:t>
                      </a:r>
                      <a:endParaRPr lang="en-GB" sz="1100">
                        <a:effectLst/>
                      </a:endParaRPr>
                    </a:p>
                    <a:p>
                      <a:pPr indent="180340"/>
                      <a:r>
                        <a:rPr lang="en-GB" sz="1050">
                          <a:effectLst/>
                        </a:rPr>
                        <a:t>- Number of movements</a:t>
                      </a:r>
                      <a:endParaRPr lang="en-GB" sz="1100">
                        <a:effectLst/>
                      </a:endParaRPr>
                    </a:p>
                    <a:p>
                      <a:pPr indent="180340"/>
                      <a:r>
                        <a:rPr lang="en-GB" sz="1050">
                          <a:effectLst/>
                        </a:rPr>
                        <a:t>- CO</a:t>
                      </a:r>
                      <a:r>
                        <a:rPr lang="en-GB" sz="1050" baseline="-25000">
                          <a:effectLst/>
                        </a:rPr>
                        <a:t>2</a:t>
                      </a:r>
                      <a:r>
                        <a:rPr lang="en-GB" sz="1050">
                          <a:effectLst/>
                        </a:rPr>
                        <a:t> emissions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extLst>
                  <a:ext uri="{0D108BD9-81ED-4DB2-BD59-A6C34878D82A}">
                    <a16:rowId xmlns:a16="http://schemas.microsoft.com/office/drawing/2014/main" val="2878176353"/>
                  </a:ext>
                </a:extLst>
              </a:tr>
              <a:tr h="669437">
                <a:tc>
                  <a:txBody>
                    <a:bodyPr/>
                    <a:lstStyle/>
                    <a:p>
                      <a:pPr marL="457200" indent="180340"/>
                      <a:r>
                        <a:rPr lang="en-GB" sz="1050">
                          <a:effectLst/>
                        </a:rPr>
                        <a:t>2. Abattoir – Goods-out (Point B)</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CTS Passport Number</a:t>
                      </a:r>
                      <a:endParaRPr lang="en-GB" sz="1100">
                        <a:effectLst/>
                      </a:endParaRPr>
                    </a:p>
                    <a:p>
                      <a:pPr indent="180340"/>
                      <a:r>
                        <a:rPr lang="en-GB" sz="1050">
                          <a:effectLst/>
                        </a:rPr>
                        <a:t>Slaughter Tag number</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 Kill date</a:t>
                      </a:r>
                      <a:endParaRPr lang="en-GB" sz="1100">
                        <a:effectLst/>
                      </a:endParaRPr>
                    </a:p>
                    <a:p>
                      <a:pPr indent="180340"/>
                      <a:r>
                        <a:rPr lang="en-GB" sz="1050">
                          <a:effectLst/>
                        </a:rPr>
                        <a:t>- Kill number</a:t>
                      </a:r>
                      <a:endParaRPr lang="en-GB" sz="1100">
                        <a:effectLst/>
                      </a:endParaRPr>
                    </a:p>
                    <a:p>
                      <a:pPr indent="180340"/>
                      <a:r>
                        <a:rPr lang="en-GB" sz="1050">
                          <a:effectLst/>
                        </a:rPr>
                        <a:t>- Net weight</a:t>
                      </a:r>
                      <a:endParaRPr lang="en-GB" sz="1100">
                        <a:effectLst/>
                      </a:endParaRPr>
                    </a:p>
                    <a:p>
                      <a:pPr indent="180340"/>
                      <a:r>
                        <a:rPr lang="en-GB" sz="1050">
                          <a:effectLst/>
                        </a:rPr>
                        <a:t>- Grade</a:t>
                      </a:r>
                      <a:endParaRPr lang="en-GB" sz="1100">
                        <a:effectLst/>
                      </a:endParaRPr>
                    </a:p>
                    <a:p>
                      <a:pPr indent="180340"/>
                      <a:r>
                        <a:rPr lang="en-GB" sz="1050">
                          <a:effectLst/>
                        </a:rPr>
                        <a:t>- Transport ID (CO</a:t>
                      </a:r>
                      <a:r>
                        <a:rPr lang="en-GB" sz="1050" baseline="-25000">
                          <a:effectLst/>
                        </a:rPr>
                        <a:t>2</a:t>
                      </a:r>
                      <a:r>
                        <a:rPr lang="en-GB" sz="1050">
                          <a:effectLst/>
                        </a:rPr>
                        <a:t> emissions)</a:t>
                      </a:r>
                      <a:endParaRPr lang="en-GB" sz="1100">
                        <a:effectLst/>
                      </a:endParaRPr>
                    </a:p>
                    <a:p>
                      <a:pPr indent="180340"/>
                      <a:r>
                        <a:rPr lang="en-GB" sz="1050">
                          <a:effectLst/>
                        </a:rPr>
                        <a:t>-Energy use in process (CO</a:t>
                      </a:r>
                      <a:r>
                        <a:rPr lang="en-GB" sz="1050" baseline="-25000">
                          <a:effectLst/>
                        </a:rPr>
                        <a:t>2</a:t>
                      </a:r>
                      <a:r>
                        <a:rPr lang="en-GB" sz="1050">
                          <a:effectLst/>
                        </a:rPr>
                        <a:t> emissions)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extLst>
                  <a:ext uri="{0D108BD9-81ED-4DB2-BD59-A6C34878D82A}">
                    <a16:rowId xmlns:a16="http://schemas.microsoft.com/office/drawing/2014/main" val="1437992586"/>
                  </a:ext>
                </a:extLst>
              </a:tr>
              <a:tr h="781009">
                <a:tc>
                  <a:txBody>
                    <a:bodyPr/>
                    <a:lstStyle/>
                    <a:p>
                      <a:pPr marL="457200" indent="180340"/>
                      <a:r>
                        <a:rPr lang="en-GB" sz="1050">
                          <a:effectLst/>
                        </a:rPr>
                        <a:t>3. Tannery – Goods-in (Point C)</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CTS Passport Number</a:t>
                      </a:r>
                      <a:endParaRPr lang="en-GB" sz="1100">
                        <a:effectLst/>
                      </a:endParaRPr>
                    </a:p>
                    <a:p>
                      <a:pPr indent="180340"/>
                      <a:r>
                        <a:rPr lang="en-GB" sz="1050">
                          <a:effectLst/>
                        </a:rPr>
                        <a:t>Slaughter Tag number</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 Date</a:t>
                      </a:r>
                      <a:endParaRPr lang="en-GB" sz="1100">
                        <a:effectLst/>
                      </a:endParaRPr>
                    </a:p>
                    <a:p>
                      <a:pPr indent="180340"/>
                      <a:r>
                        <a:rPr lang="en-GB" sz="1050">
                          <a:effectLst/>
                        </a:rPr>
                        <a:t>- Pack Number Market</a:t>
                      </a:r>
                      <a:endParaRPr lang="en-GB" sz="1100">
                        <a:effectLst/>
                      </a:endParaRPr>
                    </a:p>
                    <a:p>
                      <a:pPr indent="180340"/>
                      <a:r>
                        <a:rPr lang="en-GB" sz="1050">
                          <a:effectLst/>
                        </a:rPr>
                        <a:t>- Weight Range</a:t>
                      </a:r>
                      <a:endParaRPr lang="en-GB" sz="1100">
                        <a:effectLst/>
                      </a:endParaRPr>
                    </a:p>
                    <a:p>
                      <a:pPr indent="180340"/>
                      <a:r>
                        <a:rPr lang="en-GB" sz="1050">
                          <a:effectLst/>
                        </a:rPr>
                        <a:t>- Type</a:t>
                      </a:r>
                      <a:endParaRPr lang="en-GB" sz="1100">
                        <a:effectLst/>
                      </a:endParaRPr>
                    </a:p>
                    <a:p>
                      <a:pPr indent="180340"/>
                      <a:r>
                        <a:rPr lang="en-GB" sz="1050">
                          <a:effectLst/>
                        </a:rPr>
                        <a:t>- Origin</a:t>
                      </a:r>
                      <a:endParaRPr lang="en-GB" sz="1100">
                        <a:effectLst/>
                      </a:endParaRPr>
                    </a:p>
                    <a:p>
                      <a:pPr indent="180340"/>
                      <a:r>
                        <a:rPr lang="en-GB" sz="1050">
                          <a:effectLst/>
                        </a:rPr>
                        <a:t>- Preservation Method (Iced, salted, etc.)</a:t>
                      </a:r>
                      <a:endParaRPr lang="en-GB" sz="1100">
                        <a:effectLst/>
                      </a:endParaRPr>
                    </a:p>
                    <a:p>
                      <a:pPr indent="180340"/>
                      <a:r>
                        <a:rPr lang="en-GB" sz="1050">
                          <a:effectLst/>
                        </a:rPr>
                        <a:t>- Contracting tanning (Yes/No)</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extLst>
                  <a:ext uri="{0D108BD9-81ED-4DB2-BD59-A6C34878D82A}">
                    <a16:rowId xmlns:a16="http://schemas.microsoft.com/office/drawing/2014/main" val="3018106984"/>
                  </a:ext>
                </a:extLst>
              </a:tr>
              <a:tr h="892582">
                <a:tc>
                  <a:txBody>
                    <a:bodyPr/>
                    <a:lstStyle/>
                    <a:p>
                      <a:pPr marL="457200" indent="180340"/>
                      <a:r>
                        <a:rPr lang="en-GB" sz="1050">
                          <a:effectLst/>
                        </a:rPr>
                        <a:t>4. Tannery – Liming, Fleshing, splitting, and tanning processes (Point E, F, G &amp; H)</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Tannery Ear Tag number</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 Date</a:t>
                      </a:r>
                      <a:endParaRPr lang="en-GB" sz="1100">
                        <a:effectLst/>
                      </a:endParaRPr>
                    </a:p>
                    <a:p>
                      <a:pPr indent="180340"/>
                      <a:r>
                        <a:rPr lang="en-GB" sz="1050">
                          <a:effectLst/>
                        </a:rPr>
                        <a:t>- Pack Number Market</a:t>
                      </a:r>
                      <a:endParaRPr lang="en-GB" sz="1100">
                        <a:effectLst/>
                      </a:endParaRPr>
                    </a:p>
                    <a:p>
                      <a:pPr indent="180340"/>
                      <a:r>
                        <a:rPr lang="en-GB" sz="1050">
                          <a:effectLst/>
                        </a:rPr>
                        <a:t>- Weight Range</a:t>
                      </a:r>
                      <a:endParaRPr lang="en-GB" sz="1100">
                        <a:effectLst/>
                      </a:endParaRPr>
                    </a:p>
                    <a:p>
                      <a:pPr indent="180340"/>
                      <a:r>
                        <a:rPr lang="en-GB" sz="1050">
                          <a:effectLst/>
                        </a:rPr>
                        <a:t>- Type</a:t>
                      </a:r>
                      <a:endParaRPr lang="en-GB" sz="1100">
                        <a:effectLst/>
                      </a:endParaRPr>
                    </a:p>
                    <a:p>
                      <a:pPr indent="180340"/>
                      <a:r>
                        <a:rPr lang="en-GB" sz="1050">
                          <a:effectLst/>
                        </a:rPr>
                        <a:t>- Origin</a:t>
                      </a:r>
                      <a:endParaRPr lang="en-GB" sz="1100">
                        <a:effectLst/>
                      </a:endParaRPr>
                    </a:p>
                    <a:p>
                      <a:pPr indent="180340"/>
                      <a:r>
                        <a:rPr lang="en-GB" sz="1050">
                          <a:effectLst/>
                        </a:rPr>
                        <a:t>- Preservation Method (Iced, salted, etc.)</a:t>
                      </a:r>
                      <a:endParaRPr lang="en-GB" sz="1100">
                        <a:effectLst/>
                      </a:endParaRPr>
                    </a:p>
                    <a:p>
                      <a:pPr indent="180340"/>
                      <a:r>
                        <a:rPr lang="en-GB" sz="1050">
                          <a:effectLst/>
                        </a:rPr>
                        <a:t>- Contracting tanning (Yes/No)</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extLst>
                  <a:ext uri="{0D108BD9-81ED-4DB2-BD59-A6C34878D82A}">
                    <a16:rowId xmlns:a16="http://schemas.microsoft.com/office/drawing/2014/main" val="3934207825"/>
                  </a:ext>
                </a:extLst>
              </a:tr>
              <a:tr h="446291">
                <a:tc>
                  <a:txBody>
                    <a:bodyPr/>
                    <a:lstStyle/>
                    <a:p>
                      <a:pPr marL="457200" indent="180340"/>
                      <a:r>
                        <a:rPr lang="en-GB" sz="1050">
                          <a:effectLst/>
                        </a:rPr>
                        <a:t>5. Tannery – Samming and measure (Point I)</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Laser Engraving with the ear tag number</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dirty="0">
                          <a:effectLst/>
                        </a:rPr>
                        <a:t>- Size (Square meter)</a:t>
                      </a:r>
                      <a:endParaRPr lang="en-GB" sz="1100" dirty="0">
                        <a:effectLst/>
                      </a:endParaRPr>
                    </a:p>
                    <a:p>
                      <a:pPr indent="180340"/>
                      <a:r>
                        <a:rPr lang="en-GB" sz="1050" dirty="0">
                          <a:effectLst/>
                        </a:rPr>
                        <a:t>- Grade</a:t>
                      </a:r>
                      <a:endParaRPr lang="en-GB" sz="1100" dirty="0">
                        <a:effectLst/>
                      </a:endParaRPr>
                    </a:p>
                    <a:p>
                      <a:pPr indent="180340"/>
                      <a:r>
                        <a:rPr lang="en-GB" sz="1050" dirty="0">
                          <a:effectLst/>
                        </a:rPr>
                        <a:t>- Weight</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extLst>
                  <a:ext uri="{0D108BD9-81ED-4DB2-BD59-A6C34878D82A}">
                    <a16:rowId xmlns:a16="http://schemas.microsoft.com/office/drawing/2014/main" val="3989528189"/>
                  </a:ext>
                </a:extLst>
              </a:tr>
              <a:tr h="334718">
                <a:tc>
                  <a:txBody>
                    <a:bodyPr/>
                    <a:lstStyle/>
                    <a:p>
                      <a:pPr marL="457200" indent="180340"/>
                      <a:r>
                        <a:rPr lang="en-GB" sz="1050">
                          <a:effectLst/>
                        </a:rPr>
                        <a:t>6. Tannery – Goods-out (Point D)</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a:effectLst/>
                        </a:rPr>
                        <a:t>Laser engraved ID</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tc>
                  <a:txBody>
                    <a:bodyPr/>
                    <a:lstStyle/>
                    <a:p>
                      <a:pPr indent="180340"/>
                      <a:r>
                        <a:rPr lang="en-GB" sz="1050" dirty="0">
                          <a:effectLst/>
                        </a:rPr>
                        <a:t>- Transport ID (CO</a:t>
                      </a:r>
                      <a:r>
                        <a:rPr lang="en-GB" sz="1050" baseline="-25000" dirty="0">
                          <a:effectLst/>
                        </a:rPr>
                        <a:t>2</a:t>
                      </a:r>
                      <a:r>
                        <a:rPr lang="en-GB" sz="1050" dirty="0">
                          <a:effectLst/>
                        </a:rPr>
                        <a:t> emissions)</a:t>
                      </a:r>
                      <a:endParaRPr lang="en-GB" sz="1100" dirty="0">
                        <a:effectLst/>
                      </a:endParaRPr>
                    </a:p>
                    <a:p>
                      <a:pPr indent="180340"/>
                      <a:r>
                        <a:rPr lang="en-GB" sz="1050" dirty="0">
                          <a:effectLst/>
                        </a:rPr>
                        <a:t>- Customer ID</a:t>
                      </a:r>
                      <a:endParaRPr lang="en-GB" sz="1100" dirty="0">
                        <a:effectLst/>
                      </a:endParaRPr>
                    </a:p>
                    <a:p>
                      <a:pPr indent="180340"/>
                      <a:r>
                        <a:rPr lang="en-GB" sz="1050" dirty="0">
                          <a:effectLst/>
                        </a:rPr>
                        <a:t>- Energy use in processes (CO</a:t>
                      </a:r>
                      <a:r>
                        <a:rPr lang="en-GB" sz="1050" baseline="-25000" dirty="0">
                          <a:effectLst/>
                        </a:rPr>
                        <a:t>2</a:t>
                      </a:r>
                      <a:r>
                        <a:rPr lang="en-GB" sz="1050" dirty="0">
                          <a:effectLst/>
                        </a:rPr>
                        <a:t> emissions)</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643" marR="45643" marT="0" marB="0"/>
                </a:tc>
                <a:extLst>
                  <a:ext uri="{0D108BD9-81ED-4DB2-BD59-A6C34878D82A}">
                    <a16:rowId xmlns:a16="http://schemas.microsoft.com/office/drawing/2014/main" val="61063115"/>
                  </a:ext>
                </a:extLst>
              </a:tr>
            </a:tbl>
          </a:graphicData>
        </a:graphic>
      </p:graphicFrame>
      <p:sp>
        <p:nvSpPr>
          <p:cNvPr id="7" name="TextBox 6">
            <a:extLst>
              <a:ext uri="{FF2B5EF4-FFF2-40B4-BE49-F238E27FC236}">
                <a16:creationId xmlns:a16="http://schemas.microsoft.com/office/drawing/2014/main" id="{D6F0CC68-1585-C5AE-8E02-28A899461534}"/>
              </a:ext>
            </a:extLst>
          </p:cNvPr>
          <p:cNvSpPr txBox="1"/>
          <p:nvPr/>
        </p:nvSpPr>
        <p:spPr>
          <a:xfrm>
            <a:off x="9854853" y="6591547"/>
            <a:ext cx="2160363" cy="276999"/>
          </a:xfrm>
          <a:prstGeom prst="rect">
            <a:avLst/>
          </a:prstGeom>
          <a:noFill/>
        </p:spPr>
        <p:txBody>
          <a:bodyPr wrap="square" rtlCol="0">
            <a:spAutoFit/>
          </a:bodyPr>
          <a:lstStyle/>
          <a:p>
            <a:r>
              <a:rPr lang="en-US" sz="1200" dirty="0">
                <a:latin typeface="Times" pitchFamily="2" charset="0"/>
              </a:rPr>
              <a:t>Ahmed and </a:t>
            </a:r>
            <a:r>
              <a:rPr lang="en-US" sz="1200" dirty="0" err="1">
                <a:latin typeface="Times" pitchFamily="2" charset="0"/>
              </a:rPr>
              <a:t>MacCarthy</a:t>
            </a:r>
            <a:r>
              <a:rPr lang="en-US" sz="1200" dirty="0">
                <a:latin typeface="Times" pitchFamily="2" charset="0"/>
              </a:rPr>
              <a:t> (2023)</a:t>
            </a:r>
          </a:p>
        </p:txBody>
      </p:sp>
    </p:spTree>
    <p:extLst>
      <p:ext uri="{BB962C8B-B14F-4D97-AF65-F5344CB8AC3E}">
        <p14:creationId xmlns:p14="http://schemas.microsoft.com/office/powerpoint/2010/main" val="408572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CCB8-8F10-D990-70AA-C1FE5E8E6CE7}"/>
              </a:ext>
            </a:extLst>
          </p:cNvPr>
          <p:cNvSpPr>
            <a:spLocks noGrp="1"/>
          </p:cNvSpPr>
          <p:nvPr>
            <p:ph type="title"/>
          </p:nvPr>
        </p:nvSpPr>
        <p:spPr/>
        <p:txBody>
          <a:bodyPr/>
          <a:lstStyle/>
          <a:p>
            <a:r>
              <a:rPr lang="en-GB" dirty="0"/>
              <a:t>Global</a:t>
            </a:r>
            <a:r>
              <a:rPr lang="en-GB" sz="2400" dirty="0"/>
              <a:t> Automotive Leather Supply – Pilot Project</a:t>
            </a:r>
            <a:endParaRPr lang="en-US" dirty="0"/>
          </a:p>
        </p:txBody>
      </p:sp>
      <p:grpSp>
        <p:nvGrpSpPr>
          <p:cNvPr id="5" name="Group 4">
            <a:extLst>
              <a:ext uri="{FF2B5EF4-FFF2-40B4-BE49-F238E27FC236}">
                <a16:creationId xmlns:a16="http://schemas.microsoft.com/office/drawing/2014/main" id="{35494EAF-7B19-677C-F627-E7B85F410D93}"/>
              </a:ext>
            </a:extLst>
          </p:cNvPr>
          <p:cNvGrpSpPr/>
          <p:nvPr/>
        </p:nvGrpSpPr>
        <p:grpSpPr>
          <a:xfrm>
            <a:off x="1024128" y="1113902"/>
            <a:ext cx="8821094" cy="5030866"/>
            <a:chOff x="1024128" y="1113902"/>
            <a:chExt cx="8821094" cy="5030866"/>
          </a:xfrm>
        </p:grpSpPr>
        <p:pic>
          <p:nvPicPr>
            <p:cNvPr id="3" name="Picture 2" descr="Graphical user interface, application&#10;&#10;Description automatically generated">
              <a:extLst>
                <a:ext uri="{FF2B5EF4-FFF2-40B4-BE49-F238E27FC236}">
                  <a16:creationId xmlns:a16="http://schemas.microsoft.com/office/drawing/2014/main" id="{5A82A1B4-A728-432C-A9F9-870B741E3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4128" y="1113902"/>
              <a:ext cx="8821094" cy="5030866"/>
            </a:xfrm>
            <a:prstGeom prst="rect">
              <a:avLst/>
            </a:prstGeom>
            <a:effectLst>
              <a:outerShdw blurRad="50800" dist="38100" dir="8100000" algn="tr" rotWithShape="0">
                <a:prstClr val="black">
                  <a:alpha val="40000"/>
                </a:prstClr>
              </a:outerShdw>
            </a:effectLst>
          </p:spPr>
        </p:pic>
        <p:sp>
          <p:nvSpPr>
            <p:cNvPr id="4" name="Rectangle 3">
              <a:extLst>
                <a:ext uri="{FF2B5EF4-FFF2-40B4-BE49-F238E27FC236}">
                  <a16:creationId xmlns:a16="http://schemas.microsoft.com/office/drawing/2014/main" id="{879B8796-BD9B-88C4-17DF-434923CED6ED}"/>
                </a:ext>
              </a:extLst>
            </p:cNvPr>
            <p:cNvSpPr/>
            <p:nvPr/>
          </p:nvSpPr>
          <p:spPr>
            <a:xfrm>
              <a:off x="2619311" y="2922270"/>
              <a:ext cx="1330897" cy="3222498"/>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r>
                <a:rPr lang="en-GB" dirty="0">
                  <a:effectLst/>
                  <a:latin typeface="Times"/>
                  <a:ea typeface="Times New Roman" panose="02020603050405020304" pitchFamily="18" charset="0"/>
                  <a:cs typeface="Times"/>
                </a:rPr>
                <a:t>Abattoirs and Tannery Names</a:t>
              </a:r>
              <a:endParaRPr lang="en-GB" sz="3600" dirty="0">
                <a:effectLst/>
                <a:latin typeface="Times New Roman" panose="02020603050405020304" pitchFamily="18" charset="0"/>
                <a:ea typeface="Times New Roman" panose="02020603050405020304" pitchFamily="18" charset="0"/>
              </a:endParaRPr>
            </a:p>
          </p:txBody>
        </p:sp>
      </p:grpSp>
      <p:pic>
        <p:nvPicPr>
          <p:cNvPr id="6" name="Picture 5" descr="Graphical user interface, text, application, email&#10;&#10;Description automatically generated">
            <a:extLst>
              <a:ext uri="{FF2B5EF4-FFF2-40B4-BE49-F238E27FC236}">
                <a16:creationId xmlns:a16="http://schemas.microsoft.com/office/drawing/2014/main" id="{8A0BCABF-5B0B-4FA0-9C1A-62DBB7DB13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52" t="13151" r="6886" b="1682"/>
          <a:stretch/>
        </p:blipFill>
        <p:spPr>
          <a:xfrm>
            <a:off x="1024127" y="1140833"/>
            <a:ext cx="10762971" cy="5186815"/>
          </a:xfrm>
          <a:prstGeom prst="rect">
            <a:avLst/>
          </a:prstGeom>
        </p:spPr>
      </p:pic>
      <p:grpSp>
        <p:nvGrpSpPr>
          <p:cNvPr id="10" name="Group 9">
            <a:extLst>
              <a:ext uri="{FF2B5EF4-FFF2-40B4-BE49-F238E27FC236}">
                <a16:creationId xmlns:a16="http://schemas.microsoft.com/office/drawing/2014/main" id="{0EB13131-04E6-1D7A-3788-9455AF9884B7}"/>
              </a:ext>
            </a:extLst>
          </p:cNvPr>
          <p:cNvGrpSpPr/>
          <p:nvPr/>
        </p:nvGrpSpPr>
        <p:grpSpPr>
          <a:xfrm>
            <a:off x="1024126" y="1113901"/>
            <a:ext cx="10762970" cy="5526021"/>
            <a:chOff x="1024126" y="1113901"/>
            <a:chExt cx="10762970" cy="5526021"/>
          </a:xfrm>
        </p:grpSpPr>
        <p:pic>
          <p:nvPicPr>
            <p:cNvPr id="7" name="Picture 6" descr="Graphical user interface, application&#10;&#10;Description automatically generated">
              <a:extLst>
                <a:ext uri="{FF2B5EF4-FFF2-40B4-BE49-F238E27FC236}">
                  <a16:creationId xmlns:a16="http://schemas.microsoft.com/office/drawing/2014/main" id="{1426562D-D761-4140-B4D6-4F479C2D00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132"/>
            <a:stretch/>
          </p:blipFill>
          <p:spPr bwMode="auto">
            <a:xfrm>
              <a:off x="1024126" y="1113901"/>
              <a:ext cx="10762970" cy="5526021"/>
            </a:xfrm>
            <a:prstGeom prst="rect">
              <a:avLst/>
            </a:prstGeom>
            <a:ln>
              <a:no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sp>
          <p:nvSpPr>
            <p:cNvPr id="8" name="Text Box 1073">
              <a:extLst>
                <a:ext uri="{FF2B5EF4-FFF2-40B4-BE49-F238E27FC236}">
                  <a16:creationId xmlns:a16="http://schemas.microsoft.com/office/drawing/2014/main" id="{00E2D4CB-E6F9-3D78-5382-1FFA4AFD4C2D}"/>
                </a:ext>
              </a:extLst>
            </p:cNvPr>
            <p:cNvSpPr txBox="1"/>
            <p:nvPr/>
          </p:nvSpPr>
          <p:spPr>
            <a:xfrm>
              <a:off x="10166295" y="2434501"/>
              <a:ext cx="1163285" cy="187525"/>
            </a:xfrm>
            <a:prstGeom prst="rect">
              <a:avLst/>
            </a:prstGeom>
            <a:solidFill>
              <a:schemeClr val="lt1"/>
            </a:solidFill>
            <a:ln w="6350">
              <a:noFill/>
            </a:ln>
          </p:spPr>
          <p:txBody>
            <a:bodyPr rot="0" spcFirstLastPara="0" vert="horz" wrap="square" lIns="36000" tIns="0" rIns="0" bIns="0" numCol="1" spcCol="0" rtlCol="0" fromWordArt="0" anchor="t" anchorCtr="0" forceAA="0" compatLnSpc="1">
              <a:prstTxWarp prst="textNoShape">
                <a:avLst/>
              </a:prstTxWarp>
              <a:noAutofit/>
            </a:bodyPr>
            <a:lstStyle/>
            <a:p>
              <a:pPr indent="180340"/>
              <a:r>
                <a:rPr lang="en-GB" sz="700" dirty="0">
                  <a:solidFill>
                    <a:srgbClr val="000000"/>
                  </a:solidFill>
                  <a:effectLst/>
                  <a:latin typeface="Times New Roman" panose="02020603050405020304" pitchFamily="18" charset="0"/>
                  <a:ea typeface="Times New Roman" panose="02020603050405020304" pitchFamily="18" charset="0"/>
                </a:rPr>
                <a:t>Leather Tannery</a:t>
              </a:r>
              <a:endParaRPr lang="en-GB" dirty="0">
                <a:effectLst/>
                <a:latin typeface="Times New Roman" panose="02020603050405020304" pitchFamily="18" charset="0"/>
                <a:ea typeface="Times New Roman" panose="02020603050405020304" pitchFamily="18" charset="0"/>
              </a:endParaRPr>
            </a:p>
          </p:txBody>
        </p:sp>
        <p:sp>
          <p:nvSpPr>
            <p:cNvPr id="9" name="Text Box 1074">
              <a:extLst>
                <a:ext uri="{FF2B5EF4-FFF2-40B4-BE49-F238E27FC236}">
                  <a16:creationId xmlns:a16="http://schemas.microsoft.com/office/drawing/2014/main" id="{3498D9E7-A021-C0EA-2D52-C1B0F7385E4D}"/>
                </a:ext>
              </a:extLst>
            </p:cNvPr>
            <p:cNvSpPr txBox="1"/>
            <p:nvPr/>
          </p:nvSpPr>
          <p:spPr>
            <a:xfrm>
              <a:off x="8717843" y="4043962"/>
              <a:ext cx="762487" cy="275790"/>
            </a:xfrm>
            <a:prstGeom prst="rect">
              <a:avLst/>
            </a:prstGeom>
            <a:solidFill>
              <a:schemeClr val="lt1"/>
            </a:solidFill>
            <a:ln w="6350">
              <a:noFill/>
            </a:ln>
          </p:spPr>
          <p:txBody>
            <a:bodyPr rot="0" spcFirstLastPara="0" vert="horz" wrap="square" lIns="36000" tIns="0" rIns="0" bIns="0" numCol="1" spcCol="0" rtlCol="0" fromWordArt="0" anchor="t" anchorCtr="0" forceAA="0" compatLnSpc="1">
              <a:prstTxWarp prst="textNoShape">
                <a:avLst/>
              </a:prstTxWarp>
              <a:noAutofit/>
            </a:bodyPr>
            <a:lstStyle/>
            <a:p>
              <a:pPr indent="180340"/>
              <a:r>
                <a:rPr lang="en-GB" sz="800" dirty="0">
                  <a:solidFill>
                    <a:srgbClr val="000000"/>
                  </a:solidFill>
                  <a:effectLst/>
                  <a:latin typeface="Times New Roman" panose="02020603050405020304" pitchFamily="18" charset="0"/>
                  <a:ea typeface="Times New Roman" panose="02020603050405020304" pitchFamily="18" charset="0"/>
                </a:rPr>
                <a:t>Abattoir</a:t>
              </a:r>
              <a:endParaRPr lang="en-GB" sz="2000" dirty="0">
                <a:effectLst/>
                <a:latin typeface="Times New Roman" panose="02020603050405020304" pitchFamily="18" charset="0"/>
                <a:ea typeface="Times New Roman" panose="02020603050405020304" pitchFamily="18" charset="0"/>
              </a:endParaRPr>
            </a:p>
          </p:txBody>
        </p:sp>
      </p:grpSp>
      <p:pic>
        <p:nvPicPr>
          <p:cNvPr id="11" name="Picture 10" descr="Graphical user interface, application&#10;&#10;Description automatically generated">
            <a:extLst>
              <a:ext uri="{FF2B5EF4-FFF2-40B4-BE49-F238E27FC236}">
                <a16:creationId xmlns:a16="http://schemas.microsoft.com/office/drawing/2014/main" id="{8934ACCC-79C9-49CC-A59A-FC85AD2913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420" y="915311"/>
            <a:ext cx="11268655" cy="594268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7621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1554" y="5120838"/>
            <a:ext cx="993637" cy="1440944"/>
          </a:xfrm>
          <a:prstGeom prst="rect">
            <a:avLst/>
          </a:prstGeom>
        </p:spPr>
      </p:pic>
      <p:pic>
        <p:nvPicPr>
          <p:cNvPr id="6" name="Picture 5"/>
          <p:cNvPicPr>
            <a:picLocks noChangeAspect="1"/>
          </p:cNvPicPr>
          <p:nvPr/>
        </p:nvPicPr>
        <p:blipFill>
          <a:blip r:embed="rId4"/>
          <a:stretch>
            <a:fillRect/>
          </a:stretch>
        </p:blipFill>
        <p:spPr>
          <a:xfrm>
            <a:off x="172141" y="2840016"/>
            <a:ext cx="2190750" cy="1602773"/>
          </a:xfrm>
          <a:prstGeom prst="rect">
            <a:avLst/>
          </a:prstGeom>
        </p:spPr>
      </p:pic>
      <p:sp>
        <p:nvSpPr>
          <p:cNvPr id="7" name="TextBox 6">
            <a:extLst>
              <a:ext uri="{FF2B5EF4-FFF2-40B4-BE49-F238E27FC236}">
                <a16:creationId xmlns:a16="http://schemas.microsoft.com/office/drawing/2014/main" id="{410466F1-C0CF-8C49-99F1-C2E79FF18AF8}"/>
              </a:ext>
            </a:extLst>
          </p:cNvPr>
          <p:cNvSpPr txBox="1"/>
          <p:nvPr/>
        </p:nvSpPr>
        <p:spPr>
          <a:xfrm>
            <a:off x="2478429" y="3030780"/>
            <a:ext cx="2542165" cy="954107"/>
          </a:xfrm>
          <a:prstGeom prst="rect">
            <a:avLst/>
          </a:prstGeom>
          <a:solidFill>
            <a:srgbClr val="FF0000"/>
          </a:solidFill>
          <a:ln>
            <a:solidFill>
              <a:srgbClr val="FF000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Helvetica" panose="020B0604020202020204"/>
                <a:ea typeface="+mn-ea"/>
                <a:cs typeface="+mn-cs"/>
              </a:rPr>
              <a:t>Risks</a:t>
            </a:r>
          </a:p>
          <a:p>
            <a:pPr marL="180975" marR="0" lvl="0" indent="-1809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Helvetica" panose="020B0604020202020204"/>
                <a:ea typeface="+mn-ea"/>
                <a:cs typeface="+mn-cs"/>
              </a:rPr>
              <a:t>Gran Chaco Deforestation</a:t>
            </a:r>
          </a:p>
          <a:p>
            <a:pPr marL="180975" marR="0" lvl="0" indent="-1809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Helvetica" panose="020B0604020202020204"/>
                <a:ea typeface="+mn-ea"/>
                <a:cs typeface="+mn-cs"/>
              </a:rPr>
              <a:t>Animal welfare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chemeClr val="bg1"/>
              </a:solidFill>
              <a:effectLst/>
              <a:uLnTx/>
              <a:uFillTx/>
              <a:latin typeface="Helvetica" panose="020B0604020202020204"/>
              <a:ea typeface="+mn-ea"/>
              <a:cs typeface="+mn-cs"/>
            </a:endParaRPr>
          </a:p>
        </p:txBody>
      </p:sp>
      <p:pic>
        <p:nvPicPr>
          <p:cNvPr id="8" name="Picture 7"/>
          <p:cNvPicPr>
            <a:picLocks noChangeAspect="1"/>
          </p:cNvPicPr>
          <p:nvPr/>
        </p:nvPicPr>
        <p:blipFill>
          <a:blip r:embed="rId5"/>
          <a:stretch>
            <a:fillRect/>
          </a:stretch>
        </p:blipFill>
        <p:spPr>
          <a:xfrm>
            <a:off x="3284138" y="4689602"/>
            <a:ext cx="1158842" cy="862472"/>
          </a:xfrm>
          <a:prstGeom prst="rect">
            <a:avLst/>
          </a:prstGeom>
        </p:spPr>
      </p:pic>
      <p:sp>
        <p:nvSpPr>
          <p:cNvPr id="4" name="Scroll: Vertical 3">
            <a:extLst>
              <a:ext uri="{FF2B5EF4-FFF2-40B4-BE49-F238E27FC236}">
                <a16:creationId xmlns:a16="http://schemas.microsoft.com/office/drawing/2014/main" id="{CC2A97B7-1D2F-4A72-97CF-8017AF988361}"/>
              </a:ext>
            </a:extLst>
          </p:cNvPr>
          <p:cNvSpPr/>
          <p:nvPr/>
        </p:nvSpPr>
        <p:spPr>
          <a:xfrm>
            <a:off x="5514249" y="5377344"/>
            <a:ext cx="713065" cy="624979"/>
          </a:xfrm>
          <a:prstGeom prst="verticalScroll">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Trust Point</a:t>
            </a:r>
          </a:p>
        </p:txBody>
      </p:sp>
      <p:sp>
        <p:nvSpPr>
          <p:cNvPr id="12" name="Scroll: Vertical 11">
            <a:extLst>
              <a:ext uri="{FF2B5EF4-FFF2-40B4-BE49-F238E27FC236}">
                <a16:creationId xmlns:a16="http://schemas.microsoft.com/office/drawing/2014/main" id="{508BE198-9EC3-4BE1-AEC2-98B84EC674BF}"/>
              </a:ext>
            </a:extLst>
          </p:cNvPr>
          <p:cNvSpPr/>
          <p:nvPr/>
        </p:nvSpPr>
        <p:spPr>
          <a:xfrm>
            <a:off x="5514248" y="2627153"/>
            <a:ext cx="713065" cy="624979"/>
          </a:xfrm>
          <a:prstGeom prst="verticalScroll">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Trust Point</a:t>
            </a:r>
          </a:p>
        </p:txBody>
      </p:sp>
      <p:sp>
        <p:nvSpPr>
          <p:cNvPr id="5" name="Rectangle 4">
            <a:extLst>
              <a:ext uri="{FF2B5EF4-FFF2-40B4-BE49-F238E27FC236}">
                <a16:creationId xmlns:a16="http://schemas.microsoft.com/office/drawing/2014/main" id="{364D1C97-771C-4F58-BE10-8BD49354BB85}"/>
              </a:ext>
            </a:extLst>
          </p:cNvPr>
          <p:cNvSpPr/>
          <p:nvPr/>
        </p:nvSpPr>
        <p:spPr>
          <a:xfrm>
            <a:off x="1782661" y="1510991"/>
            <a:ext cx="1153486" cy="30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E9C8106-B40A-4DD8-8D94-14D6CB28ECF7}"/>
              </a:ext>
            </a:extLst>
          </p:cNvPr>
          <p:cNvSpPr/>
          <p:nvPr/>
        </p:nvSpPr>
        <p:spPr>
          <a:xfrm>
            <a:off x="5957360" y="1413543"/>
            <a:ext cx="2049931" cy="30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6FDF3315-7D55-4F49-AF6D-72D4A98663F0}"/>
              </a:ext>
            </a:extLst>
          </p:cNvPr>
          <p:cNvSpPr/>
          <p:nvPr/>
        </p:nvSpPr>
        <p:spPr>
          <a:xfrm>
            <a:off x="8504816" y="1495789"/>
            <a:ext cx="2049931" cy="30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1190357-4678-4D5C-AC32-DA4747967B6E}"/>
              </a:ext>
            </a:extLst>
          </p:cNvPr>
          <p:cNvSpPr txBox="1"/>
          <p:nvPr/>
        </p:nvSpPr>
        <p:spPr>
          <a:xfrm>
            <a:off x="522492" y="932884"/>
            <a:ext cx="9716271" cy="1015663"/>
          </a:xfrm>
          <a:prstGeom prst="rect">
            <a:avLst/>
          </a:prstGeom>
          <a:noFill/>
        </p:spPr>
        <p:txBody>
          <a:bodyPr wrap="square" rtlCol="0">
            <a:spAutoFit/>
          </a:bodyPr>
          <a:lstStyle/>
          <a:p>
            <a:pPr marL="228600" indent="-228600">
              <a:spcBef>
                <a:spcPts val="600"/>
              </a:spcBef>
              <a:buFontTx/>
              <a:buAutoNum type="arabicPeriod"/>
            </a:pPr>
            <a:r>
              <a:rPr lang="en-GB" sz="1100" dirty="0">
                <a:solidFill>
                  <a:srgbClr val="000000"/>
                </a:solidFill>
                <a:latin typeface="Georgia" panose="02040502050405020303" pitchFamily="18" charset="0"/>
              </a:rPr>
              <a:t>Limited / variable regulation and trusted data upstream </a:t>
            </a:r>
            <a:r>
              <a:rPr lang="en-GB" sz="1100" dirty="0" err="1">
                <a:solidFill>
                  <a:srgbClr val="000000"/>
                </a:solidFill>
                <a:latin typeface="Georgia" panose="02040502050405020303" pitchFamily="18" charset="0"/>
              </a:rPr>
              <a:t>eg</a:t>
            </a:r>
            <a:r>
              <a:rPr lang="en-GB" sz="1100" dirty="0">
                <a:solidFill>
                  <a:srgbClr val="000000"/>
                </a:solidFill>
                <a:latin typeface="Georgia" panose="02040502050405020303" pitchFamily="18" charset="0"/>
              </a:rPr>
              <a:t> no cattle passport in South America</a:t>
            </a:r>
          </a:p>
          <a:p>
            <a:pPr marL="228600" indent="-228600">
              <a:spcBef>
                <a:spcPts val="600"/>
              </a:spcBef>
              <a:buFontTx/>
              <a:buAutoNum type="arabicPeriod"/>
            </a:pPr>
            <a:r>
              <a:rPr lang="en-GB" sz="1100" dirty="0">
                <a:solidFill>
                  <a:srgbClr val="000000"/>
                </a:solidFill>
                <a:latin typeface="Georgia" panose="02040502050405020303" pitchFamily="18" charset="0"/>
              </a:rPr>
              <a:t>Could adopt ‘</a:t>
            </a:r>
            <a:r>
              <a:rPr lang="en-GB" sz="1200" b="1" dirty="0">
                <a:solidFill>
                  <a:srgbClr val="000000"/>
                </a:solidFill>
                <a:latin typeface="Georgia" panose="02040502050405020303" pitchFamily="18" charset="0"/>
              </a:rPr>
              <a:t>Trust Points</a:t>
            </a:r>
            <a:r>
              <a:rPr lang="en-GB" sz="1100" dirty="0">
                <a:solidFill>
                  <a:srgbClr val="000000"/>
                </a:solidFill>
                <a:latin typeface="Georgia" panose="02040502050405020303" pitchFamily="18" charset="0"/>
              </a:rPr>
              <a:t>’ from Tannery (</a:t>
            </a:r>
            <a:r>
              <a:rPr lang="en-GB" sz="1100" dirty="0" err="1">
                <a:solidFill>
                  <a:srgbClr val="000000"/>
                </a:solidFill>
                <a:latin typeface="Georgia" panose="02040502050405020303" pitchFamily="18" charset="0"/>
              </a:rPr>
              <a:t>ie</a:t>
            </a:r>
            <a:r>
              <a:rPr lang="en-GB" sz="1100" dirty="0">
                <a:solidFill>
                  <a:srgbClr val="000000"/>
                </a:solidFill>
                <a:latin typeface="Georgia" panose="02040502050405020303" pitchFamily="18" charset="0"/>
              </a:rPr>
              <a:t> aggregators of upstream data).... But relies on Tannery verifying and maintaining upstream provenance</a:t>
            </a:r>
          </a:p>
          <a:p>
            <a:pPr marL="228600" indent="-228600">
              <a:spcBef>
                <a:spcPts val="600"/>
              </a:spcBef>
              <a:buAutoNum type="arabicPeriod"/>
            </a:pPr>
            <a:r>
              <a:rPr lang="en-GB" sz="1100" dirty="0">
                <a:solidFill>
                  <a:srgbClr val="000000"/>
                </a:solidFill>
                <a:latin typeface="Georgia" panose="02040502050405020303" pitchFamily="18" charset="0"/>
              </a:rPr>
              <a:t>Direction of travel towards improved traceability driven by export driven pressure</a:t>
            </a:r>
          </a:p>
          <a:p>
            <a:pPr marL="228600" indent="-228600">
              <a:spcBef>
                <a:spcPts val="600"/>
              </a:spcBef>
              <a:buAutoNum type="arabicPeriod"/>
            </a:pPr>
            <a:r>
              <a:rPr lang="en-GB" sz="1100" dirty="0">
                <a:solidFill>
                  <a:srgbClr val="000000"/>
                </a:solidFill>
                <a:latin typeface="Georgia" panose="02040502050405020303" pitchFamily="18" charset="0"/>
              </a:rPr>
              <a:t>Would require specific technologies and Trust Point focus on key risks </a:t>
            </a:r>
            <a:r>
              <a:rPr lang="en-GB" sz="1100" dirty="0" err="1">
                <a:solidFill>
                  <a:srgbClr val="000000"/>
                </a:solidFill>
                <a:latin typeface="Georgia" panose="02040502050405020303" pitchFamily="18" charset="0"/>
              </a:rPr>
              <a:t>eg</a:t>
            </a:r>
            <a:r>
              <a:rPr lang="en-GB" sz="1100" dirty="0">
                <a:solidFill>
                  <a:srgbClr val="000000"/>
                </a:solidFill>
                <a:latin typeface="Georgia" panose="02040502050405020303" pitchFamily="18" charset="0"/>
              </a:rPr>
              <a:t> Deforestation / Animal Welfare</a:t>
            </a:r>
          </a:p>
        </p:txBody>
      </p:sp>
      <p:sp>
        <p:nvSpPr>
          <p:cNvPr id="16" name="TextBox 15">
            <a:extLst>
              <a:ext uri="{FF2B5EF4-FFF2-40B4-BE49-F238E27FC236}">
                <a16:creationId xmlns:a16="http://schemas.microsoft.com/office/drawing/2014/main" id="{E633BFA4-0FB9-4095-98B1-B056028D5371}"/>
              </a:ext>
            </a:extLst>
          </p:cNvPr>
          <p:cNvSpPr txBox="1"/>
          <p:nvPr/>
        </p:nvSpPr>
        <p:spPr>
          <a:xfrm>
            <a:off x="2318551" y="1893649"/>
            <a:ext cx="1235191" cy="261610"/>
          </a:xfrm>
          <a:prstGeom prst="rect">
            <a:avLst/>
          </a:prstGeom>
          <a:noFill/>
        </p:spPr>
        <p:txBody>
          <a:bodyPr wrap="square" rtlCol="0">
            <a:spAutoFit/>
          </a:bodyPr>
          <a:lstStyle/>
          <a:p>
            <a:pPr>
              <a:spcBef>
                <a:spcPts val="600"/>
              </a:spcBef>
            </a:pPr>
            <a:r>
              <a:rPr lang="en-GB" sz="1100" b="1" dirty="0">
                <a:solidFill>
                  <a:srgbClr val="000000"/>
                </a:solidFill>
                <a:latin typeface="JLR Emeric" panose="02000503040000020004" pitchFamily="2" charset="0"/>
              </a:rPr>
              <a:t>Leather Sources</a:t>
            </a:r>
          </a:p>
        </p:txBody>
      </p:sp>
      <p:sp>
        <p:nvSpPr>
          <p:cNvPr id="17" name="TextBox 16">
            <a:extLst>
              <a:ext uri="{FF2B5EF4-FFF2-40B4-BE49-F238E27FC236}">
                <a16:creationId xmlns:a16="http://schemas.microsoft.com/office/drawing/2014/main" id="{57A0DC77-2E1A-46B4-AC36-9643004B5C14}"/>
              </a:ext>
            </a:extLst>
          </p:cNvPr>
          <p:cNvSpPr txBox="1"/>
          <p:nvPr/>
        </p:nvSpPr>
        <p:spPr>
          <a:xfrm>
            <a:off x="6326034" y="1893649"/>
            <a:ext cx="1941658" cy="261610"/>
          </a:xfrm>
          <a:prstGeom prst="rect">
            <a:avLst/>
          </a:prstGeom>
          <a:noFill/>
        </p:spPr>
        <p:txBody>
          <a:bodyPr wrap="square" rtlCol="0">
            <a:spAutoFit/>
          </a:bodyPr>
          <a:lstStyle/>
          <a:p>
            <a:pPr>
              <a:spcBef>
                <a:spcPts val="600"/>
              </a:spcBef>
            </a:pPr>
            <a:r>
              <a:rPr lang="en-GB" sz="1100" b="1" dirty="0">
                <a:solidFill>
                  <a:srgbClr val="000000"/>
                </a:solidFill>
                <a:latin typeface="JLR Emeric" panose="02000503040000020004" pitchFamily="2" charset="0"/>
              </a:rPr>
              <a:t>Cutting / Sewing / Wrapping</a:t>
            </a:r>
          </a:p>
        </p:txBody>
      </p:sp>
      <p:sp>
        <p:nvSpPr>
          <p:cNvPr id="18" name="TextBox 17">
            <a:extLst>
              <a:ext uri="{FF2B5EF4-FFF2-40B4-BE49-F238E27FC236}">
                <a16:creationId xmlns:a16="http://schemas.microsoft.com/office/drawing/2014/main" id="{B3BCE34B-D618-4236-9258-1FC5C94E0762}"/>
              </a:ext>
            </a:extLst>
          </p:cNvPr>
          <p:cNvSpPr txBox="1"/>
          <p:nvPr/>
        </p:nvSpPr>
        <p:spPr>
          <a:xfrm>
            <a:off x="9588016" y="1666992"/>
            <a:ext cx="1409726" cy="261610"/>
          </a:xfrm>
          <a:prstGeom prst="rect">
            <a:avLst/>
          </a:prstGeom>
          <a:noFill/>
        </p:spPr>
        <p:txBody>
          <a:bodyPr wrap="square" rtlCol="0">
            <a:spAutoFit/>
          </a:bodyPr>
          <a:lstStyle/>
          <a:p>
            <a:pPr>
              <a:spcBef>
                <a:spcPts val="600"/>
              </a:spcBef>
            </a:pPr>
            <a:r>
              <a:rPr lang="en-GB" sz="1100" b="1" dirty="0">
                <a:solidFill>
                  <a:srgbClr val="000000"/>
                </a:solidFill>
                <a:latin typeface="JLR Emeric" panose="02000503040000020004" pitchFamily="2" charset="0"/>
              </a:rPr>
              <a:t>Interior Assemblers</a:t>
            </a:r>
          </a:p>
        </p:txBody>
      </p:sp>
      <p:pic>
        <p:nvPicPr>
          <p:cNvPr id="2" name="Picture 1">
            <a:extLst>
              <a:ext uri="{FF2B5EF4-FFF2-40B4-BE49-F238E27FC236}">
                <a16:creationId xmlns:a16="http://schemas.microsoft.com/office/drawing/2014/main" id="{3A2699B2-BBC0-744C-8E7A-C359E36D40AB}"/>
              </a:ext>
            </a:extLst>
          </p:cNvPr>
          <p:cNvPicPr>
            <a:picLocks noChangeAspect="1"/>
          </p:cNvPicPr>
          <p:nvPr/>
        </p:nvPicPr>
        <p:blipFill rotWithShape="1">
          <a:blip r:embed="rId6"/>
          <a:srcRect t="5410"/>
          <a:stretch/>
        </p:blipFill>
        <p:spPr>
          <a:xfrm>
            <a:off x="1535477" y="1968566"/>
            <a:ext cx="10414969" cy="4593216"/>
          </a:xfrm>
          <a:prstGeom prst="rect">
            <a:avLst/>
          </a:prstGeom>
        </p:spPr>
      </p:pic>
      <p:sp>
        <p:nvSpPr>
          <p:cNvPr id="9" name="Title 8">
            <a:extLst>
              <a:ext uri="{FF2B5EF4-FFF2-40B4-BE49-F238E27FC236}">
                <a16:creationId xmlns:a16="http://schemas.microsoft.com/office/drawing/2014/main" id="{9F0FEC0A-00F0-EB48-DFB3-C75D57B6A856}"/>
              </a:ext>
            </a:extLst>
          </p:cNvPr>
          <p:cNvSpPr>
            <a:spLocks noGrp="1"/>
          </p:cNvSpPr>
          <p:nvPr>
            <p:ph type="title"/>
          </p:nvPr>
        </p:nvSpPr>
        <p:spPr/>
        <p:txBody>
          <a:bodyPr vert="horz" lIns="91440" tIns="45720" rIns="91440" bIns="45720" rtlCol="0" anchor="ctr">
            <a:normAutofit/>
          </a:bodyPr>
          <a:lstStyle/>
          <a:p>
            <a:r>
              <a:rPr lang="en-GB" dirty="0"/>
              <a:t>Global</a:t>
            </a:r>
            <a:r>
              <a:rPr lang="en-GB" sz="2700" dirty="0"/>
              <a:t> Automotive Leather Supply – Argentinian Case</a:t>
            </a:r>
            <a:endParaRPr lang="en-US" sz="2700" dirty="0"/>
          </a:p>
        </p:txBody>
      </p:sp>
    </p:spTree>
    <p:extLst>
      <p:ext uri="{BB962C8B-B14F-4D97-AF65-F5344CB8AC3E}">
        <p14:creationId xmlns:p14="http://schemas.microsoft.com/office/powerpoint/2010/main" val="335153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032948-3C9F-A744-9FAA-34B6ADBCDEB8}"/>
              </a:ext>
            </a:extLst>
          </p:cNvPr>
          <p:cNvPicPr>
            <a:picLocks noChangeAspect="1"/>
          </p:cNvPicPr>
          <p:nvPr/>
        </p:nvPicPr>
        <p:blipFill>
          <a:blip r:embed="rId3"/>
          <a:stretch>
            <a:fillRect/>
          </a:stretch>
        </p:blipFill>
        <p:spPr>
          <a:xfrm>
            <a:off x="459574" y="1296537"/>
            <a:ext cx="8066847" cy="3563467"/>
          </a:xfrm>
          <a:prstGeom prst="rect">
            <a:avLst/>
          </a:prstGeom>
        </p:spPr>
      </p:pic>
      <p:pic>
        <p:nvPicPr>
          <p:cNvPr id="8" name="Picture 7"/>
          <p:cNvPicPr>
            <a:picLocks noChangeAspect="1"/>
          </p:cNvPicPr>
          <p:nvPr/>
        </p:nvPicPr>
        <p:blipFill>
          <a:blip r:embed="rId4"/>
          <a:stretch>
            <a:fillRect/>
          </a:stretch>
        </p:blipFill>
        <p:spPr>
          <a:xfrm>
            <a:off x="3752909" y="4820175"/>
            <a:ext cx="7992183" cy="1973281"/>
          </a:xfrm>
          <a:prstGeom prst="rect">
            <a:avLst/>
          </a:prstGeom>
        </p:spPr>
      </p:pic>
      <p:pic>
        <p:nvPicPr>
          <p:cNvPr id="9" name="Picture 8"/>
          <p:cNvPicPr>
            <a:picLocks noChangeAspect="1"/>
          </p:cNvPicPr>
          <p:nvPr/>
        </p:nvPicPr>
        <p:blipFill>
          <a:blip r:embed="rId5"/>
          <a:stretch>
            <a:fillRect/>
          </a:stretch>
        </p:blipFill>
        <p:spPr>
          <a:xfrm>
            <a:off x="388676" y="2022419"/>
            <a:ext cx="645599" cy="645599"/>
          </a:xfrm>
          <a:prstGeom prst="rect">
            <a:avLst/>
          </a:prstGeom>
        </p:spPr>
      </p:pic>
      <p:pic>
        <p:nvPicPr>
          <p:cNvPr id="10" name="Picture 9"/>
          <p:cNvPicPr>
            <a:picLocks noChangeAspect="1"/>
          </p:cNvPicPr>
          <p:nvPr/>
        </p:nvPicPr>
        <p:blipFill>
          <a:blip r:embed="rId5"/>
          <a:stretch>
            <a:fillRect/>
          </a:stretch>
        </p:blipFill>
        <p:spPr>
          <a:xfrm>
            <a:off x="319452" y="2949389"/>
            <a:ext cx="392023" cy="392023"/>
          </a:xfrm>
          <a:prstGeom prst="rect">
            <a:avLst/>
          </a:prstGeom>
        </p:spPr>
      </p:pic>
      <p:pic>
        <p:nvPicPr>
          <p:cNvPr id="12" name="Picture 11"/>
          <p:cNvPicPr>
            <a:picLocks noChangeAspect="1"/>
          </p:cNvPicPr>
          <p:nvPr/>
        </p:nvPicPr>
        <p:blipFill>
          <a:blip r:embed="rId6"/>
          <a:stretch>
            <a:fillRect/>
          </a:stretch>
        </p:blipFill>
        <p:spPr>
          <a:xfrm>
            <a:off x="8617536" y="1884513"/>
            <a:ext cx="3385219" cy="2333992"/>
          </a:xfrm>
          <a:prstGeom prst="rect">
            <a:avLst/>
          </a:prstGeom>
          <a:ln>
            <a:solidFill>
              <a:schemeClr val="tx1"/>
            </a:solidFill>
          </a:ln>
        </p:spPr>
      </p:pic>
      <p:pic>
        <p:nvPicPr>
          <p:cNvPr id="14" name="Picture 13"/>
          <p:cNvPicPr>
            <a:picLocks noChangeAspect="1"/>
          </p:cNvPicPr>
          <p:nvPr/>
        </p:nvPicPr>
        <p:blipFill>
          <a:blip r:embed="rId7"/>
          <a:stretch>
            <a:fillRect/>
          </a:stretch>
        </p:blipFill>
        <p:spPr>
          <a:xfrm>
            <a:off x="446908" y="5223900"/>
            <a:ext cx="3218673" cy="1018902"/>
          </a:xfrm>
          <a:prstGeom prst="rect">
            <a:avLst/>
          </a:prstGeom>
          <a:ln>
            <a:solidFill>
              <a:schemeClr val="tx1"/>
            </a:solidFill>
          </a:ln>
        </p:spPr>
      </p:pic>
      <p:sp>
        <p:nvSpPr>
          <p:cNvPr id="2" name="Rectangle 1">
            <a:extLst>
              <a:ext uri="{FF2B5EF4-FFF2-40B4-BE49-F238E27FC236}">
                <a16:creationId xmlns:a16="http://schemas.microsoft.com/office/drawing/2014/main" id="{72F8A47D-9977-4C2C-AE2B-048266F22663}"/>
              </a:ext>
            </a:extLst>
          </p:cNvPr>
          <p:cNvSpPr/>
          <p:nvPr/>
        </p:nvSpPr>
        <p:spPr>
          <a:xfrm>
            <a:off x="390659" y="898611"/>
            <a:ext cx="5254580" cy="645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Helvetica" panose="020B0604020202020204"/>
              <a:ea typeface="+mn-ea"/>
              <a:cs typeface="+mn-cs"/>
            </a:endParaRPr>
          </a:p>
        </p:txBody>
      </p:sp>
      <p:sp>
        <p:nvSpPr>
          <p:cNvPr id="13" name="TextBox 12">
            <a:extLst>
              <a:ext uri="{FF2B5EF4-FFF2-40B4-BE49-F238E27FC236}">
                <a16:creationId xmlns:a16="http://schemas.microsoft.com/office/drawing/2014/main" id="{6311F8B8-D22D-4FBC-A123-DD4AB2442753}"/>
              </a:ext>
            </a:extLst>
          </p:cNvPr>
          <p:cNvSpPr txBox="1"/>
          <p:nvPr/>
        </p:nvSpPr>
        <p:spPr>
          <a:xfrm>
            <a:off x="388268" y="966537"/>
            <a:ext cx="7349284" cy="748923"/>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40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Georgia" panose="02040502050405020303" pitchFamily="18" charset="0"/>
              </a:rPr>
              <a:t>1. Tannery level traceability is feasible with some further controls</a:t>
            </a:r>
          </a:p>
          <a:p>
            <a:pPr marL="0" marR="0" lvl="0" indent="0" algn="l" defTabSz="457200" rtl="0" eaLnBrk="1" fontAlgn="auto" latinLnBrk="0" hangingPunct="1">
              <a:lnSpc>
                <a:spcPct val="100000"/>
              </a:lnSpc>
              <a:spcBef>
                <a:spcPts val="40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Georgia" panose="02040502050405020303" pitchFamily="18" charset="0"/>
              </a:rPr>
              <a:t>2. Batch level traceability </a:t>
            </a:r>
            <a:r>
              <a:rPr kumimoji="0" lang="en-GB" sz="1200" b="1" i="0" u="none" strike="noStrike" kern="1200" cap="none" spc="0" normalizeH="0" baseline="0" noProof="0" dirty="0">
                <a:ln>
                  <a:noFill/>
                </a:ln>
                <a:solidFill>
                  <a:srgbClr val="000000"/>
                </a:solidFill>
                <a:effectLst/>
                <a:uLnTx/>
                <a:uFillTx/>
                <a:latin typeface="Georgia" panose="02040502050405020303" pitchFamily="18" charset="0"/>
              </a:rPr>
              <a:t>requires significant control </a:t>
            </a:r>
            <a:r>
              <a:rPr kumimoji="0" lang="en-GB" sz="1200" b="0" i="0" u="none" strike="noStrike" kern="1200" cap="none" spc="0" normalizeH="0" baseline="0" noProof="0" dirty="0">
                <a:ln>
                  <a:noFill/>
                </a:ln>
                <a:solidFill>
                  <a:srgbClr val="000000"/>
                </a:solidFill>
                <a:effectLst/>
                <a:uLnTx/>
                <a:uFillTx/>
                <a:latin typeface="Georgia" panose="02040502050405020303" pitchFamily="18" charset="0"/>
              </a:rPr>
              <a:t>but is feasible and </a:t>
            </a:r>
            <a:r>
              <a:rPr kumimoji="0" lang="en-GB" sz="1200" b="0" i="1" u="none" strike="noStrike" kern="1200" cap="none" spc="0" normalizeH="0" baseline="0" noProof="0" dirty="0">
                <a:ln>
                  <a:noFill/>
                </a:ln>
                <a:solidFill>
                  <a:srgbClr val="000000"/>
                </a:solidFill>
                <a:effectLst/>
                <a:uLnTx/>
                <a:uFillTx/>
                <a:latin typeface="Georgia" panose="02040502050405020303" pitchFamily="18" charset="0"/>
              </a:rPr>
              <a:t>may</a:t>
            </a:r>
            <a:r>
              <a:rPr kumimoji="0" lang="en-GB" sz="1200" b="0" i="0" u="none" strike="noStrike" kern="1200" cap="none" spc="0" normalizeH="0" baseline="0" noProof="0" dirty="0">
                <a:ln>
                  <a:noFill/>
                </a:ln>
                <a:solidFill>
                  <a:srgbClr val="000000"/>
                </a:solidFill>
                <a:effectLst/>
                <a:uLnTx/>
                <a:uFillTx/>
                <a:latin typeface="Georgia" panose="02040502050405020303" pitchFamily="18" charset="0"/>
              </a:rPr>
              <a:t> be beneficial</a:t>
            </a:r>
          </a:p>
          <a:p>
            <a:pPr marL="0" marR="0" lvl="0" indent="0" algn="l" defTabSz="457200" rtl="0" eaLnBrk="1" fontAlgn="auto" latinLnBrk="0" hangingPunct="1">
              <a:lnSpc>
                <a:spcPct val="100000"/>
              </a:lnSpc>
              <a:spcBef>
                <a:spcPts val="40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Georgia" panose="02040502050405020303" pitchFamily="18" charset="0"/>
              </a:rPr>
              <a:t>3.Hide level is </a:t>
            </a:r>
            <a:r>
              <a:rPr kumimoji="0" lang="en-GB" sz="1200" b="1" i="0" u="none" strike="noStrike" kern="1200" cap="none" spc="0" normalizeH="0" baseline="0" noProof="0" dirty="0">
                <a:ln>
                  <a:noFill/>
                </a:ln>
                <a:solidFill>
                  <a:srgbClr val="000000"/>
                </a:solidFill>
                <a:effectLst/>
                <a:uLnTx/>
                <a:uFillTx/>
                <a:latin typeface="Georgia" panose="02040502050405020303" pitchFamily="18" charset="0"/>
              </a:rPr>
              <a:t>infeasible</a:t>
            </a:r>
            <a:r>
              <a:rPr kumimoji="0" lang="en-GB" sz="1200" b="0" i="0" u="none" strike="noStrike" kern="1200" cap="none" spc="0" normalizeH="0" baseline="0" noProof="0" dirty="0">
                <a:ln>
                  <a:noFill/>
                </a:ln>
                <a:solidFill>
                  <a:srgbClr val="000000"/>
                </a:solidFill>
                <a:effectLst/>
                <a:uLnTx/>
                <a:uFillTx/>
                <a:latin typeface="Georgia" panose="02040502050405020303" pitchFamily="18" charset="0"/>
              </a:rPr>
              <a:t>  - technologically and costs</a:t>
            </a:r>
            <a:endParaRPr kumimoji="0" lang="en-GB" sz="12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15" name="TextBox 14">
            <a:extLst>
              <a:ext uri="{FF2B5EF4-FFF2-40B4-BE49-F238E27FC236}">
                <a16:creationId xmlns:a16="http://schemas.microsoft.com/office/drawing/2014/main" id="{01CE0717-A585-4347-8B6C-20483D24008D}"/>
              </a:ext>
            </a:extLst>
          </p:cNvPr>
          <p:cNvSpPr txBox="1"/>
          <p:nvPr/>
        </p:nvSpPr>
        <p:spPr>
          <a:xfrm>
            <a:off x="8688842" y="1398083"/>
            <a:ext cx="3114890"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Mixing of parts downstream significantly increases complexity for piece part tracking </a:t>
            </a:r>
            <a:endParaRPr kumimoji="0" lang="en-GB"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4" name="Oval 3">
            <a:extLst>
              <a:ext uri="{FF2B5EF4-FFF2-40B4-BE49-F238E27FC236}">
                <a16:creationId xmlns:a16="http://schemas.microsoft.com/office/drawing/2014/main" id="{072842BC-7086-41E4-9564-30B9079E61AB}"/>
              </a:ext>
            </a:extLst>
          </p:cNvPr>
          <p:cNvSpPr/>
          <p:nvPr/>
        </p:nvSpPr>
        <p:spPr>
          <a:xfrm>
            <a:off x="105779" y="3760865"/>
            <a:ext cx="427346" cy="392023"/>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Helvetica" panose="020B0604020202020204"/>
                <a:ea typeface="+mn-ea"/>
                <a:cs typeface="+mn-cs"/>
              </a:rPr>
              <a:t>?</a:t>
            </a:r>
          </a:p>
        </p:txBody>
      </p:sp>
      <p:sp>
        <p:nvSpPr>
          <p:cNvPr id="5" name="Arrow: Down 4">
            <a:extLst>
              <a:ext uri="{FF2B5EF4-FFF2-40B4-BE49-F238E27FC236}">
                <a16:creationId xmlns:a16="http://schemas.microsoft.com/office/drawing/2014/main" id="{10398DC2-2DD2-42E7-8C4F-3ACDF0F8D0A1}"/>
              </a:ext>
            </a:extLst>
          </p:cNvPr>
          <p:cNvSpPr/>
          <p:nvPr/>
        </p:nvSpPr>
        <p:spPr>
          <a:xfrm>
            <a:off x="1858161" y="1713261"/>
            <a:ext cx="356533" cy="3755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A508AEFB-6E7F-8BD7-0399-0392EC0E08AC}"/>
              </a:ext>
            </a:extLst>
          </p:cNvPr>
          <p:cNvSpPr>
            <a:spLocks noGrp="1"/>
          </p:cNvSpPr>
          <p:nvPr>
            <p:ph type="title"/>
          </p:nvPr>
        </p:nvSpPr>
        <p:spPr/>
        <p:txBody>
          <a:bodyPr vert="horz" lIns="91440" tIns="45720" rIns="91440" bIns="45720" rtlCol="0" anchor="ctr">
            <a:normAutofit/>
          </a:bodyPr>
          <a:lstStyle/>
          <a:p>
            <a:r>
              <a:rPr lang="en-GB" dirty="0"/>
              <a:t>Three levels of Downstream Traceability – What is feasible?</a:t>
            </a:r>
            <a:endParaRPr lang="en-US" dirty="0"/>
          </a:p>
        </p:txBody>
      </p:sp>
    </p:spTree>
    <p:extLst>
      <p:ext uri="{BB962C8B-B14F-4D97-AF65-F5344CB8AC3E}">
        <p14:creationId xmlns:p14="http://schemas.microsoft.com/office/powerpoint/2010/main" val="68101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lIns="91440" tIns="45720" rIns="91440" bIns="45720" rtlCol="0" anchor="ctr">
            <a:normAutofit/>
          </a:bodyPr>
          <a:lstStyle/>
          <a:p>
            <a:r>
              <a:rPr lang="en-GB" dirty="0"/>
              <a:t>Noted in JLR’s Annual Report – May 2022</a:t>
            </a:r>
          </a:p>
        </p:txBody>
      </p:sp>
      <p:sp>
        <p:nvSpPr>
          <p:cNvPr id="7" name="Rectangle 6"/>
          <p:cNvSpPr/>
          <p:nvPr/>
        </p:nvSpPr>
        <p:spPr>
          <a:xfrm>
            <a:off x="4543124" y="1274447"/>
            <a:ext cx="7074201" cy="5078313"/>
          </a:xfrm>
          <a:prstGeom prst="rect">
            <a:avLst/>
          </a:prstGeom>
          <a:solidFill>
            <a:schemeClr val="accent2">
              <a:lumMod val="40000"/>
              <a:lumOff val="60000"/>
            </a:schemeClr>
          </a:solidFill>
          <a:ln>
            <a:solidFill>
              <a:schemeClr val="accent1"/>
            </a:solidFill>
          </a:ln>
        </p:spPr>
        <p:txBody>
          <a:bodyPr wrap="square">
            <a:spAutoFit/>
          </a:bodyPr>
          <a:lstStyle/>
          <a:p>
            <a:r>
              <a:rPr lang="en-GB" dirty="0"/>
              <a:t>HARNESSING BLOCKCHAIN TO TRACE OUR SUPPLY CHAIN</a:t>
            </a:r>
          </a:p>
          <a:p>
            <a:endParaRPr lang="en-GB" dirty="0"/>
          </a:p>
          <a:p>
            <a:r>
              <a:rPr lang="en-GB" dirty="0"/>
              <a:t>In understanding the provenance of material through our supply chain, we have partnered with </a:t>
            </a:r>
            <a:r>
              <a:rPr lang="en-GB" dirty="0" err="1"/>
              <a:t>blockchain</a:t>
            </a:r>
            <a:r>
              <a:rPr lang="en-GB" dirty="0"/>
              <a:t> technology firm </a:t>
            </a:r>
            <a:r>
              <a:rPr lang="en-GB" dirty="0" err="1"/>
              <a:t>Circulor</a:t>
            </a:r>
            <a:r>
              <a:rPr lang="en-GB" dirty="0"/>
              <a:t>, leading UK leather manufacturer Bridge of Weir Leather Company and the University of Nottingham, to prove the use of traceability technology in the leather supply chain.</a:t>
            </a:r>
          </a:p>
          <a:p>
            <a:r>
              <a:rPr lang="en-GB" dirty="0"/>
              <a:t>A combination of GPS data, biometrics and </a:t>
            </a:r>
            <a:r>
              <a:rPr lang="en-GB" dirty="0" err="1"/>
              <a:t>QR</a:t>
            </a:r>
            <a:r>
              <a:rPr lang="en-GB" dirty="0"/>
              <a:t> codes were used to digitally verify the movement of leather at every step of the process, from farm to our own facilities.</a:t>
            </a:r>
          </a:p>
          <a:p>
            <a:r>
              <a:rPr lang="en-GB" dirty="0"/>
              <a:t>As well as tracking compliance, the secure digital process can</a:t>
            </a:r>
          </a:p>
          <a:p>
            <a:r>
              <a:rPr lang="en-GB" dirty="0"/>
              <a:t>assess the carbon footprint of supplied materials and could be</a:t>
            </a:r>
          </a:p>
          <a:p>
            <a:r>
              <a:rPr lang="en-GB" dirty="0"/>
              <a:t>deployed to trace a range of commodities. </a:t>
            </a:r>
            <a:r>
              <a:rPr lang="en-GB" dirty="0" err="1"/>
              <a:t>Circulor</a:t>
            </a:r>
            <a:r>
              <a:rPr lang="en-GB" dirty="0"/>
              <a:t> is already</a:t>
            </a:r>
          </a:p>
          <a:p>
            <a:r>
              <a:rPr lang="en-GB" dirty="0"/>
              <a:t>using </a:t>
            </a:r>
            <a:r>
              <a:rPr lang="en-GB" dirty="0" err="1"/>
              <a:t>blockchain</a:t>
            </a:r>
            <a:r>
              <a:rPr lang="en-GB" dirty="0"/>
              <a:t> to improve the traceability of minerals used for electric vehicle batteries.</a:t>
            </a:r>
          </a:p>
          <a:p>
            <a:r>
              <a:rPr lang="en-GB" dirty="0"/>
              <a:t>This is a key step in our journey to achieving net zero carbon</a:t>
            </a:r>
          </a:p>
          <a:p>
            <a:r>
              <a:rPr lang="en-GB" dirty="0"/>
              <a:t>across our supply chain, products and operations by 2039,</a:t>
            </a:r>
          </a:p>
          <a:p>
            <a:r>
              <a:rPr lang="en-GB" dirty="0"/>
              <a:t>enabled by leading-edge digital capabilities.</a:t>
            </a:r>
          </a:p>
        </p:txBody>
      </p:sp>
      <p:pic>
        <p:nvPicPr>
          <p:cNvPr id="8" name="Picture 7"/>
          <p:cNvPicPr>
            <a:picLocks noChangeAspect="1"/>
          </p:cNvPicPr>
          <p:nvPr/>
        </p:nvPicPr>
        <p:blipFill>
          <a:blip r:embed="rId2"/>
          <a:stretch>
            <a:fillRect/>
          </a:stretch>
        </p:blipFill>
        <p:spPr>
          <a:xfrm>
            <a:off x="1359143" y="1622326"/>
            <a:ext cx="2526671" cy="3587137"/>
          </a:xfrm>
          <a:prstGeom prst="rect">
            <a:avLst/>
          </a:prstGeom>
        </p:spPr>
      </p:pic>
      <p:sp>
        <p:nvSpPr>
          <p:cNvPr id="9" name="Rectangle 8"/>
          <p:cNvSpPr/>
          <p:nvPr/>
        </p:nvSpPr>
        <p:spPr>
          <a:xfrm>
            <a:off x="1359143" y="1661568"/>
            <a:ext cx="2336557" cy="646331"/>
          </a:xfrm>
          <a:prstGeom prst="rect">
            <a:avLst/>
          </a:prstGeom>
        </p:spPr>
        <p:txBody>
          <a:bodyPr wrap="square">
            <a:spAutoFit/>
          </a:bodyPr>
          <a:lstStyle/>
          <a:p>
            <a:r>
              <a:rPr lang="en-GB" sz="1200" dirty="0"/>
              <a:t>JAGUAR LAND ROVER AUTOMOTIVE PLC</a:t>
            </a:r>
          </a:p>
          <a:p>
            <a:r>
              <a:rPr lang="en-GB" sz="1200" dirty="0"/>
              <a:t>ANNUAL REPORT 2021/22</a:t>
            </a:r>
          </a:p>
        </p:txBody>
      </p:sp>
      <p:sp>
        <p:nvSpPr>
          <p:cNvPr id="10" name="TextBox 9"/>
          <p:cNvSpPr txBox="1"/>
          <p:nvPr/>
        </p:nvSpPr>
        <p:spPr>
          <a:xfrm>
            <a:off x="9156700" y="3415894"/>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88054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0BA09-DC5F-A21C-8E86-C4F489108B41}"/>
              </a:ext>
            </a:extLst>
          </p:cNvPr>
          <p:cNvSpPr>
            <a:spLocks noGrp="1"/>
          </p:cNvSpPr>
          <p:nvPr>
            <p:ph type="title"/>
          </p:nvPr>
        </p:nvSpPr>
        <p:spPr/>
        <p:txBody>
          <a:bodyPr/>
          <a:lstStyle/>
          <a:p>
            <a:r>
              <a:rPr lang="en-US" dirty="0"/>
              <a:t>Factors influencing the scope of traceability</a:t>
            </a:r>
          </a:p>
        </p:txBody>
      </p:sp>
      <p:graphicFrame>
        <p:nvGraphicFramePr>
          <p:cNvPr id="3" name="Diagram 2">
            <a:extLst>
              <a:ext uri="{FF2B5EF4-FFF2-40B4-BE49-F238E27FC236}">
                <a16:creationId xmlns:a16="http://schemas.microsoft.com/office/drawing/2014/main" id="{5680D2F7-DBA7-EDAF-35A1-3EB747F77C1B}"/>
              </a:ext>
            </a:extLst>
          </p:cNvPr>
          <p:cNvGraphicFramePr/>
          <p:nvPr>
            <p:extLst>
              <p:ext uri="{D42A27DB-BD31-4B8C-83A1-F6EECF244321}">
                <p14:modId xmlns:p14="http://schemas.microsoft.com/office/powerpoint/2010/main" val="244073634"/>
              </p:ext>
            </p:extLst>
          </p:nvPr>
        </p:nvGraphicFramePr>
        <p:xfrm>
          <a:off x="749808" y="1463040"/>
          <a:ext cx="9582912" cy="4590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3C6DF8AD-03F3-48DA-6FDE-F359A07B52F8}"/>
              </a:ext>
            </a:extLst>
          </p:cNvPr>
          <p:cNvSpPr txBox="1"/>
          <p:nvPr/>
        </p:nvSpPr>
        <p:spPr>
          <a:xfrm>
            <a:off x="9256596" y="6519446"/>
            <a:ext cx="2933816" cy="338554"/>
          </a:xfrm>
          <a:prstGeom prst="rect">
            <a:avLst/>
          </a:prstGeom>
          <a:noFill/>
        </p:spPr>
        <p:txBody>
          <a:bodyPr wrap="none" rtlCol="0">
            <a:spAutoFit/>
          </a:bodyPr>
          <a:lstStyle/>
          <a:p>
            <a:r>
              <a:rPr lang="en-US" sz="1600" dirty="0">
                <a:latin typeface="+mj-lt"/>
              </a:rPr>
              <a:t>Ahmed and </a:t>
            </a:r>
            <a:r>
              <a:rPr lang="en-US" sz="1600" dirty="0" err="1">
                <a:latin typeface="+mj-lt"/>
              </a:rPr>
              <a:t>MacCarthy</a:t>
            </a:r>
            <a:r>
              <a:rPr lang="en-US" sz="1600" dirty="0">
                <a:latin typeface="+mj-lt"/>
              </a:rPr>
              <a:t> (2023)</a:t>
            </a:r>
          </a:p>
        </p:txBody>
      </p:sp>
    </p:spTree>
    <p:extLst>
      <p:ext uri="{BB962C8B-B14F-4D97-AF65-F5344CB8AC3E}">
        <p14:creationId xmlns:p14="http://schemas.microsoft.com/office/powerpoint/2010/main" val="4426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9DAB4B-740F-9536-DD96-B23A52C7CCB4}"/>
              </a:ext>
            </a:extLst>
          </p:cNvPr>
          <p:cNvSpPr txBox="1"/>
          <p:nvPr/>
        </p:nvSpPr>
        <p:spPr>
          <a:xfrm>
            <a:off x="2916916" y="2108225"/>
            <a:ext cx="7603939" cy="1754326"/>
          </a:xfrm>
          <a:prstGeom prst="rect">
            <a:avLst/>
          </a:prstGeom>
          <a:noFill/>
        </p:spPr>
        <p:txBody>
          <a:bodyPr wrap="square" rtlCol="0">
            <a:spAutoFit/>
          </a:bodyPr>
          <a:lstStyle/>
          <a:p>
            <a:pPr algn="ctr"/>
            <a:r>
              <a:rPr lang="en-US" sz="3600" dirty="0">
                <a:solidFill>
                  <a:schemeClr val="bg1"/>
                </a:solidFill>
                <a:latin typeface="+mj-lt"/>
              </a:rPr>
              <a:t>Thank you for listening</a:t>
            </a:r>
          </a:p>
          <a:p>
            <a:pPr algn="ctr"/>
            <a:endParaRPr lang="en-US" sz="3600" dirty="0">
              <a:solidFill>
                <a:schemeClr val="bg1"/>
              </a:solidFill>
              <a:latin typeface="+mj-lt"/>
            </a:endParaRPr>
          </a:p>
          <a:p>
            <a:pPr algn="ctr"/>
            <a:r>
              <a:rPr lang="en-US" sz="3600" dirty="0">
                <a:solidFill>
                  <a:schemeClr val="bg1"/>
                </a:solidFill>
                <a:latin typeface="+mj-lt"/>
              </a:rPr>
              <a:t>Q&amp;A</a:t>
            </a:r>
          </a:p>
        </p:txBody>
      </p:sp>
    </p:spTree>
    <p:extLst>
      <p:ext uri="{BB962C8B-B14F-4D97-AF65-F5344CB8AC3E}">
        <p14:creationId xmlns:p14="http://schemas.microsoft.com/office/powerpoint/2010/main" val="294956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r="20906"/>
          <a:stretch/>
        </p:blipFill>
        <p:spPr>
          <a:xfrm>
            <a:off x="135710" y="4753015"/>
            <a:ext cx="2610975" cy="2160339"/>
          </a:xfrm>
          <a:prstGeom prst="rect">
            <a:avLst/>
          </a:prstGeom>
        </p:spPr>
      </p:pic>
      <p:pic>
        <p:nvPicPr>
          <p:cNvPr id="14" name="Content Placeholder 3"/>
          <p:cNvPicPr>
            <a:picLocks noChangeAspect="1"/>
          </p:cNvPicPr>
          <p:nvPr/>
        </p:nvPicPr>
        <p:blipFill>
          <a:blip r:embed="rId3"/>
          <a:stretch>
            <a:fillRect/>
          </a:stretch>
        </p:blipFill>
        <p:spPr>
          <a:xfrm>
            <a:off x="11678" y="2692775"/>
            <a:ext cx="3155471" cy="1934395"/>
          </a:xfrm>
          <a:prstGeom prst="rect">
            <a:avLst/>
          </a:prstGeom>
        </p:spPr>
      </p:pic>
      <p:pic>
        <p:nvPicPr>
          <p:cNvPr id="5" name="Content Placeholder 3"/>
          <p:cNvPicPr>
            <a:picLocks noGrp="1" noChangeAspect="1"/>
          </p:cNvPicPr>
          <p:nvPr>
            <p:ph idx="1"/>
          </p:nvPr>
        </p:nvPicPr>
        <p:blipFill rotWithShape="1">
          <a:blip r:embed="rId4"/>
          <a:srcRect l="11718" r="9301"/>
          <a:stretch/>
        </p:blipFill>
        <p:spPr>
          <a:xfrm>
            <a:off x="54592" y="257695"/>
            <a:ext cx="3324070" cy="2468880"/>
          </a:xfrm>
        </p:spPr>
      </p:pic>
      <p:sp>
        <p:nvSpPr>
          <p:cNvPr id="4" name="TextBox 3"/>
          <p:cNvSpPr txBox="1"/>
          <p:nvPr/>
        </p:nvSpPr>
        <p:spPr>
          <a:xfrm>
            <a:off x="11678" y="0"/>
            <a:ext cx="704803" cy="369332"/>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2007</a:t>
            </a:r>
          </a:p>
        </p:txBody>
      </p:sp>
      <p:pic>
        <p:nvPicPr>
          <p:cNvPr id="6" name="Picture 5"/>
          <p:cNvPicPr>
            <a:picLocks noChangeAspect="1"/>
          </p:cNvPicPr>
          <p:nvPr/>
        </p:nvPicPr>
        <p:blipFill rotWithShape="1">
          <a:blip r:embed="rId5"/>
          <a:srcRect l="13270" r="12842"/>
          <a:stretch/>
        </p:blipFill>
        <p:spPr>
          <a:xfrm>
            <a:off x="3433986" y="314050"/>
            <a:ext cx="2679918" cy="2356170"/>
          </a:xfrm>
          <a:prstGeom prst="rect">
            <a:avLst/>
          </a:prstGeom>
        </p:spPr>
      </p:pic>
      <p:pic>
        <p:nvPicPr>
          <p:cNvPr id="7" name="Picture 6"/>
          <p:cNvPicPr>
            <a:picLocks noChangeAspect="1"/>
          </p:cNvPicPr>
          <p:nvPr/>
        </p:nvPicPr>
        <p:blipFill rotWithShape="1">
          <a:blip r:embed="rId6"/>
          <a:srcRect r="5015"/>
          <a:stretch/>
        </p:blipFill>
        <p:spPr>
          <a:xfrm>
            <a:off x="5980632" y="257695"/>
            <a:ext cx="2988801" cy="2249908"/>
          </a:xfrm>
          <a:prstGeom prst="rect">
            <a:avLst/>
          </a:prstGeom>
        </p:spPr>
      </p:pic>
      <p:pic>
        <p:nvPicPr>
          <p:cNvPr id="8" name="Picture 7"/>
          <p:cNvPicPr>
            <a:picLocks noChangeAspect="1"/>
          </p:cNvPicPr>
          <p:nvPr/>
        </p:nvPicPr>
        <p:blipFill rotWithShape="1">
          <a:blip r:embed="rId6"/>
          <a:srcRect r="5015"/>
          <a:stretch/>
        </p:blipFill>
        <p:spPr>
          <a:xfrm>
            <a:off x="9039715" y="257695"/>
            <a:ext cx="2941137" cy="2214027"/>
          </a:xfrm>
          <a:prstGeom prst="rect">
            <a:avLst/>
          </a:prstGeom>
        </p:spPr>
      </p:pic>
      <p:sp>
        <p:nvSpPr>
          <p:cNvPr id="9" name="TextBox 8"/>
          <p:cNvSpPr txBox="1"/>
          <p:nvPr/>
        </p:nvSpPr>
        <p:spPr>
          <a:xfrm>
            <a:off x="716482" y="0"/>
            <a:ext cx="2816901" cy="300082"/>
          </a:xfrm>
          <a:prstGeom prst="rect">
            <a:avLst/>
          </a:prstGeom>
          <a:solidFill>
            <a:schemeClr val="accent6">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350" b="1" i="0" u="none" strike="noStrike" kern="1200" cap="none" spc="0" normalizeH="0" baseline="0" noProof="0" dirty="0">
                <a:ln>
                  <a:noFill/>
                </a:ln>
                <a:solidFill>
                  <a:prstClr val="black"/>
                </a:solidFill>
                <a:effectLst/>
                <a:uLnTx/>
                <a:uFillTx/>
                <a:latin typeface="Franklin Gothic Book" panose="020B0503020102020204"/>
                <a:ea typeface="+mn-ea"/>
                <a:cs typeface="+mn-cs"/>
              </a:rPr>
              <a:t>Combed and carded Cotton Network</a:t>
            </a:r>
          </a:p>
        </p:txBody>
      </p:sp>
      <p:sp>
        <p:nvSpPr>
          <p:cNvPr id="10" name="TextBox 9"/>
          <p:cNvSpPr txBox="1"/>
          <p:nvPr/>
        </p:nvSpPr>
        <p:spPr>
          <a:xfrm>
            <a:off x="3789947" y="-3915"/>
            <a:ext cx="2108272" cy="307777"/>
          </a:xfrm>
          <a:prstGeom prst="rect">
            <a:avLst/>
          </a:prstGeom>
          <a:solidFill>
            <a:schemeClr val="accent1">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Franklin Gothic Book" panose="020B0503020102020204"/>
                <a:ea typeface="+mn-ea"/>
                <a:cs typeface="+mn-cs"/>
              </a:rPr>
              <a:t>Yarn Cotton Network</a:t>
            </a:r>
          </a:p>
        </p:txBody>
      </p:sp>
      <p:sp>
        <p:nvSpPr>
          <p:cNvPr id="11" name="TextBox 10"/>
          <p:cNvSpPr txBox="1"/>
          <p:nvPr/>
        </p:nvSpPr>
        <p:spPr>
          <a:xfrm>
            <a:off x="6336593" y="0"/>
            <a:ext cx="2108272" cy="307777"/>
          </a:xfrm>
          <a:prstGeom prst="rect">
            <a:avLst/>
          </a:prstGeom>
          <a:solidFill>
            <a:schemeClr val="accent2">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Franklin Gothic Book" panose="020B0503020102020204"/>
                <a:ea typeface="+mn-ea"/>
                <a:cs typeface="+mn-cs"/>
              </a:rPr>
              <a:t>Fabric Cotton Network</a:t>
            </a:r>
          </a:p>
        </p:txBody>
      </p:sp>
      <p:sp>
        <p:nvSpPr>
          <p:cNvPr id="12" name="TextBox 11"/>
          <p:cNvSpPr txBox="1"/>
          <p:nvPr/>
        </p:nvSpPr>
        <p:spPr>
          <a:xfrm>
            <a:off x="9409795" y="-3915"/>
            <a:ext cx="2108272" cy="307777"/>
          </a:xfrm>
          <a:prstGeom prst="rect">
            <a:avLst/>
          </a:prstGeom>
          <a:solidFill>
            <a:srgbClr val="7030A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Franklin Gothic Book" panose="020B0503020102020204"/>
                <a:ea typeface="+mn-ea"/>
                <a:cs typeface="+mn-cs"/>
              </a:rPr>
              <a:t>Cotton Network</a:t>
            </a:r>
          </a:p>
        </p:txBody>
      </p:sp>
      <p:sp>
        <p:nvSpPr>
          <p:cNvPr id="13" name="TextBox 12"/>
          <p:cNvSpPr txBox="1"/>
          <p:nvPr/>
        </p:nvSpPr>
        <p:spPr>
          <a:xfrm>
            <a:off x="0" y="2670220"/>
            <a:ext cx="716481" cy="369332"/>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2012</a:t>
            </a:r>
          </a:p>
        </p:txBody>
      </p:sp>
      <p:pic>
        <p:nvPicPr>
          <p:cNvPr id="15" name="Picture 14"/>
          <p:cNvPicPr>
            <a:picLocks noChangeAspect="1"/>
          </p:cNvPicPr>
          <p:nvPr/>
        </p:nvPicPr>
        <p:blipFill rotWithShape="1">
          <a:blip r:embed="rId7"/>
          <a:srcRect r="16269"/>
          <a:stretch/>
        </p:blipFill>
        <p:spPr>
          <a:xfrm>
            <a:off x="3041687" y="2477893"/>
            <a:ext cx="2820170" cy="2245413"/>
          </a:xfrm>
          <a:prstGeom prst="rect">
            <a:avLst/>
          </a:prstGeom>
        </p:spPr>
      </p:pic>
      <p:pic>
        <p:nvPicPr>
          <p:cNvPr id="16" name="Picture 15"/>
          <p:cNvPicPr>
            <a:picLocks noChangeAspect="1"/>
          </p:cNvPicPr>
          <p:nvPr/>
        </p:nvPicPr>
        <p:blipFill rotWithShape="1">
          <a:blip r:embed="rId8"/>
          <a:srcRect r="22141"/>
          <a:stretch/>
        </p:blipFill>
        <p:spPr>
          <a:xfrm>
            <a:off x="6113904" y="2665439"/>
            <a:ext cx="2443614" cy="2092358"/>
          </a:xfrm>
          <a:prstGeom prst="rect">
            <a:avLst/>
          </a:prstGeom>
        </p:spPr>
      </p:pic>
      <p:pic>
        <p:nvPicPr>
          <p:cNvPr id="17" name="Picture 16"/>
          <p:cNvPicPr>
            <a:picLocks noChangeAspect="1"/>
          </p:cNvPicPr>
          <p:nvPr/>
        </p:nvPicPr>
        <p:blipFill>
          <a:blip r:embed="rId9"/>
          <a:stretch>
            <a:fillRect/>
          </a:stretch>
        </p:blipFill>
        <p:spPr>
          <a:xfrm>
            <a:off x="8831407" y="2549663"/>
            <a:ext cx="3374390" cy="2323909"/>
          </a:xfrm>
          <a:prstGeom prst="rect">
            <a:avLst/>
          </a:prstGeom>
        </p:spPr>
      </p:pic>
      <p:sp>
        <p:nvSpPr>
          <p:cNvPr id="18" name="TextBox 17"/>
          <p:cNvSpPr txBox="1"/>
          <p:nvPr/>
        </p:nvSpPr>
        <p:spPr>
          <a:xfrm>
            <a:off x="-2951" y="4568350"/>
            <a:ext cx="821817" cy="369332"/>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2017</a:t>
            </a:r>
          </a:p>
        </p:txBody>
      </p:sp>
      <p:pic>
        <p:nvPicPr>
          <p:cNvPr id="20" name="Picture 19"/>
          <p:cNvPicPr>
            <a:picLocks noChangeAspect="1"/>
          </p:cNvPicPr>
          <p:nvPr/>
        </p:nvPicPr>
        <p:blipFill>
          <a:blip r:embed="rId10"/>
          <a:stretch>
            <a:fillRect/>
          </a:stretch>
        </p:blipFill>
        <p:spPr>
          <a:xfrm>
            <a:off x="2853213" y="4668447"/>
            <a:ext cx="3260691" cy="2173794"/>
          </a:xfrm>
          <a:prstGeom prst="rect">
            <a:avLst/>
          </a:prstGeom>
        </p:spPr>
      </p:pic>
      <p:pic>
        <p:nvPicPr>
          <p:cNvPr id="21" name="Picture 20"/>
          <p:cNvPicPr>
            <a:picLocks noChangeAspect="1"/>
          </p:cNvPicPr>
          <p:nvPr/>
        </p:nvPicPr>
        <p:blipFill>
          <a:blip r:embed="rId11"/>
          <a:stretch>
            <a:fillRect/>
          </a:stretch>
        </p:blipFill>
        <p:spPr>
          <a:xfrm>
            <a:off x="5925430" y="4723306"/>
            <a:ext cx="3044003" cy="2029335"/>
          </a:xfrm>
          <a:prstGeom prst="rect">
            <a:avLst/>
          </a:prstGeom>
        </p:spPr>
      </p:pic>
      <p:pic>
        <p:nvPicPr>
          <p:cNvPr id="22" name="Content Placeholder 3"/>
          <p:cNvPicPr>
            <a:picLocks noChangeAspect="1"/>
          </p:cNvPicPr>
          <p:nvPr/>
        </p:nvPicPr>
        <p:blipFill rotWithShape="1">
          <a:blip r:embed="rId12"/>
          <a:srcRect r="9233" b="7461"/>
          <a:stretch/>
        </p:blipFill>
        <p:spPr>
          <a:xfrm>
            <a:off x="9186121" y="4723306"/>
            <a:ext cx="3019676" cy="2052435"/>
          </a:xfrm>
          <a:prstGeom prst="rect">
            <a:avLst/>
          </a:prstGeom>
        </p:spPr>
      </p:pic>
    </p:spTree>
    <p:extLst>
      <p:ext uri="{BB962C8B-B14F-4D97-AF65-F5344CB8AC3E}">
        <p14:creationId xmlns:p14="http://schemas.microsoft.com/office/powerpoint/2010/main" val="150444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GB" dirty="0"/>
              <a:t>Cobalt supply chain -  two views</a:t>
            </a:r>
          </a:p>
        </p:txBody>
      </p:sp>
      <p:sp>
        <p:nvSpPr>
          <p:cNvPr id="4" name="Slide Number Placeholder 3"/>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E5D5A0-064B-4818-B7D5-E2166BF7699E}"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672843" y="991673"/>
            <a:ext cx="5423158" cy="3178058"/>
          </a:xfrm>
          <a:prstGeom prst="rect">
            <a:avLst/>
          </a:prstGeom>
          <a:solidFill>
            <a:schemeClr val="accent2"/>
          </a:solidFill>
          <a:ln>
            <a:solidFill>
              <a:schemeClr val="accent1"/>
            </a:solidFill>
          </a:ln>
        </p:spPr>
      </p:pic>
      <p:pic>
        <p:nvPicPr>
          <p:cNvPr id="6" name="Picture 5"/>
          <p:cNvPicPr>
            <a:picLocks noChangeAspect="1"/>
          </p:cNvPicPr>
          <p:nvPr/>
        </p:nvPicPr>
        <p:blipFill>
          <a:blip r:embed="rId3"/>
          <a:stretch>
            <a:fillRect/>
          </a:stretch>
        </p:blipFill>
        <p:spPr>
          <a:xfrm>
            <a:off x="6349618" y="3055904"/>
            <a:ext cx="5732499" cy="3327467"/>
          </a:xfrm>
          <a:prstGeom prst="rect">
            <a:avLst/>
          </a:prstGeom>
          <a:ln>
            <a:solidFill>
              <a:schemeClr val="accent1"/>
            </a:solidFill>
          </a:ln>
        </p:spPr>
      </p:pic>
      <p:sp>
        <p:nvSpPr>
          <p:cNvPr id="8" name="Content Placeholder 2"/>
          <p:cNvSpPr txBox="1">
            <a:spLocks/>
          </p:cNvSpPr>
          <p:nvPr/>
        </p:nvSpPr>
        <p:spPr>
          <a:xfrm>
            <a:off x="990601" y="4842992"/>
            <a:ext cx="4048124" cy="828675"/>
          </a:xfrm>
          <a:prstGeom prst="rect">
            <a:avLst/>
          </a:prstGeom>
          <a:solidFill>
            <a:schemeClr val="accent4">
              <a:lumMod val="60000"/>
              <a:lumOff val="4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Supply Network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van den Brink et al., (2020)</a:t>
            </a:r>
          </a:p>
        </p:txBody>
      </p:sp>
      <p:sp>
        <p:nvSpPr>
          <p:cNvPr id="9" name="Content Placeholder 2"/>
          <p:cNvSpPr txBox="1">
            <a:spLocks/>
          </p:cNvSpPr>
          <p:nvPr/>
        </p:nvSpPr>
        <p:spPr>
          <a:xfrm>
            <a:off x="7191805" y="1543780"/>
            <a:ext cx="4048124" cy="828675"/>
          </a:xfrm>
          <a:prstGeom prst="rect">
            <a:avLst/>
          </a:prstGeom>
          <a:solidFill>
            <a:schemeClr val="accent4">
              <a:lumMod val="60000"/>
              <a:lumOff val="4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Supply Chain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Fraser et al., (2020)</a:t>
            </a:r>
          </a:p>
        </p:txBody>
      </p:sp>
      <p:sp>
        <p:nvSpPr>
          <p:cNvPr id="2" name="Up Arrow 1"/>
          <p:cNvSpPr/>
          <p:nvPr/>
        </p:nvSpPr>
        <p:spPr>
          <a:xfrm rot="10800000">
            <a:off x="8730092" y="2372455"/>
            <a:ext cx="485775" cy="6238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Up Arrow 9"/>
          <p:cNvSpPr/>
          <p:nvPr/>
        </p:nvSpPr>
        <p:spPr>
          <a:xfrm>
            <a:off x="2633126" y="4219106"/>
            <a:ext cx="485775" cy="6238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a:blip r:embed="rId4"/>
          <a:stretch>
            <a:fillRect/>
          </a:stretch>
        </p:blipFill>
        <p:spPr>
          <a:xfrm>
            <a:off x="1364075" y="5770417"/>
            <a:ext cx="3023878" cy="951058"/>
          </a:xfrm>
          <a:prstGeom prst="rect">
            <a:avLst/>
          </a:prstGeom>
        </p:spPr>
      </p:pic>
    </p:spTree>
    <p:extLst>
      <p:ext uri="{BB962C8B-B14F-4D97-AF65-F5344CB8AC3E}">
        <p14:creationId xmlns:p14="http://schemas.microsoft.com/office/powerpoint/2010/main" val="21925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22495" y="1889777"/>
            <a:ext cx="6416842" cy="3461745"/>
          </a:xfrm>
        </p:spPr>
        <p:txBody>
          <a:bodyPr/>
          <a:lstStyle/>
          <a:p>
            <a:r>
              <a:rPr lang="en-GB" sz="6000" dirty="0"/>
              <a:t>Can digital technologies help?</a:t>
            </a:r>
          </a:p>
        </p:txBody>
      </p:sp>
      <p:sp>
        <p:nvSpPr>
          <p:cNvPr id="6" name="Text Placeholder 5">
            <a:extLst>
              <a:ext uri="{FF2B5EF4-FFF2-40B4-BE49-F238E27FC236}">
                <a16:creationId xmlns:a16="http://schemas.microsoft.com/office/drawing/2014/main" id="{F00BC5C9-7E24-A714-7231-F82524BDBE73}"/>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597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22495" y="1889777"/>
            <a:ext cx="6416842" cy="3461745"/>
          </a:xfrm>
        </p:spPr>
        <p:txBody>
          <a:bodyPr/>
          <a:lstStyle/>
          <a:p>
            <a:r>
              <a:rPr lang="en-GB" sz="6000" dirty="0"/>
              <a:t>Blockchain technology for supply chain traceability</a:t>
            </a:r>
          </a:p>
        </p:txBody>
      </p:sp>
      <p:sp>
        <p:nvSpPr>
          <p:cNvPr id="6" name="Text Placeholder 5">
            <a:extLst>
              <a:ext uri="{FF2B5EF4-FFF2-40B4-BE49-F238E27FC236}">
                <a16:creationId xmlns:a16="http://schemas.microsoft.com/office/drawing/2014/main" id="{F00BC5C9-7E24-A714-7231-F82524BDBE73}"/>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25168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C28A-7EC4-824A-A221-8250EA6218E3}"/>
              </a:ext>
            </a:extLst>
          </p:cNvPr>
          <p:cNvSpPr>
            <a:spLocks noGrp="1"/>
          </p:cNvSpPr>
          <p:nvPr>
            <p:ph type="title"/>
          </p:nvPr>
        </p:nvSpPr>
        <p:spPr/>
        <p:txBody>
          <a:bodyPr vert="horz" lIns="91440" tIns="45720" rIns="91440" bIns="45720" rtlCol="0" anchor="ctr">
            <a:normAutofit/>
          </a:bodyPr>
          <a:lstStyle/>
          <a:p>
            <a:r>
              <a:rPr lang="en-US" sz="2700" dirty="0"/>
              <a:t>What is Blockchain </a:t>
            </a:r>
            <a:r>
              <a:rPr lang="en-US" sz="2700"/>
              <a:t>Technology?</a:t>
            </a:r>
            <a:endParaRPr lang="en-US" sz="2700" dirty="0"/>
          </a:p>
        </p:txBody>
      </p:sp>
      <p:sp>
        <p:nvSpPr>
          <p:cNvPr id="4" name="TextBox 3">
            <a:extLst>
              <a:ext uri="{FF2B5EF4-FFF2-40B4-BE49-F238E27FC236}">
                <a16:creationId xmlns:a16="http://schemas.microsoft.com/office/drawing/2014/main" id="{3363ABCA-C24F-C64A-B116-6224F1246E47}"/>
              </a:ext>
            </a:extLst>
          </p:cNvPr>
          <p:cNvSpPr txBox="1"/>
          <p:nvPr/>
        </p:nvSpPr>
        <p:spPr>
          <a:xfrm>
            <a:off x="283800" y="1633836"/>
            <a:ext cx="6350000" cy="430887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sz="2000" b="0" i="0" u="none" strike="noStrike" kern="1200" cap="none" spc="0" normalizeH="0" baseline="0" noProof="0" dirty="0">
                <a:ln>
                  <a:noFill/>
                </a:ln>
                <a:solidFill>
                  <a:prstClr val="black"/>
                </a:solidFill>
                <a:effectLst/>
                <a:uLnTx/>
                <a:uFillTx/>
                <a:latin typeface="Georgia"/>
                <a:ea typeface="+mn-ea"/>
                <a:cs typeface="+mn-cs"/>
              </a:rPr>
              <a:t>Blockchain ≠ Bitcoin </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black"/>
              </a:solidFill>
              <a:effectLst/>
              <a:uLnTx/>
              <a:uFillTx/>
              <a:latin typeface="Times"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sz="1800" b="0" i="0" u="none" strike="noStrike" kern="1200" cap="none" spc="0" normalizeH="0" baseline="0" noProof="0" dirty="0">
                <a:ln>
                  <a:noFill/>
                </a:ln>
                <a:solidFill>
                  <a:prstClr val="black"/>
                </a:solidFill>
                <a:effectLst/>
                <a:uLnTx/>
                <a:uFillTx/>
                <a:latin typeface="Georgia"/>
                <a:ea typeface="+mn-ea"/>
                <a:cs typeface="+mn-cs"/>
              </a:rPr>
              <a:t>Blockchain is a combination of technologies comprising a </a:t>
            </a:r>
            <a:r>
              <a:rPr kumimoji="0" lang="en-GB" sz="1800" b="1" i="0" u="none" strike="noStrike" kern="1200" cap="none" spc="0" normalizeH="0" baseline="0" noProof="0" dirty="0">
                <a:ln>
                  <a:noFill/>
                </a:ln>
                <a:solidFill>
                  <a:srgbClr val="FF0000"/>
                </a:solidFill>
                <a:effectLst/>
                <a:uLnTx/>
                <a:uFillTx/>
                <a:latin typeface="Georgia"/>
                <a:ea typeface="+mn-ea"/>
                <a:cs typeface="+mn-cs"/>
              </a:rPr>
              <a:t>digital</a:t>
            </a:r>
            <a:r>
              <a:rPr kumimoji="0" lang="en-GB" sz="1800" b="0" i="0" u="none" strike="noStrike" kern="1200" cap="none" spc="0" normalizeH="0" baseline="0" noProof="0" dirty="0">
                <a:ln>
                  <a:noFill/>
                </a:ln>
                <a:solidFill>
                  <a:prstClr val="black"/>
                </a:solidFill>
                <a:effectLst/>
                <a:uLnTx/>
                <a:uFillTx/>
                <a:latin typeface="Georgia"/>
                <a:ea typeface="+mn-ea"/>
                <a:cs typeface="+mn-cs"/>
              </a:rPr>
              <a:t> chain of records that are </a:t>
            </a:r>
            <a:r>
              <a:rPr kumimoji="0" lang="en-GB" sz="1800" b="1" i="0" u="none" strike="noStrike" kern="1200" cap="none" spc="0" normalizeH="0" baseline="0" noProof="0" dirty="0">
                <a:ln>
                  <a:noFill/>
                </a:ln>
                <a:solidFill>
                  <a:srgbClr val="FF0000"/>
                </a:solidFill>
                <a:effectLst/>
                <a:uLnTx/>
                <a:uFillTx/>
                <a:latin typeface="Georgia"/>
                <a:ea typeface="+mn-ea"/>
                <a:cs typeface="+mn-cs"/>
              </a:rPr>
              <a:t>time-stamped</a:t>
            </a:r>
            <a:r>
              <a:rPr kumimoji="0" lang="en-GB" sz="1800" b="0" i="0" u="none" strike="noStrike" kern="1200" cap="none" spc="0" normalizeH="0" baseline="0" noProof="0" dirty="0">
                <a:ln>
                  <a:noFill/>
                </a:ln>
                <a:solidFill>
                  <a:prstClr val="black"/>
                </a:solidFill>
                <a:effectLst/>
                <a:uLnTx/>
                <a:uFillTx/>
                <a:latin typeface="Georgia"/>
                <a:ea typeface="+mn-ea"/>
                <a:cs typeface="+mn-cs"/>
              </a:rPr>
              <a:t>, uniquely identified using </a:t>
            </a:r>
            <a:r>
              <a:rPr kumimoji="0" lang="en-GB" sz="1800" b="1" i="0" u="none" strike="noStrike" kern="1200" cap="none" spc="0" normalizeH="0" baseline="0" noProof="0" dirty="0">
                <a:ln>
                  <a:noFill/>
                </a:ln>
                <a:solidFill>
                  <a:srgbClr val="FF0000"/>
                </a:solidFill>
                <a:effectLst/>
                <a:uLnTx/>
                <a:uFillTx/>
                <a:latin typeface="Georgia"/>
                <a:ea typeface="+mn-ea"/>
                <a:cs typeface="+mn-cs"/>
              </a:rPr>
              <a:t>cryptography</a:t>
            </a:r>
            <a:r>
              <a:rPr kumimoji="0" lang="en-GB" sz="1800" b="0" i="0" u="none" strike="noStrike" kern="1200" cap="none" spc="0" normalizeH="0" baseline="0" noProof="0" dirty="0">
                <a:ln>
                  <a:noFill/>
                </a:ln>
                <a:solidFill>
                  <a:prstClr val="black"/>
                </a:solidFill>
                <a:effectLst/>
                <a:uLnTx/>
                <a:uFillTx/>
                <a:latin typeface="Georgia"/>
                <a:ea typeface="+mn-ea"/>
                <a:cs typeface="+mn-cs"/>
              </a:rPr>
              <a:t>, and stored in a chronological order on a </a:t>
            </a:r>
            <a:r>
              <a:rPr kumimoji="0" lang="en-GB" sz="1800" b="1" i="0" u="none" strike="noStrike" kern="1200" cap="none" spc="0" normalizeH="0" baseline="0" noProof="0" dirty="0">
                <a:ln>
                  <a:noFill/>
                </a:ln>
                <a:solidFill>
                  <a:srgbClr val="FF0000"/>
                </a:solidFill>
                <a:effectLst/>
                <a:uLnTx/>
                <a:uFillTx/>
                <a:latin typeface="Georgia"/>
                <a:ea typeface="+mn-ea"/>
                <a:cs typeface="+mn-cs"/>
              </a:rPr>
              <a:t>distributed ledger</a:t>
            </a:r>
            <a:r>
              <a:rPr kumimoji="0" lang="en-GB" sz="1800" b="0" i="0" u="none" strike="noStrike" kern="1200" cap="none" spc="0" normalizeH="0" baseline="0" noProof="0" dirty="0">
                <a:ln>
                  <a:noFill/>
                </a:ln>
                <a:solidFill>
                  <a:prstClr val="black"/>
                </a:solidFill>
                <a:effectLst/>
                <a:uLnTx/>
                <a:uFillTx/>
                <a:latin typeface="Georgia"/>
                <a:ea typeface="+mn-ea"/>
                <a:cs typeface="+mn-cs"/>
              </a:rPr>
              <a:t>. </a:t>
            </a:r>
            <a:r>
              <a:rPr kumimoji="0" lang="en-US" sz="2000" b="0" i="0" u="none" strike="noStrike" kern="1200" cap="none" spc="0" normalizeH="0" baseline="0" noProof="0" dirty="0">
                <a:ln>
                  <a:noFill/>
                </a:ln>
                <a:solidFill>
                  <a:prstClr val="black"/>
                </a:solidFill>
                <a:effectLst/>
                <a:uLnTx/>
                <a:uFillTx/>
                <a:latin typeface="Times" pitchFamily="2" charset="0"/>
                <a:ea typeface="+mn-ea"/>
                <a:cs typeface="+mn-cs"/>
              </a:rPr>
              <a:t>Each block refer to the block that precedes it in the network and blocks are validated based on the </a:t>
            </a:r>
            <a:r>
              <a:rPr kumimoji="0" lang="en-US" sz="2000" b="1" i="0" u="none" strike="noStrike" kern="1200" cap="none" spc="0" normalizeH="0" baseline="0" noProof="0" dirty="0">
                <a:ln>
                  <a:noFill/>
                </a:ln>
                <a:solidFill>
                  <a:srgbClr val="FF0000"/>
                </a:solidFill>
                <a:effectLst/>
                <a:uLnTx/>
                <a:uFillTx/>
                <a:latin typeface="Times" pitchFamily="2" charset="0"/>
                <a:ea typeface="+mn-ea"/>
                <a:cs typeface="+mn-cs"/>
              </a:rPr>
              <a:t>consensus mechanism </a:t>
            </a:r>
            <a:r>
              <a:rPr kumimoji="0" lang="en-US" sz="2000" b="0" i="0" u="none" strike="noStrike" kern="1200" cap="none" spc="0" normalizeH="0" baseline="0" noProof="0" dirty="0">
                <a:ln>
                  <a:noFill/>
                </a:ln>
                <a:solidFill>
                  <a:prstClr val="black"/>
                </a:solidFill>
                <a:effectLst/>
                <a:uLnTx/>
                <a:uFillTx/>
                <a:latin typeface="Times" pitchFamily="2" charset="0"/>
                <a:ea typeface="+mn-ea"/>
                <a:cs typeface="+mn-cs"/>
              </a:rPr>
              <a:t>of the network to establish agreement on the ledger history.</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Times"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pitchFamily="2" charset="0"/>
                <a:ea typeface="+mn-ea"/>
                <a:cs typeface="+mn-cs"/>
              </a:rPr>
              <a:t>Blockchain networks can be </a:t>
            </a:r>
            <a:r>
              <a:rPr kumimoji="0" lang="en-US" sz="2000" b="1" i="0" u="none" strike="noStrike" kern="1200" cap="none" spc="0" normalizeH="0" baseline="0" noProof="0" dirty="0">
                <a:ln>
                  <a:noFill/>
                </a:ln>
                <a:solidFill>
                  <a:srgbClr val="FF0000"/>
                </a:solidFill>
                <a:effectLst/>
                <a:uLnTx/>
                <a:uFillTx/>
                <a:latin typeface="Times" pitchFamily="2" charset="0"/>
                <a:ea typeface="+mn-ea"/>
                <a:cs typeface="+mn-cs"/>
              </a:rPr>
              <a:t>public/permissionless,</a:t>
            </a:r>
            <a:r>
              <a:rPr kumimoji="0" lang="en-US" sz="2000" b="0" i="0" u="none" strike="noStrike" kern="1200" cap="none" spc="0" normalizeH="0" baseline="0" noProof="0" dirty="0">
                <a:ln>
                  <a:noFill/>
                </a:ln>
                <a:solidFill>
                  <a:prstClr val="black"/>
                </a:solidFill>
                <a:effectLst/>
                <a:uLnTx/>
                <a:uFillTx/>
                <a:latin typeface="Times" pitchFamily="2" charset="0"/>
                <a:ea typeface="+mn-ea"/>
                <a:cs typeface="+mn-cs"/>
              </a:rPr>
              <a:t> </a:t>
            </a:r>
            <a:r>
              <a:rPr kumimoji="0" lang="en-US" sz="2000" b="1" i="0" u="none" strike="noStrike" kern="1200" cap="none" spc="0" normalizeH="0" baseline="0" noProof="0" dirty="0">
                <a:ln>
                  <a:noFill/>
                </a:ln>
                <a:solidFill>
                  <a:srgbClr val="FF0000"/>
                </a:solidFill>
                <a:effectLst/>
                <a:uLnTx/>
                <a:uFillTx/>
                <a:latin typeface="Times" pitchFamily="2" charset="0"/>
                <a:ea typeface="+mn-ea"/>
                <a:cs typeface="+mn-cs"/>
              </a:rPr>
              <a:t>private/permissioned </a:t>
            </a:r>
            <a:r>
              <a:rPr kumimoji="0" lang="en-US" sz="2000" b="0" i="0" u="none" strike="noStrike" kern="1200" cap="none" spc="0" normalizeH="0" baseline="0" noProof="0" dirty="0">
                <a:ln>
                  <a:noFill/>
                </a:ln>
                <a:solidFill>
                  <a:prstClr val="black"/>
                </a:solidFill>
                <a:effectLst/>
                <a:uLnTx/>
                <a:uFillTx/>
                <a:latin typeface="Times" pitchFamily="2" charset="0"/>
                <a:ea typeface="+mn-ea"/>
                <a:cs typeface="+mn-cs"/>
              </a:rPr>
              <a:t>or</a:t>
            </a:r>
            <a:r>
              <a:rPr kumimoji="0" lang="en-US" sz="2000" b="1" i="0" u="none" strike="noStrike" kern="1200" cap="none" spc="0" normalizeH="0" baseline="0" noProof="0" dirty="0">
                <a:ln>
                  <a:noFill/>
                </a:ln>
                <a:solidFill>
                  <a:srgbClr val="FF0000"/>
                </a:solidFill>
                <a:effectLst/>
                <a:uLnTx/>
                <a:uFillTx/>
                <a:latin typeface="Times" pitchFamily="2" charset="0"/>
                <a:ea typeface="+mn-ea"/>
                <a:cs typeface="+mn-cs"/>
              </a:rPr>
              <a:t> Hybrid</a:t>
            </a:r>
            <a:r>
              <a:rPr kumimoji="0" lang="en-US" sz="2000" b="0" i="0" u="none" strike="noStrike" kern="1200" cap="none" spc="0" normalizeH="0" baseline="0" noProof="0" dirty="0">
                <a:ln>
                  <a:noFill/>
                </a:ln>
                <a:solidFill>
                  <a:prstClr val="black"/>
                </a:solidFill>
                <a:effectLst/>
                <a:uLnTx/>
                <a:uFillTx/>
                <a:latin typeface="Times" pitchFamily="2" charset="0"/>
                <a:ea typeface="+mn-ea"/>
                <a:cs typeface="+mn-cs"/>
              </a:rPr>
              <a:t>, allowing different access, read and write rights to the network participants</a:t>
            </a:r>
          </a:p>
        </p:txBody>
      </p:sp>
      <p:grpSp>
        <p:nvGrpSpPr>
          <p:cNvPr id="6" name="Group 5">
            <a:extLst>
              <a:ext uri="{FF2B5EF4-FFF2-40B4-BE49-F238E27FC236}">
                <a16:creationId xmlns:a16="http://schemas.microsoft.com/office/drawing/2014/main" id="{92C56062-35C4-3B4C-8E6A-0482400CBB69}"/>
              </a:ext>
            </a:extLst>
          </p:cNvPr>
          <p:cNvGrpSpPr/>
          <p:nvPr/>
        </p:nvGrpSpPr>
        <p:grpSpPr>
          <a:xfrm>
            <a:off x="7011069" y="2978319"/>
            <a:ext cx="5180931" cy="3338126"/>
            <a:chOff x="0" y="0"/>
            <a:chExt cx="6098544" cy="1932305"/>
          </a:xfrm>
        </p:grpSpPr>
        <p:grpSp>
          <p:nvGrpSpPr>
            <p:cNvPr id="7" name="Group 6">
              <a:extLst>
                <a:ext uri="{FF2B5EF4-FFF2-40B4-BE49-F238E27FC236}">
                  <a16:creationId xmlns:a16="http://schemas.microsoft.com/office/drawing/2014/main" id="{EA8CCC9D-6730-2C4E-AF6A-85AB5680B9AA}"/>
                </a:ext>
              </a:extLst>
            </p:cNvPr>
            <p:cNvGrpSpPr/>
            <p:nvPr/>
          </p:nvGrpSpPr>
          <p:grpSpPr>
            <a:xfrm>
              <a:off x="0" y="0"/>
              <a:ext cx="6098544" cy="1932305"/>
              <a:chOff x="0" y="0"/>
              <a:chExt cx="6098578" cy="1932318"/>
            </a:xfrm>
          </p:grpSpPr>
          <p:sp>
            <p:nvSpPr>
              <p:cNvPr id="11" name="Text Box 2">
                <a:extLst>
                  <a:ext uri="{FF2B5EF4-FFF2-40B4-BE49-F238E27FC236}">
                    <a16:creationId xmlns:a16="http://schemas.microsoft.com/office/drawing/2014/main" id="{EA6C1BFE-5426-FD48-B948-4CFED0547D28}"/>
                  </a:ext>
                </a:extLst>
              </p:cNvPr>
              <p:cNvSpPr txBox="1">
                <a:spLocks noChangeArrowheads="1"/>
              </p:cNvSpPr>
              <p:nvPr/>
            </p:nvSpPr>
            <p:spPr bwMode="auto">
              <a:xfrm>
                <a:off x="2303253" y="8626"/>
                <a:ext cx="888365" cy="26733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rPr>
                  <a:t>Block n</a:t>
                </a:r>
                <a:endParaRPr kumimoji="0" lang="en-GB" sz="900" b="0"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12" name="Text Box 2">
                <a:extLst>
                  <a:ext uri="{FF2B5EF4-FFF2-40B4-BE49-F238E27FC236}">
                    <a16:creationId xmlns:a16="http://schemas.microsoft.com/office/drawing/2014/main" id="{7504B0EA-141B-4C46-AF99-71CB38EDEFA1}"/>
                  </a:ext>
                </a:extLst>
              </p:cNvPr>
              <p:cNvSpPr txBox="1">
                <a:spLocks noChangeArrowheads="1"/>
              </p:cNvSpPr>
              <p:nvPr/>
            </p:nvSpPr>
            <p:spPr bwMode="auto">
              <a:xfrm>
                <a:off x="4425351" y="17253"/>
                <a:ext cx="888365" cy="26733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rPr>
                  <a:t>Block n+1</a:t>
                </a:r>
                <a:endParaRPr kumimoji="0" lang="en-GB" sz="900" b="0"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13" name="Text Box 2">
                <a:extLst>
                  <a:ext uri="{FF2B5EF4-FFF2-40B4-BE49-F238E27FC236}">
                    <a16:creationId xmlns:a16="http://schemas.microsoft.com/office/drawing/2014/main" id="{EF72A442-9527-1846-9A95-BDED64803297}"/>
                  </a:ext>
                </a:extLst>
              </p:cNvPr>
              <p:cNvSpPr txBox="1">
                <a:spLocks noChangeArrowheads="1"/>
              </p:cNvSpPr>
              <p:nvPr/>
            </p:nvSpPr>
            <p:spPr bwMode="auto">
              <a:xfrm>
                <a:off x="517585" y="0"/>
                <a:ext cx="888365" cy="26733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rPr>
                  <a:t>Block n-1</a:t>
                </a:r>
                <a:endParaRPr kumimoji="0" lang="en-GB" sz="900" b="0"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FE3B2E3-96A4-BC48-89B8-5EF2120EAD2B}"/>
                  </a:ext>
                </a:extLst>
              </p:cNvPr>
              <p:cNvGrpSpPr/>
              <p:nvPr/>
            </p:nvGrpSpPr>
            <p:grpSpPr>
              <a:xfrm>
                <a:off x="0" y="284672"/>
                <a:ext cx="6098578" cy="1647646"/>
                <a:chOff x="0" y="0"/>
                <a:chExt cx="6098578" cy="1647646"/>
              </a:xfrm>
            </p:grpSpPr>
            <p:sp>
              <p:nvSpPr>
                <p:cNvPr id="15" name="Text Box 2">
                  <a:extLst>
                    <a:ext uri="{FF2B5EF4-FFF2-40B4-BE49-F238E27FC236}">
                      <a16:creationId xmlns:a16="http://schemas.microsoft.com/office/drawing/2014/main" id="{398FA5B9-8C40-8D42-9600-AF71D35C3CC6}"/>
                    </a:ext>
                  </a:extLst>
                </p:cNvPr>
                <p:cNvSpPr txBox="1">
                  <a:spLocks noChangeArrowheads="1"/>
                </p:cNvSpPr>
                <p:nvPr/>
              </p:nvSpPr>
              <p:spPr bwMode="auto">
                <a:xfrm>
                  <a:off x="0" y="508959"/>
                  <a:ext cx="758827" cy="127465"/>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rPr>
                    <a:t>…</a:t>
                  </a:r>
                  <a:endParaRPr kumimoji="0" lang="en-GB" sz="900" b="0"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743DD0BB-26EE-4842-9C7B-3E7519C07BD3}"/>
                    </a:ext>
                  </a:extLst>
                </p:cNvPr>
                <p:cNvGrpSpPr/>
                <p:nvPr/>
              </p:nvGrpSpPr>
              <p:grpSpPr>
                <a:xfrm>
                  <a:off x="431320" y="0"/>
                  <a:ext cx="5667258" cy="1647646"/>
                  <a:chOff x="0" y="0"/>
                  <a:chExt cx="5667258" cy="1647646"/>
                </a:xfrm>
              </p:grpSpPr>
              <p:sp>
                <p:nvSpPr>
                  <p:cNvPr id="17" name="Text Box 2">
                    <a:extLst>
                      <a:ext uri="{FF2B5EF4-FFF2-40B4-BE49-F238E27FC236}">
                        <a16:creationId xmlns:a16="http://schemas.microsoft.com/office/drawing/2014/main" id="{780E2938-598A-4E41-9E08-C2BE49BC23DB}"/>
                      </a:ext>
                    </a:extLst>
                  </p:cNvPr>
                  <p:cNvSpPr txBox="1">
                    <a:spLocks noChangeArrowheads="1"/>
                  </p:cNvSpPr>
                  <p:nvPr/>
                </p:nvSpPr>
                <p:spPr bwMode="auto">
                  <a:xfrm>
                    <a:off x="4908431" y="483080"/>
                    <a:ext cx="758827" cy="127465"/>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1"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rPr>
                      <a:t>…</a:t>
                    </a:r>
                    <a:endParaRPr kumimoji="0" lang="en-GB" sz="900" b="0"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DC0138D9-51BB-1C48-AF97-7B4625400AF7}"/>
                      </a:ext>
                    </a:extLst>
                  </p:cNvPr>
                  <p:cNvSpPr/>
                  <p:nvPr/>
                </p:nvSpPr>
                <p:spPr>
                  <a:xfrm>
                    <a:off x="0" y="0"/>
                    <a:ext cx="1095375" cy="16471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Times" pitchFamily="2" charset="0"/>
                      <a:ea typeface="+mn-ea"/>
                      <a:cs typeface="+mn-cs"/>
                    </a:endParaRPr>
                  </a:p>
                </p:txBody>
              </p:sp>
              <p:sp>
                <p:nvSpPr>
                  <p:cNvPr id="19" name="Rectangle 18">
                    <a:extLst>
                      <a:ext uri="{FF2B5EF4-FFF2-40B4-BE49-F238E27FC236}">
                        <a16:creationId xmlns:a16="http://schemas.microsoft.com/office/drawing/2014/main" id="{D18692F4-38AB-D34F-98E3-8B69DF6FB8DD}"/>
                      </a:ext>
                    </a:extLst>
                  </p:cNvPr>
                  <p:cNvSpPr/>
                  <p:nvPr/>
                </p:nvSpPr>
                <p:spPr>
                  <a:xfrm>
                    <a:off x="1802921" y="0"/>
                    <a:ext cx="1095555" cy="164764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Times" pitchFamily="2" charset="0"/>
                      <a:ea typeface="+mn-ea"/>
                      <a:cs typeface="+mn-cs"/>
                    </a:endParaRPr>
                  </a:p>
                </p:txBody>
              </p:sp>
              <p:sp>
                <p:nvSpPr>
                  <p:cNvPr id="20" name="Rectangle 19">
                    <a:extLst>
                      <a:ext uri="{FF2B5EF4-FFF2-40B4-BE49-F238E27FC236}">
                        <a16:creationId xmlns:a16="http://schemas.microsoft.com/office/drawing/2014/main" id="{8D3D0124-D45D-6E46-AEB2-2DFF90A469E1}"/>
                      </a:ext>
                    </a:extLst>
                  </p:cNvPr>
                  <p:cNvSpPr/>
                  <p:nvPr/>
                </p:nvSpPr>
                <p:spPr>
                  <a:xfrm>
                    <a:off x="3838755" y="0"/>
                    <a:ext cx="1095555" cy="164764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Times" pitchFamily="2" charset="0"/>
                      <a:ea typeface="+mn-ea"/>
                      <a:cs typeface="+mn-cs"/>
                    </a:endParaRPr>
                  </a:p>
                </p:txBody>
              </p:sp>
              <p:sp>
                <p:nvSpPr>
                  <p:cNvPr id="21" name="Text Box 2">
                    <a:extLst>
                      <a:ext uri="{FF2B5EF4-FFF2-40B4-BE49-F238E27FC236}">
                        <a16:creationId xmlns:a16="http://schemas.microsoft.com/office/drawing/2014/main" id="{22E63DD1-C56D-4F4C-8275-E50AD62A1050}"/>
                      </a:ext>
                    </a:extLst>
                  </p:cNvPr>
                  <p:cNvSpPr txBox="1">
                    <a:spLocks noChangeArrowheads="1"/>
                  </p:cNvSpPr>
                  <p:nvPr/>
                </p:nvSpPr>
                <p:spPr bwMode="auto">
                  <a:xfrm>
                    <a:off x="94895" y="111968"/>
                    <a:ext cx="914409" cy="20702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Block (n-2) Hash</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22" name="Text Box 2">
                    <a:extLst>
                      <a:ext uri="{FF2B5EF4-FFF2-40B4-BE49-F238E27FC236}">
                        <a16:creationId xmlns:a16="http://schemas.microsoft.com/office/drawing/2014/main" id="{2485CB64-FEC5-AB4F-9B55-D03DA0CC7892}"/>
                      </a:ext>
                    </a:extLst>
                  </p:cNvPr>
                  <p:cNvSpPr txBox="1">
                    <a:spLocks noChangeArrowheads="1"/>
                  </p:cNvSpPr>
                  <p:nvPr/>
                </p:nvSpPr>
                <p:spPr bwMode="auto">
                  <a:xfrm>
                    <a:off x="1910923" y="91720"/>
                    <a:ext cx="862330" cy="21415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Block (n-1) Hash</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23" name="Text Box 2">
                    <a:extLst>
                      <a:ext uri="{FF2B5EF4-FFF2-40B4-BE49-F238E27FC236}">
                        <a16:creationId xmlns:a16="http://schemas.microsoft.com/office/drawing/2014/main" id="{57F70566-EF55-074D-AFAF-83B4DEDDE7B5}"/>
                      </a:ext>
                    </a:extLst>
                  </p:cNvPr>
                  <p:cNvSpPr txBox="1">
                    <a:spLocks noChangeArrowheads="1"/>
                  </p:cNvSpPr>
                  <p:nvPr/>
                </p:nvSpPr>
                <p:spPr bwMode="auto">
                  <a:xfrm>
                    <a:off x="3942628" y="103782"/>
                    <a:ext cx="905437" cy="2110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Block (n) Hash</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24" name="Text Box 2">
                    <a:extLst>
                      <a:ext uri="{FF2B5EF4-FFF2-40B4-BE49-F238E27FC236}">
                        <a16:creationId xmlns:a16="http://schemas.microsoft.com/office/drawing/2014/main" id="{F725B978-0894-2D4B-95E5-9846B7099E90}"/>
                      </a:ext>
                    </a:extLst>
                  </p:cNvPr>
                  <p:cNvSpPr txBox="1">
                    <a:spLocks noChangeArrowheads="1"/>
                  </p:cNvSpPr>
                  <p:nvPr/>
                </p:nvSpPr>
                <p:spPr bwMode="auto">
                  <a:xfrm>
                    <a:off x="78013" y="861387"/>
                    <a:ext cx="948540" cy="28188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Current Block Hash</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25" name="Text Box 2">
                    <a:extLst>
                      <a:ext uri="{FF2B5EF4-FFF2-40B4-BE49-F238E27FC236}">
                        <a16:creationId xmlns:a16="http://schemas.microsoft.com/office/drawing/2014/main" id="{996E3C6B-3C65-7249-87D0-BE72E0213DD7}"/>
                      </a:ext>
                    </a:extLst>
                  </p:cNvPr>
                  <p:cNvSpPr txBox="1">
                    <a:spLocks noChangeArrowheads="1"/>
                  </p:cNvSpPr>
                  <p:nvPr/>
                </p:nvSpPr>
                <p:spPr bwMode="auto">
                  <a:xfrm>
                    <a:off x="77543" y="1255948"/>
                    <a:ext cx="940287" cy="28468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rPr>
                      <a:t>Transactions</a:t>
                    </a:r>
                    <a:endParaRPr kumimoji="0" lang="en-GB" sz="900" b="0"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8A0E5F72-028B-144C-855F-99FBF8D52B1B}"/>
                      </a:ext>
                    </a:extLst>
                  </p:cNvPr>
                  <p:cNvCxnSpPr>
                    <a:stCxn id="25" idx="0"/>
                    <a:endCxn id="24" idx="2"/>
                  </p:cNvCxnSpPr>
                  <p:nvPr/>
                </p:nvCxnSpPr>
                <p:spPr>
                  <a:xfrm flipV="1">
                    <a:off x="547687" y="1143271"/>
                    <a:ext cx="4597" cy="112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 Box 2">
                    <a:extLst>
                      <a:ext uri="{FF2B5EF4-FFF2-40B4-BE49-F238E27FC236}">
                        <a16:creationId xmlns:a16="http://schemas.microsoft.com/office/drawing/2014/main" id="{9EA84EC4-23EF-044D-B55A-0F39E180010A}"/>
                      </a:ext>
                    </a:extLst>
                  </p:cNvPr>
                  <p:cNvSpPr txBox="1">
                    <a:spLocks noChangeArrowheads="1"/>
                  </p:cNvSpPr>
                  <p:nvPr/>
                </p:nvSpPr>
                <p:spPr bwMode="auto">
                  <a:xfrm>
                    <a:off x="1871933" y="871271"/>
                    <a:ext cx="957538" cy="2567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Current Block Hash</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28" name="Text Box 2">
                    <a:extLst>
                      <a:ext uri="{FF2B5EF4-FFF2-40B4-BE49-F238E27FC236}">
                        <a16:creationId xmlns:a16="http://schemas.microsoft.com/office/drawing/2014/main" id="{24CFA43A-B7D0-6549-B161-E5697283C9BA}"/>
                      </a:ext>
                    </a:extLst>
                  </p:cNvPr>
                  <p:cNvSpPr txBox="1">
                    <a:spLocks noChangeArrowheads="1"/>
                  </p:cNvSpPr>
                  <p:nvPr/>
                </p:nvSpPr>
                <p:spPr bwMode="auto">
                  <a:xfrm>
                    <a:off x="1910923" y="1276572"/>
                    <a:ext cx="948582" cy="24738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Transactions</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D4C972A5-417C-D04E-A4A1-1F87D70FEF43}"/>
                      </a:ext>
                    </a:extLst>
                  </p:cNvPr>
                  <p:cNvCxnSpPr>
                    <a:endCxn id="27" idx="2"/>
                  </p:cNvCxnSpPr>
                  <p:nvPr/>
                </p:nvCxnSpPr>
                <p:spPr>
                  <a:xfrm flipV="1">
                    <a:off x="2350390" y="1127989"/>
                    <a:ext cx="312" cy="137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 Box 2">
                    <a:extLst>
                      <a:ext uri="{FF2B5EF4-FFF2-40B4-BE49-F238E27FC236}">
                        <a16:creationId xmlns:a16="http://schemas.microsoft.com/office/drawing/2014/main" id="{8F06FB63-D2D2-1F49-A370-293E20547618}"/>
                      </a:ext>
                    </a:extLst>
                  </p:cNvPr>
                  <p:cNvSpPr txBox="1">
                    <a:spLocks noChangeArrowheads="1"/>
                  </p:cNvSpPr>
                  <p:nvPr/>
                </p:nvSpPr>
                <p:spPr bwMode="auto">
                  <a:xfrm>
                    <a:off x="3933671" y="871271"/>
                    <a:ext cx="888184" cy="2567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Current Block Hash</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31" name="Text Box 2">
                    <a:extLst>
                      <a:ext uri="{FF2B5EF4-FFF2-40B4-BE49-F238E27FC236}">
                        <a16:creationId xmlns:a16="http://schemas.microsoft.com/office/drawing/2014/main" id="{00A6507D-2A1C-6547-A247-65C9578AAF8F}"/>
                      </a:ext>
                    </a:extLst>
                  </p:cNvPr>
                  <p:cNvSpPr txBox="1">
                    <a:spLocks noChangeArrowheads="1"/>
                  </p:cNvSpPr>
                  <p:nvPr/>
                </p:nvSpPr>
                <p:spPr bwMode="auto">
                  <a:xfrm>
                    <a:off x="3907451" y="1263301"/>
                    <a:ext cx="931316" cy="24738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Transactions</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cxnSp>
                <p:nvCxnSpPr>
                  <p:cNvPr id="32" name="Straight Arrow Connector 31">
                    <a:extLst>
                      <a:ext uri="{FF2B5EF4-FFF2-40B4-BE49-F238E27FC236}">
                        <a16:creationId xmlns:a16="http://schemas.microsoft.com/office/drawing/2014/main" id="{C2DB9798-6E57-AC46-B1B9-C75ECEB46D9D}"/>
                      </a:ext>
                    </a:extLst>
                  </p:cNvPr>
                  <p:cNvCxnSpPr>
                    <a:stCxn id="31" idx="0"/>
                    <a:endCxn id="30" idx="2"/>
                  </p:cNvCxnSpPr>
                  <p:nvPr/>
                </p:nvCxnSpPr>
                <p:spPr>
                  <a:xfrm flipV="1">
                    <a:off x="4373109" y="1127989"/>
                    <a:ext cx="4655" cy="135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Elbow Connector 32">
                    <a:extLst>
                      <a:ext uri="{FF2B5EF4-FFF2-40B4-BE49-F238E27FC236}">
                        <a16:creationId xmlns:a16="http://schemas.microsoft.com/office/drawing/2014/main" id="{20350338-32E3-2A4A-9925-5158EA75D90B}"/>
                      </a:ext>
                    </a:extLst>
                  </p:cNvPr>
                  <p:cNvCxnSpPr>
                    <a:stCxn id="22" idx="1"/>
                    <a:endCxn id="24" idx="3"/>
                  </p:cNvCxnSpPr>
                  <p:nvPr/>
                </p:nvCxnSpPr>
                <p:spPr>
                  <a:xfrm rot="10800000" flipV="1">
                    <a:off x="1026553" y="184180"/>
                    <a:ext cx="884370" cy="8181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14D97AEE-F79A-A64A-8C20-948E0715E766}"/>
                      </a:ext>
                    </a:extLst>
                  </p:cNvPr>
                  <p:cNvCxnSpPr/>
                  <p:nvPr/>
                </p:nvCxnSpPr>
                <p:spPr>
                  <a:xfrm rot="10800000" flipV="1">
                    <a:off x="2829155" y="198410"/>
                    <a:ext cx="1113142" cy="85770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grpSp>
        </p:grpSp>
        <p:sp>
          <p:nvSpPr>
            <p:cNvPr id="8" name="Text Box 2">
              <a:extLst>
                <a:ext uri="{FF2B5EF4-FFF2-40B4-BE49-F238E27FC236}">
                  <a16:creationId xmlns:a16="http://schemas.microsoft.com/office/drawing/2014/main" id="{1ABC320E-66BD-FE48-9817-1CD8D229DBA0}"/>
                </a:ext>
              </a:extLst>
            </p:cNvPr>
            <p:cNvSpPr txBox="1">
              <a:spLocks noChangeArrowheads="1"/>
            </p:cNvSpPr>
            <p:nvPr/>
          </p:nvSpPr>
          <p:spPr bwMode="auto">
            <a:xfrm>
              <a:off x="517489" y="752520"/>
              <a:ext cx="923026" cy="2440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Timestamp &amp; other info</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9" name="Text Box 2">
              <a:extLst>
                <a:ext uri="{FF2B5EF4-FFF2-40B4-BE49-F238E27FC236}">
                  <a16:creationId xmlns:a16="http://schemas.microsoft.com/office/drawing/2014/main" id="{AEA0FBB0-6EB6-3B47-98B6-83C1CD4030DA}"/>
                </a:ext>
              </a:extLst>
            </p:cNvPr>
            <p:cNvSpPr txBox="1">
              <a:spLocks noChangeArrowheads="1"/>
            </p:cNvSpPr>
            <p:nvPr/>
          </p:nvSpPr>
          <p:spPr bwMode="auto">
            <a:xfrm>
              <a:off x="2309480" y="739126"/>
              <a:ext cx="923026" cy="24705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rPr>
                <a:t>Timestamp &amp; other info</a:t>
              </a:r>
              <a:endParaRPr kumimoji="0" lang="en-GB" sz="900" b="0" i="0" u="none" strike="noStrike" kern="1200" cap="none" spc="0" normalizeH="0" baseline="0" noProof="0" dirty="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sp>
          <p:nvSpPr>
            <p:cNvPr id="10" name="Text Box 2">
              <a:extLst>
                <a:ext uri="{FF2B5EF4-FFF2-40B4-BE49-F238E27FC236}">
                  <a16:creationId xmlns:a16="http://schemas.microsoft.com/office/drawing/2014/main" id="{E3D056D5-571A-6E48-BD6E-5EA89745E07D}"/>
                </a:ext>
              </a:extLst>
            </p:cNvPr>
            <p:cNvSpPr txBox="1">
              <a:spLocks noChangeArrowheads="1"/>
            </p:cNvSpPr>
            <p:nvPr/>
          </p:nvSpPr>
          <p:spPr bwMode="auto">
            <a:xfrm>
              <a:off x="4338747" y="728813"/>
              <a:ext cx="923026" cy="25870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800" b="0"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rPr>
                <a:t>Timestamp &amp; other info</a:t>
              </a:r>
              <a:endParaRPr kumimoji="0" lang="en-GB" sz="900" b="0" i="0" u="none" strike="noStrike" kern="1200" cap="none" spc="0" normalizeH="0" baseline="0" noProof="0">
                <a:ln>
                  <a:noFill/>
                </a:ln>
                <a:solidFill>
                  <a:prstClr val="black"/>
                </a:solidFill>
                <a:effectLst/>
                <a:uLnTx/>
                <a:uFillTx/>
                <a:latin typeface="Times" pitchFamily="2" charset="0"/>
                <a:ea typeface="Calibri" panose="020F0502020204030204" pitchFamily="34" charset="0"/>
                <a:cs typeface="Arial" panose="020B0604020202020204" pitchFamily="34" charset="0"/>
              </a:endParaRPr>
            </a:p>
          </p:txBody>
        </p:sp>
      </p:grpSp>
      <p:pic>
        <p:nvPicPr>
          <p:cNvPr id="35" name="Picture 34">
            <a:extLst>
              <a:ext uri="{FF2B5EF4-FFF2-40B4-BE49-F238E27FC236}">
                <a16:creationId xmlns:a16="http://schemas.microsoft.com/office/drawing/2014/main" id="{B67D0825-1584-5E43-A483-1577B54DEAF3}"/>
              </a:ext>
            </a:extLst>
          </p:cNvPr>
          <p:cNvPicPr>
            <a:picLocks noChangeAspect="1"/>
          </p:cNvPicPr>
          <p:nvPr/>
        </p:nvPicPr>
        <p:blipFill rotWithShape="1">
          <a:blip r:embed="rId3"/>
          <a:srcRect l="51731" b="17179"/>
          <a:stretch/>
        </p:blipFill>
        <p:spPr>
          <a:xfrm>
            <a:off x="8399379" y="968853"/>
            <a:ext cx="2124075" cy="1538288"/>
          </a:xfrm>
          <a:prstGeom prst="rect">
            <a:avLst/>
          </a:prstGeom>
          <a:ln>
            <a:solidFill>
              <a:schemeClr val="tx1"/>
            </a:solidFill>
          </a:ln>
        </p:spPr>
      </p:pic>
    </p:spTree>
    <p:extLst>
      <p:ext uri="{BB962C8B-B14F-4D97-AF65-F5344CB8AC3E}">
        <p14:creationId xmlns:p14="http://schemas.microsoft.com/office/powerpoint/2010/main" val="3831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EB24-B2E7-DF47-994C-E578E7610580}"/>
              </a:ext>
            </a:extLst>
          </p:cNvPr>
          <p:cNvSpPr>
            <a:spLocks noGrp="1"/>
          </p:cNvSpPr>
          <p:nvPr>
            <p:ph type="title"/>
          </p:nvPr>
        </p:nvSpPr>
        <p:spPr/>
        <p:txBody>
          <a:bodyPr vert="horz" lIns="68580" tIns="34290" rIns="68580" bIns="34290" rtlCol="0" anchor="ctr" anchorCtr="0">
            <a:normAutofit/>
          </a:bodyPr>
          <a:lstStyle/>
          <a:p>
            <a:r>
              <a:rPr lang="en-US" sz="2800" dirty="0"/>
              <a:t>Blockchain Technology Core Characteristics</a:t>
            </a:r>
          </a:p>
        </p:txBody>
      </p:sp>
      <p:sp>
        <p:nvSpPr>
          <p:cNvPr id="5" name="Slide Number Placeholder 4">
            <a:extLst>
              <a:ext uri="{FF2B5EF4-FFF2-40B4-BE49-F238E27FC236}">
                <a16:creationId xmlns:a16="http://schemas.microsoft.com/office/drawing/2014/main" id="{77516613-FD19-5828-B227-FEBA4C5BCB7E}"/>
              </a:ext>
            </a:extLst>
          </p:cNvPr>
          <p:cNvSpPr>
            <a:spLocks noGrp="1"/>
          </p:cNvSpPr>
          <p:nvPr>
            <p:ph type="sldNum" sz="quarter" idx="4294967295"/>
          </p:nvPr>
        </p:nvSpPr>
        <p:spPr>
          <a:xfrm>
            <a:off x="11472863" y="6399213"/>
            <a:ext cx="719137" cy="198437"/>
          </a:xfrm>
          <a:prstGeom prst="rect">
            <a:avLst/>
          </a:prstGeom>
        </p:spPr>
        <p:txBody>
          <a:bodyPr lIns="0" tIns="0" rIns="0" bIns="0"/>
          <a:lstStyle>
            <a:defPPr>
              <a:defRPr lang="en-US"/>
            </a:defPPr>
            <a:lvl1pPr marL="0" algn="r"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EACED-CA5D-B048-836B-BF30EF0E914A}" type="slidenum">
              <a:rPr lang="en-US" smtClean="0"/>
              <a:pPr/>
              <a:t>9</a:t>
            </a:fld>
            <a:endParaRPr lang="en-US" dirty="0"/>
          </a:p>
        </p:txBody>
      </p:sp>
      <p:sp>
        <p:nvSpPr>
          <p:cNvPr id="7" name="TextBox 6">
            <a:extLst>
              <a:ext uri="{FF2B5EF4-FFF2-40B4-BE49-F238E27FC236}">
                <a16:creationId xmlns:a16="http://schemas.microsoft.com/office/drawing/2014/main" id="{A9931A69-B6A1-1F44-959F-798C43728E64}"/>
              </a:ext>
            </a:extLst>
          </p:cNvPr>
          <p:cNvSpPr txBox="1"/>
          <p:nvPr/>
        </p:nvSpPr>
        <p:spPr>
          <a:xfrm>
            <a:off x="8096711" y="2294181"/>
            <a:ext cx="1965277" cy="1323439"/>
          </a:xfrm>
          <a:prstGeom prst="rect">
            <a:avLst/>
          </a:prstGeom>
          <a:noFill/>
        </p:spPr>
        <p:txBody>
          <a:bodyPr wrap="square" rtlCol="0">
            <a:spAutoFit/>
          </a:bodyPr>
          <a:lstStyle/>
          <a:p>
            <a:pPr defTabSz="685800">
              <a:defRPr/>
            </a:pPr>
            <a:r>
              <a:rPr lang="en-US" sz="1600" dirty="0">
                <a:solidFill>
                  <a:prstClr val="black"/>
                </a:solidFill>
                <a:latin typeface="Times" pitchFamily="2" charset="0"/>
              </a:rPr>
              <a:t>No central authority. Data is distributed and broadcasted to all the nodes in the network in real time</a:t>
            </a:r>
          </a:p>
        </p:txBody>
      </p:sp>
      <p:sp>
        <p:nvSpPr>
          <p:cNvPr id="8" name="TextBox 7">
            <a:extLst>
              <a:ext uri="{FF2B5EF4-FFF2-40B4-BE49-F238E27FC236}">
                <a16:creationId xmlns:a16="http://schemas.microsoft.com/office/drawing/2014/main" id="{88240AE1-92A2-CF48-869A-3A72A58F2875}"/>
              </a:ext>
            </a:extLst>
          </p:cNvPr>
          <p:cNvSpPr txBox="1"/>
          <p:nvPr/>
        </p:nvSpPr>
        <p:spPr>
          <a:xfrm>
            <a:off x="1448609" y="2848180"/>
            <a:ext cx="1976444" cy="1077218"/>
          </a:xfrm>
          <a:prstGeom prst="rect">
            <a:avLst/>
          </a:prstGeom>
          <a:noFill/>
        </p:spPr>
        <p:txBody>
          <a:bodyPr wrap="square" rtlCol="0">
            <a:spAutoFit/>
          </a:bodyPr>
          <a:lstStyle/>
          <a:p>
            <a:pPr defTabSz="685800">
              <a:defRPr/>
            </a:pPr>
            <a:r>
              <a:rPr lang="en-US" sz="1600" dirty="0">
                <a:solidFill>
                  <a:srgbClr val="00B050"/>
                </a:solidFill>
                <a:latin typeface="Times" pitchFamily="2" charset="0"/>
              </a:rPr>
              <a:t>All participants have to agree on single truth, i.e., the current status of the ledger</a:t>
            </a:r>
          </a:p>
        </p:txBody>
      </p:sp>
      <p:sp>
        <p:nvSpPr>
          <p:cNvPr id="9" name="TextBox 8">
            <a:extLst>
              <a:ext uri="{FF2B5EF4-FFF2-40B4-BE49-F238E27FC236}">
                <a16:creationId xmlns:a16="http://schemas.microsoft.com/office/drawing/2014/main" id="{733A0531-6D13-2246-9E2E-422DCF1AD665}"/>
              </a:ext>
            </a:extLst>
          </p:cNvPr>
          <p:cNvSpPr txBox="1"/>
          <p:nvPr/>
        </p:nvSpPr>
        <p:spPr>
          <a:xfrm>
            <a:off x="2293495" y="5241509"/>
            <a:ext cx="2445375" cy="1077218"/>
          </a:xfrm>
          <a:prstGeom prst="rect">
            <a:avLst/>
          </a:prstGeom>
          <a:noFill/>
        </p:spPr>
        <p:txBody>
          <a:bodyPr wrap="square" rtlCol="0">
            <a:spAutoFit/>
          </a:bodyPr>
          <a:lstStyle/>
          <a:p>
            <a:pPr defTabSz="685800">
              <a:defRPr/>
            </a:pPr>
            <a:r>
              <a:rPr lang="en-US" sz="1600" dirty="0">
                <a:solidFill>
                  <a:srgbClr val="D27826"/>
                </a:solidFill>
                <a:latin typeface="Times" pitchFamily="2" charset="0"/>
              </a:rPr>
              <a:t>Each Transaction is timestamped, and blocks are linked in a chronological order</a:t>
            </a:r>
          </a:p>
        </p:txBody>
      </p:sp>
      <p:sp>
        <p:nvSpPr>
          <p:cNvPr id="10" name="TextBox 9">
            <a:extLst>
              <a:ext uri="{FF2B5EF4-FFF2-40B4-BE49-F238E27FC236}">
                <a16:creationId xmlns:a16="http://schemas.microsoft.com/office/drawing/2014/main" id="{44402A7F-C968-7740-8842-99D2C815910C}"/>
              </a:ext>
            </a:extLst>
          </p:cNvPr>
          <p:cNvSpPr txBox="1"/>
          <p:nvPr/>
        </p:nvSpPr>
        <p:spPr>
          <a:xfrm>
            <a:off x="5863284" y="5154042"/>
            <a:ext cx="2233427" cy="1384995"/>
          </a:xfrm>
          <a:prstGeom prst="rect">
            <a:avLst/>
          </a:prstGeom>
          <a:noFill/>
        </p:spPr>
        <p:txBody>
          <a:bodyPr wrap="square" rtlCol="0">
            <a:spAutoFit/>
          </a:bodyPr>
          <a:lstStyle/>
          <a:p>
            <a:pPr defTabSz="685800">
              <a:defRPr/>
            </a:pPr>
            <a:r>
              <a:rPr lang="en-US" sz="1400" dirty="0">
                <a:solidFill>
                  <a:srgbClr val="B32C76"/>
                </a:solidFill>
                <a:latin typeface="Times" pitchFamily="2" charset="0"/>
              </a:rPr>
              <a:t>Use of complex mathematical and computational algorithms to create unique digital signatures for the blocks based on its data (i.e., hash)</a:t>
            </a:r>
          </a:p>
        </p:txBody>
      </p:sp>
      <p:graphicFrame>
        <p:nvGraphicFramePr>
          <p:cNvPr id="3" name="Diagram 2">
            <a:extLst>
              <a:ext uri="{FF2B5EF4-FFF2-40B4-BE49-F238E27FC236}">
                <a16:creationId xmlns:a16="http://schemas.microsoft.com/office/drawing/2014/main" id="{43732266-A548-3E7E-39ED-536CE75BF92C}"/>
              </a:ext>
            </a:extLst>
          </p:cNvPr>
          <p:cNvGraphicFramePr/>
          <p:nvPr/>
        </p:nvGraphicFramePr>
        <p:xfrm>
          <a:off x="2887010" y="1196955"/>
          <a:ext cx="5393466" cy="3897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FB02700D-49DD-A0FF-A46B-FF456F745651}"/>
              </a:ext>
            </a:extLst>
          </p:cNvPr>
          <p:cNvGrpSpPr/>
          <p:nvPr/>
        </p:nvGrpSpPr>
        <p:grpSpPr>
          <a:xfrm>
            <a:off x="4601105" y="2374447"/>
            <a:ext cx="1965277" cy="1542570"/>
            <a:chOff x="8052179" y="4120548"/>
            <a:chExt cx="2620369" cy="2056760"/>
          </a:xfrm>
        </p:grpSpPr>
        <p:sp>
          <p:nvSpPr>
            <p:cNvPr id="6" name="TextBox 5">
              <a:extLst>
                <a:ext uri="{FF2B5EF4-FFF2-40B4-BE49-F238E27FC236}">
                  <a16:creationId xmlns:a16="http://schemas.microsoft.com/office/drawing/2014/main" id="{B550D280-C7DB-3055-4CF8-2870AF2146B9}"/>
                </a:ext>
              </a:extLst>
            </p:cNvPr>
            <p:cNvSpPr txBox="1"/>
            <p:nvPr/>
          </p:nvSpPr>
          <p:spPr>
            <a:xfrm>
              <a:off x="8052179" y="4120548"/>
              <a:ext cx="2620369" cy="1600439"/>
            </a:xfrm>
            <a:prstGeom prst="rect">
              <a:avLst/>
            </a:prstGeom>
            <a:noFill/>
          </p:spPr>
          <p:txBody>
            <a:bodyPr wrap="square" rtlCol="0">
              <a:spAutoFit/>
            </a:bodyPr>
            <a:lstStyle/>
            <a:p>
              <a:pPr algn="ctr" defTabSz="685800">
                <a:defRPr/>
              </a:pPr>
              <a:r>
                <a:rPr lang="en-US" b="1" dirty="0">
                  <a:solidFill>
                    <a:prstClr val="black"/>
                  </a:solidFill>
                  <a:latin typeface="Georgia" panose="02040502050405020303" pitchFamily="18" charset="0"/>
                </a:rPr>
                <a:t>Blockchain Core Characteristics</a:t>
              </a:r>
            </a:p>
          </p:txBody>
        </p:sp>
        <p:pic>
          <p:nvPicPr>
            <p:cNvPr id="11" name="Picture 10">
              <a:extLst>
                <a:ext uri="{FF2B5EF4-FFF2-40B4-BE49-F238E27FC236}">
                  <a16:creationId xmlns:a16="http://schemas.microsoft.com/office/drawing/2014/main" id="{493479CD-5F7C-CBD3-303A-1A78A9C80924}"/>
                </a:ext>
              </a:extLst>
            </p:cNvPr>
            <p:cNvPicPr>
              <a:picLocks noChangeAspect="1"/>
            </p:cNvPicPr>
            <p:nvPr/>
          </p:nvPicPr>
          <p:blipFill>
            <a:blip r:embed="rId8"/>
            <a:stretch>
              <a:fillRect/>
            </a:stretch>
          </p:blipFill>
          <p:spPr>
            <a:xfrm>
              <a:off x="8902856" y="5378914"/>
              <a:ext cx="919015" cy="798394"/>
            </a:xfrm>
            <a:prstGeom prst="rect">
              <a:avLst/>
            </a:prstGeom>
          </p:spPr>
        </p:pic>
      </p:grpSp>
      <p:sp>
        <p:nvSpPr>
          <p:cNvPr id="18" name="TextBox 17">
            <a:extLst>
              <a:ext uri="{FF2B5EF4-FFF2-40B4-BE49-F238E27FC236}">
                <a16:creationId xmlns:a16="http://schemas.microsoft.com/office/drawing/2014/main" id="{541C4490-E2A6-3AD1-0787-9E9813CACF9E}"/>
              </a:ext>
            </a:extLst>
          </p:cNvPr>
          <p:cNvSpPr txBox="1"/>
          <p:nvPr/>
        </p:nvSpPr>
        <p:spPr>
          <a:xfrm>
            <a:off x="1988847" y="954644"/>
            <a:ext cx="3054669" cy="584775"/>
          </a:xfrm>
          <a:prstGeom prst="rect">
            <a:avLst/>
          </a:prstGeom>
          <a:noFill/>
        </p:spPr>
        <p:txBody>
          <a:bodyPr wrap="square" rtlCol="0">
            <a:spAutoFit/>
          </a:bodyPr>
          <a:lstStyle/>
          <a:p>
            <a:pPr defTabSz="685800">
              <a:defRPr/>
            </a:pPr>
            <a:r>
              <a:rPr lang="en-US" sz="1600" dirty="0">
                <a:solidFill>
                  <a:srgbClr val="1B2A6B"/>
                </a:solidFill>
                <a:latin typeface="Times" pitchFamily="2" charset="0"/>
              </a:rPr>
              <a:t>Digital Technology, Transactions can include any type of data </a:t>
            </a:r>
          </a:p>
        </p:txBody>
      </p:sp>
      <p:pic>
        <p:nvPicPr>
          <p:cNvPr id="19" name="Picture 18">
            <a:extLst>
              <a:ext uri="{FF2B5EF4-FFF2-40B4-BE49-F238E27FC236}">
                <a16:creationId xmlns:a16="http://schemas.microsoft.com/office/drawing/2014/main" id="{6DA78108-DD4F-7FEB-A068-8981A259CFD6}"/>
              </a:ext>
            </a:extLst>
          </p:cNvPr>
          <p:cNvPicPr>
            <a:picLocks noChangeAspect="1"/>
          </p:cNvPicPr>
          <p:nvPr/>
        </p:nvPicPr>
        <p:blipFill rotWithShape="1">
          <a:blip r:embed="rId9"/>
          <a:srcRect l="51731" b="17179"/>
          <a:stretch/>
        </p:blipFill>
        <p:spPr>
          <a:xfrm>
            <a:off x="10475506" y="3173149"/>
            <a:ext cx="901977" cy="803253"/>
          </a:xfrm>
          <a:prstGeom prst="rect">
            <a:avLst/>
          </a:prstGeom>
          <a:ln>
            <a:solidFill>
              <a:schemeClr val="tx1"/>
            </a:solidFill>
          </a:ln>
        </p:spPr>
      </p:pic>
      <p:pic>
        <p:nvPicPr>
          <p:cNvPr id="20" name="Picture 2" descr="Blockchain; An Overview">
            <a:extLst>
              <a:ext uri="{FF2B5EF4-FFF2-40B4-BE49-F238E27FC236}">
                <a16:creationId xmlns:a16="http://schemas.microsoft.com/office/drawing/2014/main" id="{4F497AD6-1891-20DA-DB34-3FBD9754A0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7427" y="5023555"/>
            <a:ext cx="2750265" cy="128271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24B73EC-85CD-9F63-035C-AD9A11C513D9}"/>
              </a:ext>
            </a:extLst>
          </p:cNvPr>
          <p:cNvSpPr txBox="1"/>
          <p:nvPr/>
        </p:nvSpPr>
        <p:spPr>
          <a:xfrm>
            <a:off x="9162395" y="1361227"/>
            <a:ext cx="1402546" cy="769441"/>
          </a:xfrm>
          <a:prstGeom prst="rect">
            <a:avLst/>
          </a:prstGeom>
          <a:solidFill>
            <a:schemeClr val="accent6">
              <a:lumMod val="20000"/>
              <a:lumOff val="80000"/>
            </a:schemeClr>
          </a:solidFill>
          <a:ln>
            <a:solidFill>
              <a:schemeClr val="tx1"/>
            </a:solidFill>
          </a:ln>
        </p:spPr>
        <p:txBody>
          <a:bodyPr wrap="square" rtlCol="0">
            <a:spAutoFit/>
          </a:bodyPr>
          <a:lstStyle/>
          <a:p>
            <a:pPr algn="ctr" defTabSz="685800" eaLnBrk="0" hangingPunct="0">
              <a:defRPr/>
            </a:pPr>
            <a:r>
              <a:rPr lang="en-GB" sz="1100" dirty="0">
                <a:solidFill>
                  <a:srgbClr val="000000"/>
                </a:solidFill>
                <a:latin typeface="Arial" panose="020B0604020202020204" pitchFamily="34" charset="0"/>
                <a:cs typeface="Arial" panose="020B0604020202020204" pitchFamily="34" charset="0"/>
              </a:rPr>
              <a:t>Centralised ledger - owned/controlled by one participant in a network</a:t>
            </a:r>
            <a:endParaRPr lang="en-GB" sz="1400" dirty="0">
              <a:solidFill>
                <a:srgbClr val="000000"/>
              </a:solidFill>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49F8A4A9-239D-906B-6725-0F021FAEA8A7}"/>
              </a:ext>
            </a:extLst>
          </p:cNvPr>
          <p:cNvPicPr>
            <a:picLocks noChangeAspect="1"/>
          </p:cNvPicPr>
          <p:nvPr/>
        </p:nvPicPr>
        <p:blipFill rotWithShape="1">
          <a:blip r:embed="rId9"/>
          <a:srcRect r="54207" b="21661"/>
          <a:stretch/>
        </p:blipFill>
        <p:spPr>
          <a:xfrm>
            <a:off x="10620854" y="2130668"/>
            <a:ext cx="901977" cy="773078"/>
          </a:xfrm>
          <a:prstGeom prst="rect">
            <a:avLst/>
          </a:prstGeom>
          <a:ln>
            <a:solidFill>
              <a:schemeClr val="tx1"/>
            </a:solidFill>
          </a:ln>
        </p:spPr>
      </p:pic>
    </p:spTree>
    <p:extLst>
      <p:ext uri="{BB962C8B-B14F-4D97-AF65-F5344CB8AC3E}">
        <p14:creationId xmlns:p14="http://schemas.microsoft.com/office/powerpoint/2010/main" val="253210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8" grpId="0"/>
      <p:bldP spid="28"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Office Theme">
  <a:themeElements>
    <a:clrScheme name="Notts">
      <a:dk1>
        <a:sysClr val="windowText" lastClr="000000"/>
      </a:dk1>
      <a:lt1>
        <a:sysClr val="window" lastClr="FFFFFF"/>
      </a:lt1>
      <a:dk2>
        <a:srgbClr val="007DA8"/>
      </a:dk2>
      <a:lt2>
        <a:srgbClr val="009BBD"/>
      </a:lt2>
      <a:accent1>
        <a:srgbClr val="005697"/>
      </a:accent1>
      <a:accent2>
        <a:srgbClr val="1B2A6B"/>
      </a:accent2>
      <a:accent3>
        <a:srgbClr val="191A4F"/>
      </a:accent3>
      <a:accent4>
        <a:srgbClr val="B32C76"/>
      </a:accent4>
      <a:accent5>
        <a:srgbClr val="D27826"/>
      </a:accent5>
      <a:accent6>
        <a:srgbClr val="38A159"/>
      </a:accent6>
      <a:hlink>
        <a:srgbClr val="0563C1"/>
      </a:hlink>
      <a:folHlink>
        <a:srgbClr val="954F72"/>
      </a:folHlink>
    </a:clrScheme>
    <a:fontScheme name="Nott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a:spPr>
      <a:bodyPr rtlCol="0" anchor="ctr"/>
      <a:lstStyle>
        <a:defPPr algn="ctr">
          <a:defRPr sz="2400" b="1" dirty="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400" dirty="0" err="1" smtClean="0">
            <a:latin typeface="+mj-lt"/>
          </a:defRPr>
        </a:defPPr>
      </a:lstStyle>
    </a:txDef>
  </a:objectDefaults>
  <a:extraClrSchemeLst/>
  <a:extLst>
    <a:ext uri="{05A4C25C-085E-4340-85A3-A5531E510DB2}">
      <thm15:themeFamily xmlns:thm15="http://schemas.microsoft.com/office/thememl/2012/main" name="NOTT_6103 (PowerPoint Guidelines) POT_Widescreen_001" id="{81F3E3EA-E64F-4445-9547-4C0E98DD302B}" vid="{B96464EC-35CD-433F-A30D-F35B5417D542}"/>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24335</TotalTime>
  <Words>3376</Words>
  <Application>Microsoft Macintosh PowerPoint</Application>
  <PresentationFormat>Widescreen</PresentationFormat>
  <Paragraphs>614</Paragraphs>
  <Slides>39</Slides>
  <Notes>9</Notes>
  <HiddenSlides>7</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39</vt:i4>
      </vt:variant>
    </vt:vector>
  </HeadingPairs>
  <TitlesOfParts>
    <vt:vector size="54" baseType="lpstr">
      <vt:lpstr>Arial</vt:lpstr>
      <vt:lpstr>Calibri</vt:lpstr>
      <vt:lpstr>Franklin Gothic Book</vt:lpstr>
      <vt:lpstr>Franklin Gothic Medium</vt:lpstr>
      <vt:lpstr>Georgia</vt:lpstr>
      <vt:lpstr>Helvetica</vt:lpstr>
      <vt:lpstr>Helvetica Neue</vt:lpstr>
      <vt:lpstr>JLR Emeric</vt:lpstr>
      <vt:lpstr>Segoe UI</vt:lpstr>
      <vt:lpstr>Symbol</vt:lpstr>
      <vt:lpstr>Times</vt:lpstr>
      <vt:lpstr>Times New Roman</vt:lpstr>
      <vt:lpstr>Wingdings</vt:lpstr>
      <vt:lpstr>1_Office Theme</vt:lpstr>
      <vt:lpstr>Parallax</vt:lpstr>
      <vt:lpstr>Supply Chain Traceability in the Digital Age</vt:lpstr>
      <vt:lpstr>What will I cover today?</vt:lpstr>
      <vt:lpstr>Supply chain traceability – why is it needed?</vt:lpstr>
      <vt:lpstr>PowerPoint Presentation</vt:lpstr>
      <vt:lpstr>Cobalt supply chain -  two views</vt:lpstr>
      <vt:lpstr>Can digital technologies help?</vt:lpstr>
      <vt:lpstr>Blockchain technology for supply chain traceability</vt:lpstr>
      <vt:lpstr>What is Blockchain Technology?</vt:lpstr>
      <vt:lpstr>Blockchain Technology Core Characteristics</vt:lpstr>
      <vt:lpstr>Blockchain in the Supply Chain – Why?</vt:lpstr>
      <vt:lpstr>Blockchain in the Supply Chain – Why?</vt:lpstr>
      <vt:lpstr>Blockchain in Practice</vt:lpstr>
      <vt:lpstr>Blockchain Supply Chain Applications -   Case Studies</vt:lpstr>
      <vt:lpstr>Textile Supply Chain</vt:lpstr>
      <vt:lpstr>Lenzing AG – Manmade Cellulose Fiber Producer</vt:lpstr>
      <vt:lpstr>Lenzing Group Products Offering</vt:lpstr>
      <vt:lpstr>Lenzing AG – Manmade Cellulose Fiber Producer</vt:lpstr>
      <vt:lpstr>Lenzing – Textile Supply Network Configuration</vt:lpstr>
      <vt:lpstr>Main motivations for blockchain adoption</vt:lpstr>
      <vt:lpstr>Textile Genesis Platform – Key Features</vt:lpstr>
      <vt:lpstr>Lenzing Blockchain Pilot</vt:lpstr>
      <vt:lpstr>Textile Genesis Platform – Blockchain Network Characteristics</vt:lpstr>
      <vt:lpstr>Textile Genesis Platform – Key features</vt:lpstr>
      <vt:lpstr>Textile Genesis Platform – Example of Platform Information</vt:lpstr>
      <vt:lpstr>Key Capabilities of TG Platform</vt:lpstr>
      <vt:lpstr>Textile Genesis Meeting Lenzing Business Needs</vt:lpstr>
      <vt:lpstr>Key Limitations of TG Platform</vt:lpstr>
      <vt:lpstr>Key Limitations of TG Platform</vt:lpstr>
      <vt:lpstr>Automotive Leather Supply Chain  </vt:lpstr>
      <vt:lpstr>Automotive OEM Global Leather Supply Chain Map –  The  Traceability Challenge </vt:lpstr>
      <vt:lpstr>Main motivations for blockchain adoption</vt:lpstr>
      <vt:lpstr>Global Automotive Leather Supply – Pilot Project</vt:lpstr>
      <vt:lpstr>Global Automotive Leather Supply – Pilot Project</vt:lpstr>
      <vt:lpstr>Global Automotive Leather Supply – Pilot Project</vt:lpstr>
      <vt:lpstr>Global Automotive Leather Supply – Argentinian Case</vt:lpstr>
      <vt:lpstr>Three levels of Downstream Traceability – What is feasible?</vt:lpstr>
      <vt:lpstr>Noted in JLR’s Annual Report – May 2022</vt:lpstr>
      <vt:lpstr>Factors influencing the scope of traceability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Wafaa Ahmed (staff)</dc:creator>
  <cp:lastModifiedBy>Wafaa Ahmed (staff)</cp:lastModifiedBy>
  <cp:revision>20</cp:revision>
  <dcterms:created xsi:type="dcterms:W3CDTF">2022-10-05T15:15:47Z</dcterms:created>
  <dcterms:modified xsi:type="dcterms:W3CDTF">2024-11-21T22:51:57Z</dcterms:modified>
</cp:coreProperties>
</file>